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7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77" r:id="rId18"/>
    <p:sldId id="280" r:id="rId19"/>
    <p:sldId id="284" r:id="rId20"/>
    <p:sldId id="285" r:id="rId21"/>
    <p:sldId id="286" r:id="rId22"/>
    <p:sldId id="291" r:id="rId23"/>
    <p:sldId id="292" r:id="rId24"/>
    <p:sldId id="293" r:id="rId25"/>
    <p:sldId id="294" r:id="rId26"/>
    <p:sldId id="300" r:id="rId27"/>
    <p:sldId id="301" r:id="rId28"/>
    <p:sldId id="308" r:id="rId29"/>
    <p:sldId id="310" r:id="rId30"/>
    <p:sldId id="311" r:id="rId31"/>
    <p:sldId id="312" r:id="rId32"/>
    <p:sldId id="320" r:id="rId33"/>
    <p:sldId id="321" r:id="rId34"/>
    <p:sldId id="322" r:id="rId35"/>
    <p:sldId id="323" r:id="rId36"/>
    <p:sldId id="327" r:id="rId37"/>
    <p:sldId id="329" r:id="rId38"/>
    <p:sldId id="330" r:id="rId39"/>
    <p:sldId id="331" r:id="rId40"/>
    <p:sldId id="332" r:id="rId41"/>
    <p:sldId id="333" r:id="rId42"/>
    <p:sldId id="337" r:id="rId43"/>
    <p:sldId id="338" r:id="rId44"/>
    <p:sldId id="339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94622"/>
  </p:normalViewPr>
  <p:slideViewPr>
    <p:cSldViewPr snapToGrid="0" snapToObjects="1">
      <p:cViewPr varScale="1">
        <p:scale>
          <a:sx n="60" d="100"/>
          <a:sy n="60" d="100"/>
        </p:scale>
        <p:origin x="3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v-SE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418835"/>
          <c:y val="0.0334365"/>
          <c:w val="0.576165"/>
          <c:h val="0.8627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Andel</c:v>
                </c:pt>
              </c:strCache>
            </c:strRef>
          </c:tx>
          <c:spPr>
            <a:solidFill>
              <a:srgbClr val="E6460A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Säkerhet och integritet</c:v>
                </c:pt>
                <c:pt idx="1">
                  <c:v>Att personlig kontakt inte glöms</c:v>
                </c:pt>
                <c:pt idx="2">
                  <c:v>Icke digitalt alternativ</c:v>
                </c:pt>
                <c:pt idx="3">
                  <c:v>Lätt att förstå</c:v>
                </c:pt>
                <c:pt idx="4">
                  <c:v>Lätt att nå</c:v>
                </c:pt>
                <c:pt idx="5">
                  <c:v>Fungerande teknik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16.0</c:v>
                </c:pt>
                <c:pt idx="1">
                  <c:v>15.0</c:v>
                </c:pt>
                <c:pt idx="2">
                  <c:v>11.0</c:v>
                </c:pt>
                <c:pt idx="3">
                  <c:v>10.0</c:v>
                </c:pt>
                <c:pt idx="4">
                  <c:v>9.0</c:v>
                </c:pt>
                <c:pt idx="5">
                  <c:v>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677829632"/>
        <c:axId val="-1678056688"/>
      </c:barChart>
      <c:catAx>
        <c:axId val="-16778296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3600" b="1" i="0" u="none" strike="noStrike">
                <a:solidFill>
                  <a:srgbClr val="404040"/>
                </a:solidFill>
                <a:latin typeface="Arial"/>
              </a:defRPr>
            </a:pPr>
            <a:endParaRPr lang="sv-SE"/>
          </a:p>
        </c:txPr>
        <c:crossAx val="-1678056688"/>
        <c:crosses val="autoZero"/>
        <c:auto val="1"/>
        <c:lblAlgn val="ctr"/>
        <c:lblOffset val="100"/>
        <c:noMultiLvlLbl val="1"/>
      </c:catAx>
      <c:valAx>
        <c:axId val="-1678056688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Arial"/>
              </a:defRPr>
            </a:pPr>
            <a:endParaRPr lang="sv-SE"/>
          </a:p>
        </c:txPr>
        <c:crossAx val="-1677829632"/>
        <c:crosses val="autoZero"/>
        <c:crossBetween val="between"/>
        <c:majorUnit val="4.0"/>
        <c:minorUnit val="2.0"/>
      </c:valAx>
      <c:spPr>
        <a:solidFill>
          <a:srgbClr val="E8E6E4"/>
        </a:solidFill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418171"/>
          <c:y val="0.926417"/>
          <c:w val="0.271647"/>
          <c:h val="0.073583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600" b="0" i="0" u="none" strike="noStrike">
              <a:solidFill>
                <a:srgbClr val="595959"/>
              </a:solidFill>
              <a:latin typeface="Arial"/>
            </a:defRPr>
          </a:pPr>
          <a:endParaRPr lang="sv-S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5" name="Shape 5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1" name="Shape 5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Världen vi 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1" name="Shape 6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Integritet - övervakning i realtid, ex kina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8" name="Shape 6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 offentliga rummet, där offentlighetsprincip råder, talen hålls fortfarande kvar</a:t>
            </a:r>
          </a:p>
          <a:p>
            <a:r>
              <a:t>Stor del av vikten av samtalet har flyttats, vem bestämmer normer och värden? Inte detsamma på båda platserna. Ex 6000 användare våp Facebook</a:t>
            </a:r>
          </a:p>
          <a:p>
            <a:r>
              <a:t>Begränsat av regler av FB, amningsråd svårare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4" name="Shape 7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Säkerhet och integritet (16 %) , att personlig kontakt inte glöms bort (15 %)  samt att det ska finnas ett icke digitalt alternativ (11 %) är de saker som flest andel deltagare uppger när de själva i fritext får beskriva vad som är viktigt när samhällsservicen blir allt mer digital. 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Därefter tar deltagarna upp att det ska vara Lätt att förstå (10 %), Lättillgängligt/lätt att nå (9 %) samt Fungerande teknik (8 %). 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Några andra svar som flera också tagit upp är tydlig information (3 %), Effektivisering (3 %), Bättre service (2 %), Bra uppkoppling (2 %) och att man inte vill att samhällsservicen ska digitaliseras (1 %).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5" name="Shape 8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Summarizing you can say that digital transformation requires digitalization ‘en route’ to digital business (capabilities) and requires digitization, since the glue and a core business asset of digital transformation (and of digitalization) is obviously (digital) data, leading to information, knowledge, intelligence, action and business model changes.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1" name="Shape 8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Bygg upp egen kompetens</a:t>
            </a:r>
          </a:p>
          <a:p>
            <a:r>
              <a:t>Fokusera på människors behov och nytta</a:t>
            </a:r>
          </a:p>
          <a:p>
            <a:r>
              <a:t>Ha både tålamod och snabba fötter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14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marL="0" indent="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 defTabSz="821531">
              <a:spcBef>
                <a:spcPts val="0"/>
              </a:spcBef>
              <a:buSzTx/>
              <a:buFont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6" name="”Skriv ett citat här.”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spcBef>
                <a:spcPts val="0"/>
              </a:spcBef>
              <a:buSzTx/>
              <a:buFontTx/>
              <a:buNone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”Skriv ett citat här.” </a:t>
            </a:r>
          </a:p>
        </p:txBody>
      </p:sp>
      <p:sp>
        <p:nvSpPr>
          <p:cNvPr id="9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Bild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el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12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marL="0" indent="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2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el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12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617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Logo_RVB_PMS.eps" descr="Logo_RVB_PM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141" y="12015170"/>
            <a:ext cx="4433157" cy="92660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eltext"/>
          <p:cNvSpPr txBox="1">
            <a:spLocks noGrp="1"/>
          </p:cNvSpPr>
          <p:nvPr>
            <p:ph type="title"/>
          </p:nvPr>
        </p:nvSpPr>
        <p:spPr>
          <a:xfrm>
            <a:off x="3962400" y="184151"/>
            <a:ext cx="16459200" cy="301624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642937">
              <a:defRPr sz="8600"/>
            </a:lvl1pPr>
          </a:lstStyle>
          <a:p>
            <a:r>
              <a:t>Titeltext</a:t>
            </a:r>
          </a:p>
        </p:txBody>
      </p:sp>
      <p:sp>
        <p:nvSpPr>
          <p:cNvPr id="13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642937" indent="-642937" defTabSz="642937">
              <a:spcBef>
                <a:spcPts val="1000"/>
              </a:spcBef>
              <a:defRPr sz="6000"/>
            </a:lvl1pPr>
            <a:lvl2pPr marL="1069521" indent="-612321" defTabSz="642937">
              <a:spcBef>
                <a:spcPts val="1000"/>
              </a:spcBef>
              <a:defRPr sz="6000"/>
            </a:lvl2pPr>
            <a:lvl3pPr marL="1485900" indent="-571500" defTabSz="642937">
              <a:spcBef>
                <a:spcPts val="1000"/>
              </a:spcBef>
              <a:defRPr sz="6000"/>
            </a:lvl3pPr>
            <a:lvl4pPr marL="2057400" indent="-685800" defTabSz="642937">
              <a:spcBef>
                <a:spcPts val="1000"/>
              </a:spcBef>
              <a:defRPr sz="6000"/>
            </a:lvl4pPr>
            <a:lvl5pPr marL="2514600" indent="-685800" defTabSz="642937">
              <a:spcBef>
                <a:spcPts val="1000"/>
              </a:spcBef>
              <a:defRPr sz="60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4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defRPr sz="2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el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157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1111250" indent="-793750" defTabSz="821531">
              <a:spcBef>
                <a:spcPts val="3300"/>
              </a:spcBef>
              <a:buSzPct val="171000"/>
              <a:buFontTx/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  <a:lvl2pPr marL="1555750" indent="-793750" defTabSz="821531">
              <a:spcBef>
                <a:spcPts val="3300"/>
              </a:spcBef>
              <a:buSzPct val="171000"/>
              <a:buFontTx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lvl2pPr>
            <a:lvl3pPr marL="2000250" indent="-793750" defTabSz="821531">
              <a:spcBef>
                <a:spcPts val="3300"/>
              </a:spcBef>
              <a:buSzPct val="171000"/>
              <a:buFontTx/>
              <a:defRPr sz="5000">
                <a:latin typeface="Helvetica"/>
                <a:ea typeface="Helvetica"/>
                <a:cs typeface="Helvetica"/>
                <a:sym typeface="Helvetica"/>
              </a:defRPr>
            </a:lvl3pPr>
            <a:lvl4pPr marL="2444750" indent="-793750" defTabSz="821531">
              <a:spcBef>
                <a:spcPts val="3300"/>
              </a:spcBef>
              <a:buSzPct val="171000"/>
              <a:buFontTx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lvl4pPr>
            <a:lvl5pPr marL="2889250" indent="-793750" defTabSz="821531">
              <a:spcBef>
                <a:spcPts val="3300"/>
              </a:spcBef>
              <a:buSzPct val="171000"/>
              <a:buFontTx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5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 (kopia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eltext"/>
          <p:cNvSpPr txBox="1">
            <a:spLocks noGrp="1"/>
          </p:cNvSpPr>
          <p:nvPr>
            <p:ph type="title"/>
          </p:nvPr>
        </p:nvSpPr>
        <p:spPr>
          <a:xfrm>
            <a:off x="4833937" y="319236"/>
            <a:ext cx="14716126" cy="3504903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1285875">
              <a:defRPr sz="118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Titeltext</a:t>
            </a:r>
          </a:p>
        </p:txBody>
      </p:sp>
      <p:sp>
        <p:nvSpPr>
          <p:cNvPr id="166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833937" y="3248603"/>
            <a:ext cx="14716126" cy="9326198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1055914" indent="-789214" defTabSz="1285875">
              <a:spcBef>
                <a:spcPts val="3300"/>
              </a:spcBef>
              <a:buClr>
                <a:srgbClr val="000000"/>
              </a:buClr>
              <a:buSzPct val="171000"/>
              <a:buFont typeface="Gill Sans"/>
              <a:defRPr sz="58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1500414" indent="-789214" defTabSz="1285875">
              <a:spcBef>
                <a:spcPts val="3300"/>
              </a:spcBef>
              <a:buClr>
                <a:srgbClr val="000000"/>
              </a:buClr>
              <a:buSzPct val="171000"/>
              <a:buFont typeface="Gill Sans"/>
              <a:buChar char="•"/>
              <a:defRPr sz="58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944914" indent="-789214" defTabSz="1285875">
              <a:spcBef>
                <a:spcPts val="3300"/>
              </a:spcBef>
              <a:buClr>
                <a:srgbClr val="000000"/>
              </a:buClr>
              <a:buSzPct val="171000"/>
              <a:buFont typeface="Gill Sans"/>
              <a:defRPr sz="58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2389414" indent="-789214" defTabSz="1285875">
              <a:spcBef>
                <a:spcPts val="3300"/>
              </a:spcBef>
              <a:buClr>
                <a:srgbClr val="000000"/>
              </a:buClr>
              <a:buSzPct val="171000"/>
              <a:buFont typeface="Gill Sans"/>
              <a:buChar char="•"/>
              <a:defRPr sz="58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833914" indent="-789214" defTabSz="1285875">
              <a:spcBef>
                <a:spcPts val="3300"/>
              </a:spcBef>
              <a:buClr>
                <a:srgbClr val="000000"/>
              </a:buClr>
              <a:buSzPct val="171000"/>
              <a:buFont typeface="Gill Sans"/>
              <a:buChar char="•"/>
              <a:defRPr sz="58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6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45912" y="13055203"/>
            <a:ext cx="892176" cy="9810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58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eltext"/>
          <p:cNvSpPr txBox="1">
            <a:spLocks noGrp="1"/>
          </p:cNvSpPr>
          <p:nvPr>
            <p:ph type="title"/>
          </p:nvPr>
        </p:nvSpPr>
        <p:spPr>
          <a:xfrm>
            <a:off x="4419599" y="2309433"/>
            <a:ext cx="15544801" cy="4891463"/>
          </a:xfrm>
          <a:prstGeom prst="rect">
            <a:avLst/>
          </a:prstGeom>
        </p:spPr>
        <p:txBody>
          <a:bodyPr lIns="182850" tIns="182850" rIns="182850" bIns="182850" anchor="b"/>
          <a:lstStyle>
            <a:lvl1pPr defTabSz="1285875">
              <a:defRPr sz="1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175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4419599" y="7394606"/>
            <a:ext cx="15544801" cy="4141224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algn="ctr" defTabSz="1285875">
              <a:spcBef>
                <a:spcPts val="0"/>
              </a:spcBef>
              <a:buSzTx/>
              <a:buFontTx/>
              <a:buNone/>
              <a:defRPr sz="36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1285875">
              <a:spcBef>
                <a:spcPts val="0"/>
              </a:spcBef>
              <a:buSzTx/>
              <a:buFontTx/>
              <a:buNone/>
              <a:defRPr sz="36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1285875">
              <a:spcBef>
                <a:spcPts val="0"/>
              </a:spcBef>
              <a:buSzTx/>
              <a:buFontTx/>
              <a:buNone/>
              <a:defRPr sz="36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1285875">
              <a:spcBef>
                <a:spcPts val="0"/>
              </a:spcBef>
              <a:buSzTx/>
              <a:buFontTx/>
              <a:buNone/>
              <a:defRPr sz="36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1285875">
              <a:spcBef>
                <a:spcPts val="0"/>
              </a:spcBef>
              <a:buSzTx/>
              <a:buFontTx/>
              <a:buNone/>
              <a:defRPr sz="36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7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eltext"/>
          <p:cNvSpPr txBox="1">
            <a:spLocks noGrp="1"/>
          </p:cNvSpPr>
          <p:nvPr>
            <p:ph type="title"/>
          </p:nvPr>
        </p:nvSpPr>
        <p:spPr>
          <a:xfrm>
            <a:off x="3962400" y="1714499"/>
            <a:ext cx="16459200" cy="2126457"/>
          </a:xfrm>
          <a:prstGeom prst="rect">
            <a:avLst/>
          </a:prstGeom>
        </p:spPr>
        <p:txBody>
          <a:bodyPr lIns="182850" tIns="182850" rIns="182850" bIns="182850" anchor="b"/>
          <a:lstStyle>
            <a:lvl1pPr algn="l" defTabSz="128587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184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962400" y="4114800"/>
            <a:ext cx="16459200" cy="7886700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8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" name="Titel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24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marL="0" indent="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text"/>
          <p:cNvSpPr txBox="1">
            <a:spLocks noGrp="1"/>
          </p:cNvSpPr>
          <p:nvPr>
            <p:ph type="title"/>
          </p:nvPr>
        </p:nvSpPr>
        <p:spPr>
          <a:xfrm>
            <a:off x="3962400" y="1714499"/>
            <a:ext cx="16459200" cy="2126457"/>
          </a:xfrm>
          <a:prstGeom prst="rect">
            <a:avLst/>
          </a:prstGeom>
        </p:spPr>
        <p:txBody>
          <a:bodyPr lIns="182850" tIns="182850" rIns="182850" bIns="182850" anchor="b"/>
          <a:lstStyle>
            <a:lvl1pPr algn="l" defTabSz="128587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193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962400" y="4114800"/>
            <a:ext cx="16459200" cy="7886700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9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eltext"/>
          <p:cNvSpPr txBox="1">
            <a:spLocks noGrp="1"/>
          </p:cNvSpPr>
          <p:nvPr>
            <p:ph type="title"/>
          </p:nvPr>
        </p:nvSpPr>
        <p:spPr>
          <a:xfrm>
            <a:off x="3962400" y="1714499"/>
            <a:ext cx="16459200" cy="2126457"/>
          </a:xfrm>
          <a:prstGeom prst="rect">
            <a:avLst/>
          </a:prstGeom>
        </p:spPr>
        <p:txBody>
          <a:bodyPr lIns="182850" tIns="182850" rIns="182850" bIns="182850" anchor="b"/>
          <a:lstStyle>
            <a:lvl1pPr algn="l" defTabSz="128587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202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962400" y="4114800"/>
            <a:ext cx="16459200" cy="7886700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0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eltext"/>
          <p:cNvSpPr txBox="1">
            <a:spLocks noGrp="1"/>
          </p:cNvSpPr>
          <p:nvPr>
            <p:ph type="title"/>
          </p:nvPr>
        </p:nvSpPr>
        <p:spPr>
          <a:xfrm>
            <a:off x="3962400" y="1714499"/>
            <a:ext cx="16459200" cy="2126457"/>
          </a:xfrm>
          <a:prstGeom prst="rect">
            <a:avLst/>
          </a:prstGeom>
        </p:spPr>
        <p:txBody>
          <a:bodyPr lIns="182850" tIns="182850" rIns="182850" bIns="182850" anchor="b"/>
          <a:lstStyle>
            <a:lvl1pPr algn="l" defTabSz="128587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211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962400" y="4114800"/>
            <a:ext cx="16459200" cy="7886700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1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eltext"/>
          <p:cNvSpPr txBox="1">
            <a:spLocks noGrp="1"/>
          </p:cNvSpPr>
          <p:nvPr>
            <p:ph type="title"/>
          </p:nvPr>
        </p:nvSpPr>
        <p:spPr>
          <a:xfrm>
            <a:off x="3962400" y="1714499"/>
            <a:ext cx="16459200" cy="2126457"/>
          </a:xfrm>
          <a:prstGeom prst="rect">
            <a:avLst/>
          </a:prstGeom>
        </p:spPr>
        <p:txBody>
          <a:bodyPr lIns="182850" tIns="182850" rIns="182850" bIns="182850" anchor="b"/>
          <a:lstStyle>
            <a:lvl1pPr algn="l" defTabSz="128587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220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962400" y="4114800"/>
            <a:ext cx="16459200" cy="7886700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eltext"/>
          <p:cNvSpPr txBox="1">
            <a:spLocks noGrp="1"/>
          </p:cNvSpPr>
          <p:nvPr>
            <p:ph type="title"/>
          </p:nvPr>
        </p:nvSpPr>
        <p:spPr>
          <a:xfrm>
            <a:off x="3962400" y="1714499"/>
            <a:ext cx="16459200" cy="2126457"/>
          </a:xfrm>
          <a:prstGeom prst="rect">
            <a:avLst/>
          </a:prstGeom>
        </p:spPr>
        <p:txBody>
          <a:bodyPr lIns="182850" tIns="182850" rIns="182850" bIns="182850" anchor="b"/>
          <a:lstStyle>
            <a:lvl1pPr algn="l" defTabSz="128587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229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962400" y="4114800"/>
            <a:ext cx="16459200" cy="7886700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eltext"/>
          <p:cNvSpPr txBox="1">
            <a:spLocks noGrp="1"/>
          </p:cNvSpPr>
          <p:nvPr>
            <p:ph type="title"/>
          </p:nvPr>
        </p:nvSpPr>
        <p:spPr>
          <a:xfrm>
            <a:off x="3962400" y="1714499"/>
            <a:ext cx="16459200" cy="2126457"/>
          </a:xfrm>
          <a:prstGeom prst="rect">
            <a:avLst/>
          </a:prstGeom>
        </p:spPr>
        <p:txBody>
          <a:bodyPr lIns="182850" tIns="182850" rIns="182850" bIns="182850" anchor="b"/>
          <a:lstStyle>
            <a:lvl1pPr algn="l" defTabSz="128587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238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962400" y="4114800"/>
            <a:ext cx="16459200" cy="7886700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eltext"/>
          <p:cNvSpPr txBox="1">
            <a:spLocks noGrp="1"/>
          </p:cNvSpPr>
          <p:nvPr>
            <p:ph type="title"/>
          </p:nvPr>
        </p:nvSpPr>
        <p:spPr>
          <a:xfrm>
            <a:off x="3962400" y="1714499"/>
            <a:ext cx="16459200" cy="2126457"/>
          </a:xfrm>
          <a:prstGeom prst="rect">
            <a:avLst/>
          </a:prstGeom>
        </p:spPr>
        <p:txBody>
          <a:bodyPr lIns="182850" tIns="182850" rIns="182850" bIns="182850" anchor="b"/>
          <a:lstStyle>
            <a:lvl1pPr algn="l" defTabSz="128587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247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962400" y="4114800"/>
            <a:ext cx="16459200" cy="7886700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4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eltext"/>
          <p:cNvSpPr txBox="1">
            <a:spLocks noGrp="1"/>
          </p:cNvSpPr>
          <p:nvPr>
            <p:ph type="title"/>
          </p:nvPr>
        </p:nvSpPr>
        <p:spPr>
          <a:xfrm>
            <a:off x="3962400" y="1714499"/>
            <a:ext cx="16459200" cy="2126457"/>
          </a:xfrm>
          <a:prstGeom prst="rect">
            <a:avLst/>
          </a:prstGeom>
        </p:spPr>
        <p:txBody>
          <a:bodyPr lIns="182850" tIns="182850" rIns="182850" bIns="182850" anchor="b"/>
          <a:lstStyle>
            <a:lvl1pPr algn="l" defTabSz="128587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256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962400" y="4114800"/>
            <a:ext cx="16459200" cy="7886700"/>
          </a:xfrm>
          <a:prstGeom prst="rect">
            <a:avLst/>
          </a:prstGeom>
        </p:spPr>
        <p:txBody>
          <a:bodyPr lIns="182850" tIns="182850" rIns="182850" bIns="182850"/>
          <a:lstStyle>
            <a:lvl1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0" indent="0" defTabSz="1285875">
              <a:spcBef>
                <a:spcPts val="0"/>
              </a:spcBef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5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0947917"/>
            <a:ext cx="4267200" cy="602217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Logo_RVB_PMS.eps" descr="Logo_RVB_PM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141" y="12015170"/>
            <a:ext cx="4433157" cy="92660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iteltext"/>
          <p:cNvSpPr txBox="1">
            <a:spLocks noGrp="1"/>
          </p:cNvSpPr>
          <p:nvPr>
            <p:ph type="title"/>
          </p:nvPr>
        </p:nvSpPr>
        <p:spPr>
          <a:xfrm>
            <a:off x="3962400" y="184151"/>
            <a:ext cx="16459200" cy="301624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642937">
              <a:defRPr sz="8600"/>
            </a:lvl1pPr>
          </a:lstStyle>
          <a:p>
            <a:r>
              <a:t>Titeltext</a:t>
            </a:r>
          </a:p>
        </p:txBody>
      </p:sp>
      <p:sp>
        <p:nvSpPr>
          <p:cNvPr id="266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642937" indent="-642937" defTabSz="642937">
              <a:spcBef>
                <a:spcPts val="1000"/>
              </a:spcBef>
              <a:defRPr sz="6000"/>
            </a:lvl1pPr>
            <a:lvl2pPr marL="1069521" indent="-612321" defTabSz="642937">
              <a:spcBef>
                <a:spcPts val="1000"/>
              </a:spcBef>
              <a:defRPr sz="6000"/>
            </a:lvl2pPr>
            <a:lvl3pPr marL="1485900" indent="-571500" defTabSz="642937">
              <a:spcBef>
                <a:spcPts val="1000"/>
              </a:spcBef>
              <a:defRPr sz="6000"/>
            </a:lvl3pPr>
            <a:lvl4pPr marL="2057400" indent="-685800" defTabSz="642937">
              <a:spcBef>
                <a:spcPts val="1000"/>
              </a:spcBef>
              <a:defRPr sz="6000"/>
            </a:lvl4pPr>
            <a:lvl5pPr marL="2514600" indent="-685800" defTabSz="642937">
              <a:spcBef>
                <a:spcPts val="1000"/>
              </a:spcBef>
              <a:defRPr sz="60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6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defRPr sz="2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P Sidhuvud MC.eps" descr="PP Sidhuvud MC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399" y="-1"/>
            <a:ext cx="18288001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defRPr sz="2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3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P Sidhuvud MC.eps" descr="PP Sidhuvud MC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399" y="-1"/>
            <a:ext cx="18288001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defRPr sz="2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P Sidhuvud MC.eps" descr="PP Sidhuvud MC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399" y="-1"/>
            <a:ext cx="18288001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defRPr sz="2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el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29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617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0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Logo_RVB_PMS.eps" descr="Logo_RVB_PM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141" y="12015170"/>
            <a:ext cx="4433157" cy="92660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eltext"/>
          <p:cNvSpPr txBox="1">
            <a:spLocks noGrp="1"/>
          </p:cNvSpPr>
          <p:nvPr>
            <p:ph type="title"/>
          </p:nvPr>
        </p:nvSpPr>
        <p:spPr>
          <a:xfrm>
            <a:off x="3962400" y="184151"/>
            <a:ext cx="16459200" cy="301624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642937">
              <a:defRPr sz="8600"/>
            </a:lvl1pPr>
          </a:lstStyle>
          <a:p>
            <a:r>
              <a:t>Titeltext</a:t>
            </a:r>
          </a:p>
        </p:txBody>
      </p:sp>
      <p:sp>
        <p:nvSpPr>
          <p:cNvPr id="30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642937" indent="-642937" defTabSz="642937">
              <a:spcBef>
                <a:spcPts val="1000"/>
              </a:spcBef>
              <a:defRPr sz="6000"/>
            </a:lvl1pPr>
            <a:lvl2pPr marL="1069521" indent="-612321" defTabSz="642937">
              <a:spcBef>
                <a:spcPts val="1000"/>
              </a:spcBef>
              <a:defRPr sz="6000"/>
            </a:lvl2pPr>
            <a:lvl3pPr marL="1485900" indent="-571500" defTabSz="642937">
              <a:spcBef>
                <a:spcPts val="1000"/>
              </a:spcBef>
              <a:defRPr sz="6000"/>
            </a:lvl3pPr>
            <a:lvl4pPr marL="2057400" indent="-685800" defTabSz="642937">
              <a:spcBef>
                <a:spcPts val="1000"/>
              </a:spcBef>
              <a:defRPr sz="6000"/>
            </a:lvl4pPr>
            <a:lvl5pPr marL="2514600" indent="-685800" defTabSz="642937">
              <a:spcBef>
                <a:spcPts val="1000"/>
              </a:spcBef>
              <a:defRPr sz="60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310" name="PP Sidhuvud MC.eps" descr="PP Sidhuvud MC.ep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3399" y="-1"/>
            <a:ext cx="18288001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defRPr sz="2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Logo_RVB_PMS.eps" descr="Logo_RVB_PM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141" y="12015170"/>
            <a:ext cx="4433157" cy="926603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iteltext"/>
          <p:cNvSpPr txBox="1">
            <a:spLocks noGrp="1"/>
          </p:cNvSpPr>
          <p:nvPr>
            <p:ph type="title"/>
          </p:nvPr>
        </p:nvSpPr>
        <p:spPr>
          <a:xfrm>
            <a:off x="3962400" y="184151"/>
            <a:ext cx="16459200" cy="301624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642937">
              <a:defRPr sz="8600"/>
            </a:lvl1pPr>
          </a:lstStyle>
          <a:p>
            <a:r>
              <a:t>Titeltext</a:t>
            </a:r>
          </a:p>
        </p:txBody>
      </p:sp>
      <p:sp>
        <p:nvSpPr>
          <p:cNvPr id="320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642937" indent="-642937" defTabSz="642937">
              <a:spcBef>
                <a:spcPts val="1000"/>
              </a:spcBef>
              <a:defRPr sz="6000"/>
            </a:lvl1pPr>
            <a:lvl2pPr marL="1069521" indent="-612321" defTabSz="642937">
              <a:spcBef>
                <a:spcPts val="1000"/>
              </a:spcBef>
              <a:defRPr sz="6000"/>
            </a:lvl2pPr>
            <a:lvl3pPr marL="1485900" indent="-571500" defTabSz="642937">
              <a:spcBef>
                <a:spcPts val="1000"/>
              </a:spcBef>
              <a:defRPr sz="6000"/>
            </a:lvl3pPr>
            <a:lvl4pPr marL="2057400" indent="-685800" defTabSz="642937">
              <a:spcBef>
                <a:spcPts val="1000"/>
              </a:spcBef>
              <a:defRPr sz="6000"/>
            </a:lvl4pPr>
            <a:lvl5pPr marL="2514600" indent="-685800" defTabSz="642937">
              <a:spcBef>
                <a:spcPts val="1000"/>
              </a:spcBef>
              <a:defRPr sz="60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32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4921" y="11126390"/>
            <a:ext cx="14091048" cy="2357439"/>
          </a:xfrm>
          <a:prstGeom prst="rect">
            <a:avLst/>
          </a:prstGeom>
          <a:ln w="25400">
            <a:miter lim="400000"/>
          </a:ln>
          <a:effectLst>
            <a:outerShdw dist="12700" dir="5400000" rotWithShape="0">
              <a:srgbClr val="000000"/>
            </a:outerShdw>
          </a:effectLst>
        </p:spPr>
      </p:pic>
      <p:sp>
        <p:nvSpPr>
          <p:cNvPr id="32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defRPr sz="2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itel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330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617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3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tel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339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1111250" indent="-793750" defTabSz="821531">
              <a:spcBef>
                <a:spcPts val="3300"/>
              </a:spcBef>
              <a:buSzPct val="171000"/>
              <a:buFontTx/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  <a:lvl2pPr marL="1555750" indent="-793750" defTabSz="821531">
              <a:spcBef>
                <a:spcPts val="3300"/>
              </a:spcBef>
              <a:buSzPct val="171000"/>
              <a:buFontTx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lvl2pPr>
            <a:lvl3pPr marL="2000250" indent="-793750" defTabSz="821531">
              <a:spcBef>
                <a:spcPts val="3300"/>
              </a:spcBef>
              <a:buSzPct val="171000"/>
              <a:buFontTx/>
              <a:defRPr sz="5000">
                <a:latin typeface="Helvetica"/>
                <a:ea typeface="Helvetica"/>
                <a:cs typeface="Helvetica"/>
                <a:sym typeface="Helvetica"/>
              </a:defRPr>
            </a:lvl3pPr>
            <a:lvl4pPr marL="2444750" indent="-793750" defTabSz="821531">
              <a:spcBef>
                <a:spcPts val="3300"/>
              </a:spcBef>
              <a:buSzPct val="171000"/>
              <a:buFontTx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lvl4pPr>
            <a:lvl5pPr marL="2889250" indent="-793750" defTabSz="821531">
              <a:spcBef>
                <a:spcPts val="3300"/>
              </a:spcBef>
              <a:buSzPct val="171000"/>
              <a:buFontTx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4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344399"/>
            <a:ext cx="4267200" cy="736601"/>
          </a:xfrm>
          <a:prstGeom prst="rect">
            <a:avLst/>
          </a:prstGeom>
        </p:spPr>
        <p:txBody>
          <a:bodyPr wrap="square" lIns="64293" tIns="64293" rIns="64293" bIns="64293" anchor="ctr"/>
          <a:lstStyle>
            <a:lvl1pPr algn="r" defTabSz="1285875">
              <a:defRPr sz="16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Logo_RVB_PMS.eps" descr="Logo_RVB_PM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141" y="12015170"/>
            <a:ext cx="4433157" cy="926603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lnSpc>
                <a:spcPct val="115000"/>
              </a:lnSpc>
              <a:defRPr sz="2200" i="1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Logo_RVB_PMS.eps" descr="Logo_RVB_PM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141" y="12015170"/>
            <a:ext cx="4433157" cy="926603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Titeltext"/>
          <p:cNvSpPr txBox="1">
            <a:spLocks noGrp="1"/>
          </p:cNvSpPr>
          <p:nvPr>
            <p:ph type="title"/>
          </p:nvPr>
        </p:nvSpPr>
        <p:spPr>
          <a:xfrm>
            <a:off x="3962400" y="184151"/>
            <a:ext cx="16459200" cy="301624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642937">
              <a:defRPr sz="8600"/>
            </a:lvl1pPr>
          </a:lstStyle>
          <a:p>
            <a:r>
              <a:t>Titeltext</a:t>
            </a:r>
          </a:p>
        </p:txBody>
      </p:sp>
      <p:sp>
        <p:nvSpPr>
          <p:cNvPr id="37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lnSpc>
                <a:spcPct val="115000"/>
              </a:lnSpc>
              <a:defRPr sz="2200" i="1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ild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1" name="Titel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821531">
              <a:defRPr sz="8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4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marL="0" indent="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821531"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el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Titeltext</a:t>
            </a:r>
          </a:p>
        </p:txBody>
      </p:sp>
      <p:sp>
        <p:nvSpPr>
          <p:cNvPr id="38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V_Mall_4:3_digitala_vasterbo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P Sidhuvud RV.eps" descr="PP Sidhuvud RV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399" y="-1"/>
            <a:ext cx="18288001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Leva onlife i framtidens samhälle"/>
          <p:cNvSpPr txBox="1"/>
          <p:nvPr/>
        </p:nvSpPr>
        <p:spPr>
          <a:xfrm>
            <a:off x="11682500" y="282549"/>
            <a:ext cx="8558554" cy="94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 anchor="ctr">
            <a:spAutoFit/>
          </a:bodyPr>
          <a:lstStyle>
            <a:lvl1pPr algn="l" defTabSz="1828800">
              <a:defRPr sz="3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Leva onlife i framtidens samhälle</a:t>
            </a:r>
          </a:p>
        </p:txBody>
      </p:sp>
      <p:pic>
        <p:nvPicPr>
          <p:cNvPr id="391" name="EUlogo_v_CMYK.eps" descr="EUlogo_v_CMYK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949" y="12121649"/>
            <a:ext cx="3125107" cy="1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3"/>
            <a:ext cx="607457" cy="678101"/>
          </a:xfrm>
          <a:prstGeom prst="rect">
            <a:avLst/>
          </a:prstGeom>
        </p:spPr>
        <p:txBody>
          <a:bodyPr lIns="91399" tIns="91399" rIns="91399" bIns="91399"/>
          <a:lstStyle>
            <a:lvl1pPr defTabSz="1828800">
              <a:defRPr sz="3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el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0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Titeltext</a:t>
            </a:r>
          </a:p>
        </p:txBody>
      </p:sp>
      <p:sp>
        <p:nvSpPr>
          <p:cNvPr id="407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1111250" indent="-793750" defTabSz="821531">
              <a:spcBef>
                <a:spcPts val="3300"/>
              </a:spcBef>
              <a:buSzPct val="171000"/>
              <a:buFontTx/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  <a:lvl2pPr marL="1555750" indent="-793750" defTabSz="821531">
              <a:spcBef>
                <a:spcPts val="3300"/>
              </a:spcBef>
              <a:buSzPct val="171000"/>
              <a:buFontTx/>
              <a:buChar char="•"/>
              <a:defRPr sz="5000" b="1">
                <a:latin typeface="Helvetica"/>
                <a:ea typeface="Helvetica"/>
                <a:cs typeface="Helvetica"/>
                <a:sym typeface="Helvetica"/>
              </a:defRPr>
            </a:lvl2pPr>
            <a:lvl3pPr marL="2000250" indent="-793750" defTabSz="821531">
              <a:spcBef>
                <a:spcPts val="3300"/>
              </a:spcBef>
              <a:buSzPct val="171000"/>
              <a:buFontTx/>
              <a:defRPr sz="5000" b="1">
                <a:latin typeface="Helvetica"/>
                <a:ea typeface="Helvetica"/>
                <a:cs typeface="Helvetica"/>
                <a:sym typeface="Helvetica"/>
              </a:defRPr>
            </a:lvl3pPr>
            <a:lvl4pPr marL="2444750" indent="-793750" defTabSz="821531">
              <a:spcBef>
                <a:spcPts val="3300"/>
              </a:spcBef>
              <a:buSzPct val="171000"/>
              <a:buFontTx/>
              <a:buChar char="•"/>
              <a:defRPr sz="5000" b="1">
                <a:latin typeface="Helvetica"/>
                <a:ea typeface="Helvetica"/>
                <a:cs typeface="Helvetica"/>
                <a:sym typeface="Helvetica"/>
              </a:defRPr>
            </a:lvl4pPr>
            <a:lvl5pPr marL="2889250" indent="-793750" defTabSz="821531">
              <a:spcBef>
                <a:spcPts val="3300"/>
              </a:spcBef>
              <a:buSzPct val="171000"/>
              <a:buFontTx/>
              <a:buChar char="•"/>
              <a:defRPr sz="5000" b="1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0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Logo_RVB_PMS.eps" descr="Logo_RVB_PM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141" y="12015170"/>
            <a:ext cx="4433157" cy="926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Mönster PP-fil.jpg" descr="Mönster PP-fi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06527" y="-1"/>
            <a:ext cx="9129475" cy="162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iteltext"/>
          <p:cNvSpPr txBox="1">
            <a:spLocks noGrp="1"/>
          </p:cNvSpPr>
          <p:nvPr>
            <p:ph type="title"/>
          </p:nvPr>
        </p:nvSpPr>
        <p:spPr>
          <a:xfrm>
            <a:off x="3962400" y="184151"/>
            <a:ext cx="16459200" cy="301624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642937">
              <a:defRPr sz="8600"/>
            </a:lvl1pPr>
          </a:lstStyle>
          <a:p>
            <a:r>
              <a:t>Titeltext</a:t>
            </a:r>
          </a:p>
        </p:txBody>
      </p:sp>
      <p:sp>
        <p:nvSpPr>
          <p:cNvPr id="418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642937" indent="-642937" defTabSz="642937">
              <a:spcBef>
                <a:spcPts val="1000"/>
              </a:spcBef>
              <a:defRPr sz="6000"/>
            </a:lvl1pPr>
            <a:lvl2pPr marL="1069521" indent="-612321" defTabSz="642937">
              <a:spcBef>
                <a:spcPts val="1000"/>
              </a:spcBef>
              <a:defRPr sz="6000"/>
            </a:lvl2pPr>
            <a:lvl3pPr marL="1485900" indent="-571500" defTabSz="642937">
              <a:spcBef>
                <a:spcPts val="1000"/>
              </a:spcBef>
              <a:defRPr sz="6000"/>
            </a:lvl3pPr>
            <a:lvl4pPr marL="2057400" indent="-685800" defTabSz="642937">
              <a:spcBef>
                <a:spcPts val="1000"/>
              </a:spcBef>
              <a:defRPr sz="6000"/>
            </a:lvl4pPr>
            <a:lvl5pPr marL="2514600" indent="-685800" defTabSz="642937">
              <a:spcBef>
                <a:spcPts val="1000"/>
              </a:spcBef>
              <a:defRPr sz="60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1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4935"/>
            <a:ext cx="4267200" cy="5257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defRPr sz="2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Bildobjekt 2" descr="Bildobjek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66" y="-1"/>
            <a:ext cx="24384001" cy="2404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EUlogo_v_CMYK.eps" descr="EUlogo_v_CMYK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052" y="12161155"/>
            <a:ext cx="3705899" cy="1280716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textruta 5"/>
          <p:cNvSpPr txBox="1"/>
          <p:nvPr/>
        </p:nvSpPr>
        <p:spPr>
          <a:xfrm>
            <a:off x="11616266" y="273293"/>
            <a:ext cx="1276773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457200">
              <a:lnSpc>
                <a:spcPts val="8200"/>
              </a:lnSpc>
              <a:defRPr sz="5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Att leda digital förändring</a:t>
            </a:r>
          </a:p>
        </p:txBody>
      </p:sp>
      <p:sp>
        <p:nvSpPr>
          <p:cNvPr id="42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på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52358" y="12385346"/>
            <a:ext cx="3456001" cy="79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Bildobjekt 3" descr="Bildobjek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0"/>
            <a:ext cx="18288000" cy="11754544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Platshållare för bild 4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17157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49" name="Titeltext"/>
          <p:cNvSpPr txBox="1">
            <a:spLocks noGrp="1"/>
          </p:cNvSpPr>
          <p:nvPr>
            <p:ph type="title"/>
          </p:nvPr>
        </p:nvSpPr>
        <p:spPr>
          <a:xfrm>
            <a:off x="4573096" y="3114675"/>
            <a:ext cx="15408279" cy="2016225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algn="l" defTabSz="1828800">
              <a:defRPr sz="8800">
                <a:solidFill>
                  <a:srgbClr val="FFFFFF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45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52358" y="12385346"/>
            <a:ext cx="3456001" cy="79872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Titeltext"/>
          <p:cNvSpPr txBox="1">
            <a:spLocks noGrp="1"/>
          </p:cNvSpPr>
          <p:nvPr>
            <p:ph type="title"/>
          </p:nvPr>
        </p:nvSpPr>
        <p:spPr>
          <a:xfrm>
            <a:off x="4571127" y="1530350"/>
            <a:ext cx="15408280" cy="156710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algn="l" defTabSz="1828800">
              <a:defRPr sz="6000">
                <a:solidFill>
                  <a:srgbClr val="0050A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459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4549433" y="3546478"/>
            <a:ext cx="15408278" cy="763270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685800" indent="-685800" defTabSz="1828800">
              <a:spcBef>
                <a:spcPts val="900"/>
              </a:spcBef>
              <a:buClr>
                <a:srgbClr val="0050A0"/>
              </a:buClr>
              <a:defRPr sz="4000"/>
            </a:lvl1pPr>
            <a:lvl2pPr marL="1092200" indent="-635000" defTabSz="1828800">
              <a:spcBef>
                <a:spcPts val="900"/>
              </a:spcBef>
              <a:buClr>
                <a:srgbClr val="0050A0"/>
              </a:buClr>
              <a:buChar char="•"/>
              <a:defRPr sz="4000"/>
            </a:lvl2pPr>
            <a:lvl3pPr marL="1485900" indent="-571500" defTabSz="1828800">
              <a:spcBef>
                <a:spcPts val="900"/>
              </a:spcBef>
              <a:buClr>
                <a:srgbClr val="0050A0"/>
              </a:buClr>
              <a:defRPr sz="4000"/>
            </a:lvl3pPr>
            <a:lvl4pPr marL="2024742" indent="-653142" defTabSz="1828800">
              <a:spcBef>
                <a:spcPts val="900"/>
              </a:spcBef>
              <a:buClr>
                <a:srgbClr val="0050A0"/>
              </a:buClr>
              <a:buChar char="•"/>
              <a:defRPr sz="4000"/>
            </a:lvl4pPr>
            <a:lvl5pPr marL="2590800" indent="-762000" defTabSz="1828800">
              <a:spcBef>
                <a:spcPts val="900"/>
              </a:spcBef>
              <a:buClr>
                <a:srgbClr val="0050A0"/>
              </a:buClr>
              <a:buChar char="•"/>
              <a:defRPr sz="40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60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3838573" y="666748"/>
            <a:ext cx="6911976" cy="431802"/>
          </a:xfrm>
          <a:prstGeom prst="rect">
            <a:avLst/>
          </a:prstGeom>
        </p:spPr>
        <p:txBody>
          <a:bodyPr lIns="91439" tIns="91439" rIns="91439" bIns="91439" anchor="ctr">
            <a:normAutofit/>
          </a:bodyPr>
          <a:lstStyle/>
          <a:p>
            <a:pPr marL="0" indent="0" defTabSz="1828800">
              <a:spcBef>
                <a:spcPts val="400"/>
              </a:spcBef>
              <a:buSzTx/>
              <a:buFontTx/>
              <a:buNone/>
              <a:defRPr sz="2000" b="1">
                <a:solidFill>
                  <a:srgbClr val="0050A0"/>
                </a:solidFill>
              </a:defRPr>
            </a:pPr>
            <a:endParaRPr/>
          </a:p>
        </p:txBody>
      </p:sp>
      <p:sp>
        <p:nvSpPr>
          <p:cNvPr id="46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Bildobjekt 6" descr="Bildobjek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9" y="12983982"/>
            <a:ext cx="24400183" cy="570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xxUpplevelsenära" descr="xxUpplevelsenära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2301" y="12601079"/>
            <a:ext cx="2292149" cy="332667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Titeltext"/>
          <p:cNvSpPr txBox="1">
            <a:spLocks noGrp="1"/>
          </p:cNvSpPr>
          <p:nvPr>
            <p:ph type="title"/>
          </p:nvPr>
        </p:nvSpPr>
        <p:spPr>
          <a:xfrm>
            <a:off x="3984624" y="520700"/>
            <a:ext cx="16436974" cy="23050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1828800">
              <a:defRPr sz="8800" b="1">
                <a:solidFill>
                  <a:srgbClr val="834B9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Titeltext</a:t>
            </a:r>
          </a:p>
        </p:txBody>
      </p:sp>
      <p:sp>
        <p:nvSpPr>
          <p:cNvPr id="471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984624" y="3178592"/>
            <a:ext cx="16436974" cy="9153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685800" indent="-685800" defTabSz="1828800">
              <a:spcBef>
                <a:spcPts val="1300"/>
              </a:spcBef>
              <a:defRPr sz="5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123950" indent="-666750" defTabSz="1828800">
              <a:spcBef>
                <a:spcPts val="1300"/>
              </a:spcBef>
              <a:defRPr sz="5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54479" indent="-640079" defTabSz="1828800">
              <a:spcBef>
                <a:spcPts val="1300"/>
              </a:spcBef>
              <a:defRPr sz="5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82800" indent="-711200" defTabSz="1828800">
              <a:spcBef>
                <a:spcPts val="1300"/>
              </a:spcBef>
              <a:defRPr sz="5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540000" indent="-711200" defTabSz="1828800">
              <a:spcBef>
                <a:spcPts val="1300"/>
              </a:spcBef>
              <a:defRPr sz="56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7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0767873" y="13430336"/>
            <a:ext cx="237928" cy="2540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828800"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V_Mall_4:3_digitala_vasterbo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hape 10" descr="Shap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2"/>
            <a:ext cx="18288000" cy="180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Shape 11" descr="Shap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951" y="12121650"/>
            <a:ext cx="3125107" cy="1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Shape 16"/>
          <p:cNvSpPr txBox="1"/>
          <p:nvPr/>
        </p:nvSpPr>
        <p:spPr>
          <a:xfrm>
            <a:off x="11682500" y="263499"/>
            <a:ext cx="6000001" cy="9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 anchor="ctr">
            <a:spAutoFit/>
          </a:bodyPr>
          <a:lstStyle>
            <a:lvl1pPr algn="l" defTabSz="1828800">
              <a:defRPr sz="40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Digitala Västerbotten</a:t>
            </a:r>
          </a:p>
        </p:txBody>
      </p:sp>
      <p:sp>
        <p:nvSpPr>
          <p:cNvPr id="48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2"/>
            <a:ext cx="658951" cy="741601"/>
          </a:xfrm>
          <a:prstGeom prst="rect">
            <a:avLst/>
          </a:prstGeom>
        </p:spPr>
        <p:txBody>
          <a:bodyPr lIns="91399" tIns="91399" rIns="91399" bIns="91399"/>
          <a:lstStyle>
            <a:lvl1pPr defTabSz="1828800">
              <a:defRPr sz="36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el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5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iteltext"/>
          <p:cNvSpPr txBox="1">
            <a:spLocks noGrp="1"/>
          </p:cNvSpPr>
          <p:nvPr>
            <p:ph type="title"/>
          </p:nvPr>
        </p:nvSpPr>
        <p:spPr>
          <a:xfrm>
            <a:off x="3911027" y="2504439"/>
            <a:ext cx="16561944" cy="149098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2438400">
              <a:defRPr sz="12600">
                <a:solidFill>
                  <a:srgbClr val="128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Titeltext</a:t>
            </a:r>
          </a:p>
        </p:txBody>
      </p:sp>
      <p:sp>
        <p:nvSpPr>
          <p:cNvPr id="49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3382933" y="5405906"/>
            <a:ext cx="17025621" cy="32258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2438400">
              <a:spcBef>
                <a:spcPts val="0"/>
              </a:spcBef>
              <a:buSzTx/>
              <a:buFontTx/>
              <a:buNone/>
              <a:defRPr sz="1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457200" defTabSz="2438400">
              <a:spcBef>
                <a:spcPts val="0"/>
              </a:spcBef>
              <a:buSzTx/>
              <a:buFontTx/>
              <a:buNone/>
              <a:defRPr sz="1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914400" defTabSz="2438400">
              <a:spcBef>
                <a:spcPts val="0"/>
              </a:spcBef>
              <a:buSzTx/>
              <a:buFontTx/>
              <a:buNone/>
              <a:defRPr sz="1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1371600" defTabSz="2438400">
              <a:spcBef>
                <a:spcPts val="0"/>
              </a:spcBef>
              <a:buSzTx/>
              <a:buFontTx/>
              <a:buNone/>
              <a:defRPr sz="1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1828800" defTabSz="2438400">
              <a:spcBef>
                <a:spcPts val="0"/>
              </a:spcBef>
              <a:buSzTx/>
              <a:buFontTx/>
              <a:buNone/>
              <a:defRPr sz="1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9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9759091" y="11281409"/>
            <a:ext cx="662510" cy="698501"/>
          </a:xfrm>
          <a:prstGeom prst="rect">
            <a:avLst/>
          </a:prstGeom>
        </p:spPr>
        <p:txBody>
          <a:bodyPr lIns="0" tIns="0" rIns="0" bIns="0"/>
          <a:lstStyle>
            <a:lvl1pPr algn="r" defTabSz="2438400">
              <a:defRPr sz="46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V_Mall_4:3_digitala_vasterbo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P Sidhuvud RV.eps" descr="PP Sidhuvud RV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399" y="-1"/>
            <a:ext cx="18288001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Den digitala resan"/>
          <p:cNvSpPr txBox="1"/>
          <p:nvPr/>
        </p:nvSpPr>
        <p:spPr>
          <a:xfrm>
            <a:off x="11682500" y="282549"/>
            <a:ext cx="8558554" cy="94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 anchor="ctr">
            <a:spAutoFit/>
          </a:bodyPr>
          <a:lstStyle>
            <a:lvl1pPr algn="l" defTabSz="1828800">
              <a:defRPr sz="3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Den digitala resan</a:t>
            </a:r>
          </a:p>
        </p:txBody>
      </p:sp>
      <p:pic>
        <p:nvPicPr>
          <p:cNvPr id="500" name="EUlogo_v_CMYK.eps" descr="EUlogo_v_CMYK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949" y="12121649"/>
            <a:ext cx="3125107" cy="1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3"/>
            <a:ext cx="607457" cy="678101"/>
          </a:xfrm>
          <a:prstGeom prst="rect">
            <a:avLst/>
          </a:prstGeom>
        </p:spPr>
        <p:txBody>
          <a:bodyPr lIns="91399" tIns="91399" rIns="91399" bIns="91399"/>
          <a:lstStyle>
            <a:lvl1pPr defTabSz="1828800">
              <a:defRPr sz="3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Bildobjekt 2" descr="Bildobjek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66" y="-1"/>
            <a:ext cx="24384001" cy="2404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EUlogo_v_CMYK.eps" descr="EUlogo_v_CMYK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052" y="12161155"/>
            <a:ext cx="3705899" cy="1280716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textruta 5"/>
          <p:cNvSpPr txBox="1"/>
          <p:nvPr/>
        </p:nvSpPr>
        <p:spPr>
          <a:xfrm>
            <a:off x="11616266" y="298693"/>
            <a:ext cx="1276773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457200">
              <a:lnSpc>
                <a:spcPts val="8200"/>
              </a:lnSpc>
              <a:defRPr sz="5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Digital kompetens för beslutsfattare</a:t>
            </a:r>
          </a:p>
        </p:txBody>
      </p:sp>
      <p:sp>
        <p:nvSpPr>
          <p:cNvPr id="51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05705" y="11126390"/>
            <a:ext cx="14091048" cy="2357439"/>
          </a:xfrm>
          <a:prstGeom prst="rect">
            <a:avLst/>
          </a:prstGeom>
          <a:ln w="25400">
            <a:miter lim="400000"/>
          </a:ln>
          <a:effectLst>
            <a:outerShdw dist="12700" dir="5400000" rotWithShape="0">
              <a:srgbClr val="000000"/>
            </a:outerShdw>
          </a:effectLst>
        </p:spPr>
      </p:pic>
      <p:sp>
        <p:nvSpPr>
          <p:cNvPr id="51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344399"/>
            <a:ext cx="4267200" cy="736601"/>
          </a:xfrm>
          <a:prstGeom prst="rect">
            <a:avLst/>
          </a:prstGeom>
        </p:spPr>
        <p:txBody>
          <a:bodyPr wrap="square" lIns="64293" tIns="64293" rIns="64293" bIns="64293" anchor="ctr"/>
          <a:lstStyle>
            <a:lvl1pPr algn="r" defTabSz="1285875">
              <a:defRPr sz="16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Bildobjekt 9" descr="Bildobjekt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3555" y="-19049"/>
            <a:ext cx="6192001" cy="7198119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Titeltext"/>
          <p:cNvSpPr txBox="1">
            <a:spLocks noGrp="1"/>
          </p:cNvSpPr>
          <p:nvPr>
            <p:ph type="title"/>
          </p:nvPr>
        </p:nvSpPr>
        <p:spPr>
          <a:xfrm>
            <a:off x="1328466" y="1749204"/>
            <a:ext cx="19219651" cy="2462785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>
            <a:lvl1pPr algn="l" defTabSz="1828800">
              <a:lnSpc>
                <a:spcPct val="95000"/>
              </a:lnSpc>
              <a:defRPr sz="8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53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328463" y="4990405"/>
            <a:ext cx="19219652" cy="7477198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487362" indent="-457200" defTabSz="1828800">
              <a:spcBef>
                <a:spcPts val="2400"/>
              </a:spcBef>
              <a:buFont typeface="Symbol"/>
              <a:buChar char="-"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marL="1005839" indent="-548639" defTabSz="1828800">
              <a:spcBef>
                <a:spcPts val="2400"/>
              </a:spcBef>
              <a:buFont typeface="Symbol"/>
              <a:buChar char="-"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marL="1524000" indent="-609600" defTabSz="1828800">
              <a:spcBef>
                <a:spcPts val="2400"/>
              </a:spcBef>
              <a:buFont typeface="Symbol"/>
              <a:buChar char="-"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marL="1981200" indent="-609600" defTabSz="1828800">
              <a:spcBef>
                <a:spcPts val="2400"/>
              </a:spcBef>
              <a:buFont typeface="Symbol"/>
              <a:buChar char="-"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marL="2438400" indent="-609600" defTabSz="1828800">
              <a:spcBef>
                <a:spcPts val="2400"/>
              </a:spcBef>
              <a:buFont typeface="Symbol"/>
              <a:buChar char="-"/>
              <a:defRPr sz="4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4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0025055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tshållare för bild 7"/>
          <p:cNvSpPr>
            <a:spLocks noGrp="1"/>
          </p:cNvSpPr>
          <p:nvPr>
            <p:ph type="pic" idx="13"/>
          </p:nvPr>
        </p:nvSpPr>
        <p:spPr>
          <a:xfrm>
            <a:off x="-2" y="-2999"/>
            <a:ext cx="24385199" cy="1371899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48" name="Titeltext"/>
          <p:cNvSpPr txBox="1">
            <a:spLocks noGrp="1"/>
          </p:cNvSpPr>
          <p:nvPr>
            <p:ph type="title"/>
          </p:nvPr>
        </p:nvSpPr>
        <p:spPr>
          <a:xfrm>
            <a:off x="1331999" y="3779099"/>
            <a:ext cx="19216802" cy="2621701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>
            <a:lvl1pPr defTabSz="1828800">
              <a:lnSpc>
                <a:spcPct val="95000"/>
              </a:lnSpc>
              <a:defRPr sz="10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pic>
        <p:nvPicPr>
          <p:cNvPr id="549" name="Bildobjekt 6" descr="Bildobjekt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3555" y="-19049"/>
            <a:ext cx="6192001" cy="7198119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0025055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Bildobjekt 9" descr="Bildobjekt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3555" y="-19049"/>
            <a:ext cx="6192001" cy="7198119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0025055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5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617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Bild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8" name="Titel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69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465364" indent="-465364" defTabSz="821531">
              <a:spcBef>
                <a:spcPts val="45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  <a:lvl2pPr marL="808264" indent="-465364" defTabSz="821531">
              <a:spcBef>
                <a:spcPts val="4500"/>
              </a:spcBef>
              <a:buSzPct val="75000"/>
              <a:buFontTx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2pPr>
            <a:lvl3pPr marL="1151164" indent="-465364" defTabSz="821531">
              <a:spcBef>
                <a:spcPts val="45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3pPr>
            <a:lvl4pPr marL="1494064" indent="-465364" defTabSz="821531">
              <a:spcBef>
                <a:spcPts val="4500"/>
              </a:spcBef>
              <a:buSzPct val="75000"/>
              <a:buFontTx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4pPr>
            <a:lvl5pPr marL="1836964" indent="-465364" defTabSz="821531">
              <a:spcBef>
                <a:spcPts val="4500"/>
              </a:spcBef>
              <a:buSzPct val="75000"/>
              <a:buFontTx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617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SzPct val="75000"/>
              <a:buFontTx/>
              <a:buChar char="•"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ild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6" name="Bild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7" name="Bild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theme" Target="../theme/theme1.xml"/><Relationship Id="rId58" Type="http://schemas.openxmlformats.org/officeDocument/2006/relationships/image" Target="../media/image2.png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 neg platta RV 4.3.eps" descr="PP neg platta RV 4.3.eps"/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24480001" cy="1398693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ruta 5"/>
          <p:cNvSpPr txBox="1"/>
          <p:nvPr/>
        </p:nvSpPr>
        <p:spPr>
          <a:xfrm>
            <a:off x="11616266" y="273293"/>
            <a:ext cx="1276773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457200">
              <a:lnSpc>
                <a:spcPts val="8200"/>
              </a:lnSpc>
              <a:defRPr sz="5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Digitalisering och välfärden</a:t>
            </a:r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r>
              <a:t>Titeltext</a:t>
            </a:r>
          </a:p>
        </p:txBody>
      </p:sp>
      <p:sp>
        <p:nvSpPr>
          <p:cNvPr id="5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712704"/>
            <a:ext cx="874475" cy="99314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>
            <a:spAutoFit/>
          </a:bodyPr>
          <a:lstStyle>
            <a:lvl1pPr algn="l" defTabSz="12192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6" r:id="rId54"/>
    <p:sldLayoutId id="2147483707" r:id="rId55"/>
    <p:sldLayoutId id="2147483708" r:id="rId56"/>
  </p:sldLayoutIdLst>
  <p:transition spd="med"/>
  <p:txStyles>
    <p:titleStyle>
      <a:lvl1pPr marL="0" marR="0" indent="0" algn="ct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900112" marR="0" indent="-900112" algn="l" defTabSz="1219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314450" marR="0" indent="-857250" algn="l" defTabSz="1219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714500" marR="0" indent="-800100" algn="l" defTabSz="1219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331720" marR="0" indent="-960120" algn="l" defTabSz="1219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788920" marR="0" indent="-960120" algn="l" defTabSz="1219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»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246120" marR="0" indent="-960120" algn="l" defTabSz="1219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703320" marR="0" indent="-960120" algn="l" defTabSz="1219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4160520" marR="0" indent="-960120" algn="l" defTabSz="1219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617720" marR="0" indent="-960120" algn="l" defTabSz="1219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9.tiff"/><Relationship Id="rId3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png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5.png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png"/><Relationship Id="rId3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hyperlink" Target="https://padlet.com/andreasskog/181017EM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t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ruta 4"/>
          <p:cNvSpPr txBox="1"/>
          <p:nvPr/>
        </p:nvSpPr>
        <p:spPr>
          <a:xfrm>
            <a:off x="3523814" y="3199285"/>
            <a:ext cx="20418365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sz="9600" i="1">
                <a:solidFill>
                  <a:schemeClr val="accent4">
                    <a:satOff val="1488"/>
                    <a:lumOff val="-7242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Digitalisering och digital transformation</a:t>
            </a:r>
          </a:p>
        </p:txBody>
      </p:sp>
      <p:pic>
        <p:nvPicPr>
          <p:cNvPr id="568" name="gul.png" descr="gu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7286" y="7090739"/>
            <a:ext cx="8250586" cy="1206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girl-908168_640.jpg" descr="girl-908168_64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2497" y="5323559"/>
            <a:ext cx="24596804" cy="8399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2018"/>
          <p:cNvSpPr txBox="1"/>
          <p:nvPr/>
        </p:nvSpPr>
        <p:spPr>
          <a:xfrm>
            <a:off x="4215869" y="2453308"/>
            <a:ext cx="8615215" cy="441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2018</a:t>
            </a:r>
          </a:p>
        </p:txBody>
      </p:sp>
      <p:sp>
        <p:nvSpPr>
          <p:cNvPr id="649" name="https://youtu.be/rg37kafMsWk"/>
          <p:cNvSpPr txBox="1"/>
          <p:nvPr/>
        </p:nvSpPr>
        <p:spPr>
          <a:xfrm>
            <a:off x="310862" y="12794936"/>
            <a:ext cx="7514929" cy="82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https://youtu.be/rg37kafMsWk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69992" cy="14026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Bild" descr="Bil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3526" y="3985952"/>
            <a:ext cx="17259211" cy="10321696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Dematerialisering - demonetarisering - demokratisering"/>
          <p:cNvSpPr txBox="1"/>
          <p:nvPr/>
        </p:nvSpPr>
        <p:spPr>
          <a:xfrm>
            <a:off x="3201628" y="2802621"/>
            <a:ext cx="18467785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Dematerialisering - demonetarisering - demokratisering</a:t>
            </a:r>
          </a:p>
        </p:txBody>
      </p:sp>
      <p:pic>
        <p:nvPicPr>
          <p:cNvPr id="653" name="23550189_10155674023770953_5702600741508322814_o.jpg" descr="23550189_10155674023770953_5702600741508322814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143" y="4083956"/>
            <a:ext cx="7181978" cy="9329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1" animBg="1" advAuto="0"/>
      <p:bldP spid="652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Den digitala resan"/>
          <p:cNvSpPr txBox="1"/>
          <p:nvPr/>
        </p:nvSpPr>
        <p:spPr>
          <a:xfrm>
            <a:off x="5656133" y="3199281"/>
            <a:ext cx="13419001" cy="127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0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Den digitala resan</a:t>
            </a:r>
          </a:p>
        </p:txBody>
      </p:sp>
      <p:sp>
        <p:nvSpPr>
          <p:cNvPr id="657" name="https://youtu.be/CY1RMZ4Ljbg"/>
          <p:cNvSpPr txBox="1"/>
          <p:nvPr/>
        </p:nvSpPr>
        <p:spPr>
          <a:xfrm>
            <a:off x="1169330" y="12794936"/>
            <a:ext cx="7237711" cy="82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https://youtu.be/CY1RMZ4Ljbg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399" y="2597773"/>
            <a:ext cx="20160037" cy="9289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nordana_ljus_photoshop.jpg" descr="nordana_ljus_photosh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734" y="-34289"/>
            <a:ext cx="24519468" cy="13784578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Rektangel"/>
          <p:cNvSpPr/>
          <p:nvPr/>
        </p:nvSpPr>
        <p:spPr>
          <a:xfrm>
            <a:off x="0" y="-22479"/>
            <a:ext cx="24384001" cy="1376095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1" name="getImageFromCache.jpg" descr="getImageFromCach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9808" y="-5646471"/>
            <a:ext cx="24384022" cy="19324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05705" y="11126390"/>
            <a:ext cx="14091048" cy="2357439"/>
          </a:xfrm>
          <a:prstGeom prst="rect">
            <a:avLst/>
          </a:prstGeom>
          <a:ln w="25400">
            <a:miter lim="400000"/>
          </a:ln>
          <a:effectLst>
            <a:outerShdw dist="1270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Skärmavbild 2013-03-13 kl. 15.56.08.png" descr="Skärmavbild 2013-03-13 kl. 15.56.0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305" y="-13494"/>
            <a:ext cx="25531094" cy="13742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7" name="Gruppera"/>
          <p:cNvGrpSpPr/>
          <p:nvPr/>
        </p:nvGrpSpPr>
        <p:grpSpPr>
          <a:xfrm>
            <a:off x="479653" y="978546"/>
            <a:ext cx="6269828" cy="6112261"/>
            <a:chOff x="0" y="0"/>
            <a:chExt cx="6269827" cy="6112260"/>
          </a:xfrm>
        </p:grpSpPr>
        <p:sp>
          <p:nvSpPr>
            <p:cNvPr id="665" name="Oval"/>
            <p:cNvSpPr/>
            <p:nvPr/>
          </p:nvSpPr>
          <p:spPr>
            <a:xfrm>
              <a:off x="0" y="0"/>
              <a:ext cx="6269828" cy="611226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6" name="INTEGRITET"/>
            <p:cNvSpPr txBox="1"/>
            <p:nvPr/>
          </p:nvSpPr>
          <p:spPr>
            <a:xfrm>
              <a:off x="610540" y="2544466"/>
              <a:ext cx="5048748" cy="10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buClr>
                  <a:srgbClr val="000000"/>
                </a:buClr>
                <a:defRPr sz="4400"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r>
                <a:t>INTEGRITET</a:t>
              </a:r>
            </a:p>
          </p:txBody>
        </p:sp>
      </p:grpSp>
      <p:grpSp>
        <p:nvGrpSpPr>
          <p:cNvPr id="670" name="Gruppera"/>
          <p:cNvGrpSpPr/>
          <p:nvPr/>
        </p:nvGrpSpPr>
        <p:grpSpPr>
          <a:xfrm>
            <a:off x="16246490" y="456752"/>
            <a:ext cx="4379916" cy="4379916"/>
            <a:chOff x="0" y="0"/>
            <a:chExt cx="4379915" cy="4379915"/>
          </a:xfrm>
        </p:grpSpPr>
        <p:sp>
          <p:nvSpPr>
            <p:cNvPr id="668" name="Cirkel"/>
            <p:cNvSpPr/>
            <p:nvPr/>
          </p:nvSpPr>
          <p:spPr>
            <a:xfrm>
              <a:off x="0" y="0"/>
              <a:ext cx="4379916" cy="437991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9" name="TID &amp; RUM"/>
            <p:cNvSpPr txBox="1"/>
            <p:nvPr/>
          </p:nvSpPr>
          <p:spPr>
            <a:xfrm>
              <a:off x="566705" y="1815709"/>
              <a:ext cx="3246506" cy="748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buClr>
                  <a:srgbClr val="000000"/>
                </a:buClr>
                <a:defRPr sz="4400"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r>
                <a:t>TID &amp; RUM</a:t>
              </a:r>
            </a:p>
          </p:txBody>
        </p:sp>
      </p:grpSp>
      <p:grpSp>
        <p:nvGrpSpPr>
          <p:cNvPr id="673" name="Gruppera"/>
          <p:cNvGrpSpPr/>
          <p:nvPr/>
        </p:nvGrpSpPr>
        <p:grpSpPr>
          <a:xfrm>
            <a:off x="5125031" y="6844640"/>
            <a:ext cx="5904510" cy="5904509"/>
            <a:chOff x="0" y="0"/>
            <a:chExt cx="5904508" cy="5904508"/>
          </a:xfrm>
        </p:grpSpPr>
        <p:sp>
          <p:nvSpPr>
            <p:cNvPr id="671" name="Cirkel"/>
            <p:cNvSpPr/>
            <p:nvPr/>
          </p:nvSpPr>
          <p:spPr>
            <a:xfrm>
              <a:off x="0" y="0"/>
              <a:ext cx="5904509" cy="590450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2" name="KOMMUNIKATION"/>
            <p:cNvSpPr txBox="1"/>
            <p:nvPr/>
          </p:nvSpPr>
          <p:spPr>
            <a:xfrm>
              <a:off x="221135" y="2571249"/>
              <a:ext cx="5462238" cy="762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buClr>
                  <a:srgbClr val="000000"/>
                </a:buClr>
                <a:defRPr sz="4400"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r>
                <a:t>KOMMUNIKATION</a:t>
              </a:r>
            </a:p>
          </p:txBody>
        </p:sp>
      </p:grpSp>
      <p:pic>
        <p:nvPicPr>
          <p:cNvPr id="67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05705" y="11126390"/>
            <a:ext cx="14091048" cy="2357439"/>
          </a:xfrm>
          <a:prstGeom prst="rect">
            <a:avLst/>
          </a:prstGeom>
          <a:ln w="25400">
            <a:miter lim="400000"/>
          </a:ln>
          <a:effectLst>
            <a:outerShdw dist="12700" dir="5400000" rotWithShape="0">
              <a:srgbClr val="000000"/>
            </a:outerShdw>
          </a:effectLst>
        </p:spPr>
      </p:pic>
      <p:grpSp>
        <p:nvGrpSpPr>
          <p:cNvPr id="677" name="Gruppera"/>
          <p:cNvGrpSpPr/>
          <p:nvPr/>
        </p:nvGrpSpPr>
        <p:grpSpPr>
          <a:xfrm>
            <a:off x="8244692" y="12025"/>
            <a:ext cx="5405208" cy="5269370"/>
            <a:chOff x="0" y="0"/>
            <a:chExt cx="5405207" cy="5269368"/>
          </a:xfrm>
        </p:grpSpPr>
        <p:sp>
          <p:nvSpPr>
            <p:cNvPr id="675" name="Oval"/>
            <p:cNvSpPr/>
            <p:nvPr/>
          </p:nvSpPr>
          <p:spPr>
            <a:xfrm>
              <a:off x="0" y="0"/>
              <a:ext cx="5405208" cy="526936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6" name="FÖRTROENDE"/>
            <p:cNvSpPr txBox="1"/>
            <p:nvPr/>
          </p:nvSpPr>
          <p:spPr>
            <a:xfrm>
              <a:off x="526346" y="2193580"/>
              <a:ext cx="4352516" cy="8822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buClr>
                  <a:srgbClr val="000000"/>
                </a:buClr>
                <a:defRPr sz="4400"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r>
                <a:t>FÖRTROENDE</a:t>
              </a:r>
            </a:p>
          </p:txBody>
        </p:sp>
      </p:grpSp>
      <p:grpSp>
        <p:nvGrpSpPr>
          <p:cNvPr id="680" name="Gruppera"/>
          <p:cNvGrpSpPr/>
          <p:nvPr/>
        </p:nvGrpSpPr>
        <p:grpSpPr>
          <a:xfrm>
            <a:off x="13812719" y="5437871"/>
            <a:ext cx="4503165" cy="4503165"/>
            <a:chOff x="0" y="0"/>
            <a:chExt cx="4503164" cy="4503164"/>
          </a:xfrm>
        </p:grpSpPr>
        <p:sp>
          <p:nvSpPr>
            <p:cNvPr id="678" name="Cirkel"/>
            <p:cNvSpPr/>
            <p:nvPr/>
          </p:nvSpPr>
          <p:spPr>
            <a:xfrm>
              <a:off x="0" y="0"/>
              <a:ext cx="4503165" cy="450316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9" name="DEMOKRATI"/>
            <p:cNvSpPr txBox="1"/>
            <p:nvPr/>
          </p:nvSpPr>
          <p:spPr>
            <a:xfrm>
              <a:off x="168652" y="1961003"/>
              <a:ext cx="4165860" cy="581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buClr>
                  <a:srgbClr val="000000"/>
                </a:buClr>
                <a:defRPr sz="4400">
                  <a:latin typeface="Gotham Medium"/>
                  <a:ea typeface="Gotham Medium"/>
                  <a:cs typeface="Gotham Medium"/>
                  <a:sym typeface="Gotham Medium"/>
                </a:defRPr>
              </a:lvl1pPr>
            </a:lstStyle>
            <a:p>
              <a:r>
                <a:t>DEMOKRATI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1" animBg="1" advAuto="0"/>
      <p:bldP spid="670" grpId="2" animBg="1" advAuto="0"/>
      <p:bldP spid="673" grpId="3" animBg="1" advAuto="0"/>
      <p:bldP spid="677" grpId="4" animBg="1" advAuto="0"/>
      <p:bldP spid="680" grpId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Skärmavbild 2017-11-28 kl. 08.13.20.png" descr="Skärmavbild 2017-11-28 kl. 08.13.2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070" y="-105182"/>
            <a:ext cx="24879130" cy="13926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05705" y="11126390"/>
            <a:ext cx="14091048" cy="2357439"/>
          </a:xfrm>
          <a:prstGeom prst="rect">
            <a:avLst/>
          </a:prstGeom>
          <a:ln w="25400">
            <a:miter lim="400000"/>
          </a:ln>
          <a:effectLst>
            <a:outerShdw dist="12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Skärmavbild 2018-04-02 kl. 15.08.58.png" descr="Skärmavbild 2018-04-02 kl. 15.08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6418" y="50596"/>
            <a:ext cx="24676836" cy="13614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05705" y="11126390"/>
            <a:ext cx="14091048" cy="2357439"/>
          </a:xfrm>
          <a:prstGeom prst="rect">
            <a:avLst/>
          </a:prstGeom>
          <a:ln w="25400">
            <a:miter lim="400000"/>
          </a:ln>
          <a:effectLst>
            <a:outerShdw dist="12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Rektangel"/>
          <p:cNvSpPr/>
          <p:nvPr/>
        </p:nvSpPr>
        <p:spPr>
          <a:xfrm>
            <a:off x="13011029" y="1835915"/>
            <a:ext cx="9350444" cy="148707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94" name="Skärmavbild 2018-04-02 kl. 15.11.39.png" descr="Skärmavbild 2018-04-02 kl. 15.11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5386" y="-1"/>
            <a:ext cx="2461477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Skärmavbild 2018-04-02 kl. 15.12.46.png" descr="Skärmavbild 2018-04-02 kl. 15.12.4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536" y="954682"/>
            <a:ext cx="15227301" cy="853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05705" y="11126390"/>
            <a:ext cx="14091048" cy="2357439"/>
          </a:xfrm>
          <a:prstGeom prst="rect">
            <a:avLst/>
          </a:prstGeom>
          <a:ln w="25400">
            <a:miter lim="400000"/>
          </a:ln>
          <a:effectLst>
            <a:outerShdw dist="12700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Skärmavbild 2013-03-13 kl. 15.56.08.png" descr="Skärmavbild 2013-03-13 kl. 15.56.0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305" y="-13494"/>
            <a:ext cx="25531094" cy="13742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splay_network.jpg" descr="splay_networ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1961" y="922745"/>
            <a:ext cx="17340078" cy="10420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kärmavbild 2013-03-13 kl. 15.56.08.png" descr="Skärmavbild 2013-03-13 kl. 15.56.0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305" y="-13494"/>
            <a:ext cx="25531094" cy="13742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Skärmavbild 2014-10-26 kl. 23.19.18.png" descr="Skärmavbild 2014-10-26 kl. 23.19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480000">
            <a:off x="5163324" y="420151"/>
            <a:ext cx="11876065" cy="13115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480000">
            <a:off x="5689779" y="2791625"/>
            <a:ext cx="11088165" cy="831612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4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" grpId="1" animBg="1" advAuto="0"/>
      <p:bldP spid="737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ul.png" descr="gu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49722" y="6181927"/>
            <a:ext cx="11277986" cy="2040079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Sverige ska vara bäst i världen på att utnyttja digitaliseringens möjligheter, göra ”Digitalt först”"/>
          <p:cNvSpPr txBox="1"/>
          <p:nvPr/>
        </p:nvSpPr>
        <p:spPr>
          <a:xfrm>
            <a:off x="3554521" y="5660276"/>
            <a:ext cx="16315532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Sverige ska vara bäst i världen på att utnyttja digitaliseringens möjligheter, göra ”Digitalt först”</a:t>
            </a:r>
          </a:p>
        </p:txBody>
      </p:sp>
      <p:sp>
        <p:nvSpPr>
          <p:cNvPr id="575" name="textruta 4"/>
          <p:cNvSpPr txBox="1"/>
          <p:nvPr/>
        </p:nvSpPr>
        <p:spPr>
          <a:xfrm>
            <a:off x="3589194" y="3428360"/>
            <a:ext cx="19109045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Sverige ska vara bäst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Skärmavbild 2013-03-13 kl. 15.56.08.png" descr="Skärmavbild 2013-03-13 kl. 15.56.0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305" y="-13494"/>
            <a:ext cx="25531094" cy="13742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Bild" descr="Bil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1415" y="1152128"/>
            <a:ext cx="18241099" cy="11411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Skärmavbild 2013-03-13 kl. 15.56.08.png" descr="Skärmavbild 2013-03-13 kl. 15.56.0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305" y="-13494"/>
            <a:ext cx="25531094" cy="13742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Shape 246" descr="Shape 24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7725" y="560544"/>
            <a:ext cx="20148358" cy="13092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6" name="Gruppera"/>
          <p:cNvGrpSpPr/>
          <p:nvPr/>
        </p:nvGrpSpPr>
        <p:grpSpPr>
          <a:xfrm>
            <a:off x="10644464" y="5413941"/>
            <a:ext cx="4253707" cy="3385741"/>
            <a:chOff x="-390921" y="0"/>
            <a:chExt cx="4253706" cy="3385740"/>
          </a:xfrm>
        </p:grpSpPr>
        <p:sp>
          <p:nvSpPr>
            <p:cNvPr id="744" name="Fyrkantig pratbubbla"/>
            <p:cNvSpPr/>
            <p:nvPr/>
          </p:nvSpPr>
          <p:spPr>
            <a:xfrm>
              <a:off x="-390922" y="0"/>
              <a:ext cx="4253707" cy="338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81" y="0"/>
                  </a:moveTo>
                  <a:cubicBezTo>
                    <a:pt x="2207" y="0"/>
                    <a:pt x="1985" y="278"/>
                    <a:pt x="1985" y="623"/>
                  </a:cubicBezTo>
                  <a:lnTo>
                    <a:pt x="1985" y="4990"/>
                  </a:lnTo>
                  <a:lnTo>
                    <a:pt x="0" y="6236"/>
                  </a:lnTo>
                  <a:lnTo>
                    <a:pt x="1985" y="7484"/>
                  </a:lnTo>
                  <a:lnTo>
                    <a:pt x="1985" y="20977"/>
                  </a:lnTo>
                  <a:cubicBezTo>
                    <a:pt x="1985" y="21322"/>
                    <a:pt x="2207" y="21600"/>
                    <a:pt x="2481" y="21600"/>
                  </a:cubicBezTo>
                  <a:lnTo>
                    <a:pt x="21102" y="21600"/>
                  </a:lnTo>
                  <a:cubicBezTo>
                    <a:pt x="21376" y="21600"/>
                    <a:pt x="21600" y="21322"/>
                    <a:pt x="21600" y="20977"/>
                  </a:cubicBezTo>
                  <a:lnTo>
                    <a:pt x="21600" y="623"/>
                  </a:lnTo>
                  <a:cubicBezTo>
                    <a:pt x="21600" y="278"/>
                    <a:pt x="21376" y="0"/>
                    <a:pt x="21102" y="0"/>
                  </a:cubicBezTo>
                  <a:lnTo>
                    <a:pt x="248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45" name="metoo.jpeg" descr="metoo.jpe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16117" y="97829"/>
              <a:ext cx="3190154" cy="3190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" grpId="1" animBg="1" advAuto="0"/>
      <p:bldP spid="746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Bildobjekt 1" descr="Bildobjekt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940903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Bildobjekt 1" descr="Bildobjekt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940903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Bildobjekt 1" descr="Bildobjekt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940903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Platshållare för bild 7" descr="Platshållare för bild 7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-1198" y="-2997"/>
            <a:ext cx="24385199" cy="13718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16176" y="0"/>
                </a:moveTo>
                <a:lnTo>
                  <a:pt x="0" y="5"/>
                </a:lnTo>
                <a:lnTo>
                  <a:pt x="0" y="21600"/>
                </a:lnTo>
                <a:lnTo>
                  <a:pt x="21594" y="21600"/>
                </a:lnTo>
                <a:cubicBezTo>
                  <a:pt x="21600" y="18131"/>
                  <a:pt x="21581" y="14647"/>
                  <a:pt x="21587" y="11177"/>
                </a:cubicBezTo>
                <a:cubicBezTo>
                  <a:pt x="20929" y="8061"/>
                  <a:pt x="19379" y="3444"/>
                  <a:pt x="16176" y="0"/>
                </a:cubicBezTo>
                <a:close/>
              </a:path>
            </a:pathLst>
          </a:custGeom>
        </p:spPr>
      </p:pic>
      <p:graphicFrame>
        <p:nvGraphicFramePr>
          <p:cNvPr id="765" name="Diagram 5"/>
          <p:cNvGraphicFramePr/>
          <p:nvPr/>
        </p:nvGraphicFramePr>
        <p:xfrm>
          <a:off x="1548719" y="3543115"/>
          <a:ext cx="17485189" cy="8487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66" name="Rubrik 6"/>
          <p:cNvSpPr txBox="1">
            <a:spLocks noGrp="1"/>
          </p:cNvSpPr>
          <p:nvPr>
            <p:ph type="title"/>
          </p:nvPr>
        </p:nvSpPr>
        <p:spPr>
          <a:xfrm>
            <a:off x="1024975" y="2202830"/>
            <a:ext cx="20444374" cy="2621701"/>
          </a:xfrm>
          <a:prstGeom prst="rect">
            <a:avLst/>
          </a:prstGeom>
        </p:spPr>
        <p:txBody>
          <a:bodyPr/>
          <a:lstStyle/>
          <a:p>
            <a:pPr algn="l">
              <a:defRPr sz="5200"/>
            </a:pPr>
            <a:r>
              <a:t>Vad är viktigt för dig när samhällsservicen blir allt mer digital?</a:t>
            </a:r>
            <a:br/>
            <a:r>
              <a:rPr sz="3200" b="0"/>
              <a:t>- öppna svarsalternativ</a:t>
            </a:r>
            <a:br>
              <a:rPr sz="3200" b="0"/>
            </a:br>
            <a:endParaRPr sz="3200" b="0"/>
          </a:p>
        </p:txBody>
      </p:sp>
      <p:sp>
        <p:nvSpPr>
          <p:cNvPr id="767" name="Rektangel 13"/>
          <p:cNvSpPr txBox="1"/>
          <p:nvPr/>
        </p:nvSpPr>
        <p:spPr>
          <a:xfrm>
            <a:off x="16878300" y="4069980"/>
            <a:ext cx="1009650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16</a:t>
            </a:r>
          </a:p>
        </p:txBody>
      </p:sp>
      <p:sp>
        <p:nvSpPr>
          <p:cNvPr id="768" name="Rektangel 14"/>
          <p:cNvSpPr txBox="1"/>
          <p:nvPr/>
        </p:nvSpPr>
        <p:spPr>
          <a:xfrm>
            <a:off x="12811124" y="10211386"/>
            <a:ext cx="87630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</a:t>
            </a:r>
          </a:p>
        </p:txBody>
      </p:sp>
      <p:sp>
        <p:nvSpPr>
          <p:cNvPr id="769" name="Rektangel 15"/>
          <p:cNvSpPr txBox="1"/>
          <p:nvPr/>
        </p:nvSpPr>
        <p:spPr>
          <a:xfrm>
            <a:off x="16373473" y="5242482"/>
            <a:ext cx="100965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15</a:t>
            </a:r>
          </a:p>
        </p:txBody>
      </p:sp>
      <p:sp>
        <p:nvSpPr>
          <p:cNvPr id="770" name="Rektangel 16"/>
          <p:cNvSpPr txBox="1"/>
          <p:nvPr/>
        </p:nvSpPr>
        <p:spPr>
          <a:xfrm>
            <a:off x="14439901" y="6508836"/>
            <a:ext cx="1009651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11</a:t>
            </a:r>
          </a:p>
        </p:txBody>
      </p:sp>
      <p:sp>
        <p:nvSpPr>
          <p:cNvPr id="771" name="Rektangel 17"/>
          <p:cNvSpPr txBox="1"/>
          <p:nvPr/>
        </p:nvSpPr>
        <p:spPr>
          <a:xfrm>
            <a:off x="13182600" y="9078956"/>
            <a:ext cx="1009650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9</a:t>
            </a:r>
          </a:p>
        </p:txBody>
      </p:sp>
      <p:sp>
        <p:nvSpPr>
          <p:cNvPr id="772" name="Rektangel 18"/>
          <p:cNvSpPr txBox="1"/>
          <p:nvPr/>
        </p:nvSpPr>
        <p:spPr>
          <a:xfrm>
            <a:off x="13935076" y="7793895"/>
            <a:ext cx="100965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10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early-VR-1024x623.png" descr="early-VR-1024x6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8102" y="4426494"/>
            <a:ext cx="10366880" cy="6307194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Vad är digitalisering? Gå till www.menti.com och använd koden 70 74 08"/>
          <p:cNvSpPr txBox="1"/>
          <p:nvPr/>
        </p:nvSpPr>
        <p:spPr>
          <a:xfrm>
            <a:off x="2964166" y="10968631"/>
            <a:ext cx="20461743" cy="95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Vad är digitalisering? Gå till </a:t>
            </a:r>
            <a:r>
              <a:rPr b="1"/>
              <a:t>www.menti.com</a:t>
            </a:r>
            <a:r>
              <a:t> och använd koden </a:t>
            </a:r>
            <a:r>
              <a:rPr b="1"/>
              <a:t>70 74 08</a:t>
            </a:r>
          </a:p>
        </p:txBody>
      </p:sp>
      <p:sp>
        <p:nvSpPr>
          <p:cNvPr id="797" name="Shape 336"/>
          <p:cNvSpPr txBox="1"/>
          <p:nvPr/>
        </p:nvSpPr>
        <p:spPr>
          <a:xfrm>
            <a:off x="2996466" y="2786795"/>
            <a:ext cx="18693480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Vad innebär digitalisering för dig?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Diskutera gruppvis - redovisa på https://padlet.com/andreasskog/181017EM…"/>
          <p:cNvSpPr txBox="1"/>
          <p:nvPr/>
        </p:nvSpPr>
        <p:spPr>
          <a:xfrm>
            <a:off x="2993484" y="5336157"/>
            <a:ext cx="18464765" cy="5290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lnSpc>
                <a:spcPts val="8500"/>
              </a:lnSpc>
              <a:defRPr sz="4400" b="1" u="sng">
                <a:solidFill>
                  <a:srgbClr val="806C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none">
                <a:solidFill>
                  <a:srgbClr val="000000"/>
                </a:solidFill>
              </a:rPr>
              <a:t>Diskutera gruppvis - redovisa på </a:t>
            </a:r>
            <a:r>
              <a:rPr>
                <a:hlinkClick r:id="rId2"/>
              </a:rPr>
              <a:t>https://padlet.com/andreasskog/181017EM</a:t>
            </a:r>
            <a:endParaRPr b="0" u="none">
              <a:solidFill>
                <a:srgbClr val="000000"/>
              </a:solidFill>
            </a:endParaRPr>
          </a:p>
          <a:p>
            <a:pPr algn="l" defTabSz="457200">
              <a:lnSpc>
                <a:spcPts val="57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b="0" u="none">
              <a:solidFill>
                <a:srgbClr val="000000"/>
              </a:solidFill>
            </a:endParaRPr>
          </a:p>
          <a:p>
            <a:pPr marL="457200" indent="-317500" algn="l" defTabSz="457200">
              <a:lnSpc>
                <a:spcPts val="76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AutoNum type="arabicPeriod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Hur påverkar digitaliseringen ditt privatliv respektive ditt kommunala uppdrag?</a:t>
            </a:r>
            <a:br/>
            <a:endParaRPr/>
          </a:p>
          <a:p>
            <a:pPr marL="457200" indent="-317500" algn="l" defTabSz="457200">
              <a:lnSpc>
                <a:spcPts val="76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AutoNum type="arabicPeriod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Vilka digitala produkter, tjänster och lösningar skulle du  ta in på din arbetsplats om det inte fanns några hinder? </a:t>
            </a:r>
            <a:br/>
            <a:endParaRPr/>
          </a:p>
          <a:p>
            <a:pPr marL="457200" indent="-317500" algn="l" defTabSz="457200">
              <a:lnSpc>
                <a:spcPts val="76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AutoNum type="arabicPeriod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Vad skulle "Digitalt först” innebära i ditt arbete?</a:t>
            </a:r>
          </a:p>
        </p:txBody>
      </p:sp>
      <p:sp>
        <p:nvSpPr>
          <p:cNvPr id="800" name="Shape 336"/>
          <p:cNvSpPr txBox="1"/>
          <p:nvPr/>
        </p:nvSpPr>
        <p:spPr>
          <a:xfrm>
            <a:off x="2996466" y="2786795"/>
            <a:ext cx="18693480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Vad innebär digitalisering för dig?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DIGITALISERING OCH  DIGITAL TRANSFORMATION"/>
          <p:cNvSpPr txBox="1"/>
          <p:nvPr/>
        </p:nvSpPr>
        <p:spPr>
          <a:xfrm>
            <a:off x="3966486" y="5237162"/>
            <a:ext cx="16451028" cy="324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584200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DIGITALISERING OCH </a:t>
            </a:r>
            <a:br/>
            <a:r>
              <a:t>DIGITAL TRANSFORMATION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336"/>
          <p:cNvSpPr txBox="1"/>
          <p:nvPr/>
        </p:nvSpPr>
        <p:spPr>
          <a:xfrm>
            <a:off x="2996466" y="2786795"/>
            <a:ext cx="16097645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Vad är digitalisering?</a:t>
            </a:r>
          </a:p>
        </p:txBody>
      </p:sp>
      <p:sp>
        <p:nvSpPr>
          <p:cNvPr id="827" name="Den digitala dimensionen förändrar förutsättningarna…"/>
          <p:cNvSpPr txBox="1"/>
          <p:nvPr/>
        </p:nvSpPr>
        <p:spPr>
          <a:xfrm>
            <a:off x="3133311" y="5219583"/>
            <a:ext cx="20397803" cy="354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Den digitala dimensionen förändrar förutsättningarna</a:t>
            </a:r>
          </a:p>
          <a:p>
            <a:pPr algn="l" defTabSz="914400"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Kommunikation, interaktion och information sker på nya digitala sätt </a:t>
            </a:r>
          </a:p>
          <a:p>
            <a:pPr algn="l" defTabSz="914400">
              <a:defRPr sz="56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defTabSz="914400"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Ny teknik  -&gt;  Nya tjänster  -&gt;  Nya beteenden - &gt;  Nya värderingar  -&gt;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ul.png" descr="gu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49722" y="6181927"/>
            <a:ext cx="11277986" cy="2040079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Västerbotten ska vara bäst i världen på att utnyttja digitaliseringens möjligheter, göra ”Digitalt först”"/>
          <p:cNvSpPr txBox="1"/>
          <p:nvPr/>
        </p:nvSpPr>
        <p:spPr>
          <a:xfrm>
            <a:off x="3554521" y="5660276"/>
            <a:ext cx="17543575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Västerbotten ska vara bäst i världen på att utnyttja digitaliseringens möjligheter, göra ”Digitalt först”</a:t>
            </a:r>
          </a:p>
        </p:txBody>
      </p:sp>
      <p:sp>
        <p:nvSpPr>
          <p:cNvPr id="579" name="textruta 4"/>
          <p:cNvSpPr txBox="1"/>
          <p:nvPr/>
        </p:nvSpPr>
        <p:spPr>
          <a:xfrm>
            <a:off x="3477511" y="3199285"/>
            <a:ext cx="13969693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Västerbotten ska bli bäst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Bild" descr="Bil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638" y="4948588"/>
            <a:ext cx="5559180" cy="6863184"/>
          </a:xfrm>
          <a:prstGeom prst="rect">
            <a:avLst/>
          </a:prstGeom>
          <a:ln w="12700">
            <a:miter lim="400000"/>
          </a:ln>
        </p:spPr>
      </p:pic>
      <p:sp>
        <p:nvSpPr>
          <p:cNvPr id="830" name="Shape 336"/>
          <p:cNvSpPr txBox="1"/>
          <p:nvPr/>
        </p:nvSpPr>
        <p:spPr>
          <a:xfrm>
            <a:off x="2996466" y="2786795"/>
            <a:ext cx="16097645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Begreppet digitalisering</a:t>
            </a:r>
          </a:p>
        </p:txBody>
      </p:sp>
      <p:sp>
        <p:nvSpPr>
          <p:cNvPr id="831" name="Digitizing - göra analogt till digitalt"/>
          <p:cNvSpPr txBox="1"/>
          <p:nvPr/>
        </p:nvSpPr>
        <p:spPr>
          <a:xfrm>
            <a:off x="9669612" y="5152464"/>
            <a:ext cx="13815243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rPr i="1"/>
              <a:t>Digitizing</a:t>
            </a:r>
            <a:r>
              <a:t> - göra analogt till digitalt</a:t>
            </a:r>
          </a:p>
        </p:txBody>
      </p:sp>
      <p:sp>
        <p:nvSpPr>
          <p:cNvPr id="832" name="Digital transformation - anpassningar till följd av digitaliseringen"/>
          <p:cNvSpPr txBox="1"/>
          <p:nvPr/>
        </p:nvSpPr>
        <p:spPr>
          <a:xfrm>
            <a:off x="9626694" y="7942715"/>
            <a:ext cx="13815243" cy="18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rPr i="1"/>
              <a:t>Digital transformation</a:t>
            </a:r>
            <a:r>
              <a:t> - anpassningar till följd av digitaliseringen</a:t>
            </a:r>
          </a:p>
        </p:txBody>
      </p:sp>
      <p:sp>
        <p:nvSpPr>
          <p:cNvPr id="833" name="Digitalization - att göra på nya digitala sätt"/>
          <p:cNvSpPr txBox="1"/>
          <p:nvPr/>
        </p:nvSpPr>
        <p:spPr>
          <a:xfrm>
            <a:off x="9649769" y="6547590"/>
            <a:ext cx="1227271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rPr i="1"/>
              <a:t>Digitalization</a:t>
            </a:r>
            <a:r>
              <a:t> - att göra på nya digitala sätt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" grpId="2" animBg="1" advAuto="0"/>
      <p:bldP spid="833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252"/>
          <p:cNvSpPr txBox="1"/>
          <p:nvPr/>
        </p:nvSpPr>
        <p:spPr>
          <a:xfrm>
            <a:off x="2819522" y="2749099"/>
            <a:ext cx="20725059" cy="16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marL="139700" indent="-209550" algn="l" defTabSz="18288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Digital transformation = förändring</a:t>
            </a:r>
          </a:p>
        </p:txBody>
      </p:sp>
      <p:pic>
        <p:nvPicPr>
          <p:cNvPr id="838" name="gul.png" descr="gu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23669" y="4843747"/>
            <a:ext cx="5344631" cy="1324820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Digital transformation innebär att…"/>
          <p:cNvSpPr txBox="1"/>
          <p:nvPr/>
        </p:nvSpPr>
        <p:spPr>
          <a:xfrm>
            <a:off x="3065585" y="7541316"/>
            <a:ext cx="16914268" cy="398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1164431">
              <a:lnSpc>
                <a:spcPct val="115000"/>
              </a:lnSpc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Digital transformation</a:t>
            </a:r>
            <a:r>
              <a:t> innebär att</a:t>
            </a:r>
          </a:p>
          <a:p>
            <a:pPr algn="l" defTabSz="1164431">
              <a:lnSpc>
                <a:spcPct val="115000"/>
              </a:lnSpc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- bättre förstå vad medborgarna behöver</a:t>
            </a:r>
          </a:p>
          <a:p>
            <a:pPr algn="l" defTabSz="1164431">
              <a:lnSpc>
                <a:spcPct val="115000"/>
              </a:lnSpc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- erbjuda service snabbare och till en lägre kostnad; och</a:t>
            </a:r>
          </a:p>
          <a:p>
            <a:pPr algn="l" defTabSz="1164431">
              <a:lnSpc>
                <a:spcPct val="115000"/>
              </a:lnSpc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- hela tiden förbättra servicen baserat på data och evidens</a:t>
            </a:r>
          </a:p>
        </p:txBody>
      </p:sp>
      <p:pic>
        <p:nvPicPr>
          <p:cNvPr id="840" name="gul.png" descr="gu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41338" y="5814615"/>
            <a:ext cx="5344631" cy="1324821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Shape 254"/>
          <p:cNvSpPr txBox="1"/>
          <p:nvPr/>
        </p:nvSpPr>
        <p:spPr>
          <a:xfrm>
            <a:off x="3009241" y="4843747"/>
            <a:ext cx="19076567" cy="227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50" tIns="182850" rIns="182850" bIns="182850" anchor="ctr"/>
          <a:lstStyle/>
          <a:p>
            <a:pPr algn="l" defTabSz="1828800">
              <a:defRPr sz="5600" b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Digital transformation</a:t>
            </a:r>
            <a:r>
              <a:rPr b="0"/>
              <a:t> är de anpassningar en organisation gör för att skapa värde till medborgarna i en digitaliserad värld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" grpId="1" animBg="1" advAuto="0"/>
      <p:bldP spid="839" grpId="3" animBg="1" advAuto="0"/>
      <p:bldP spid="840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MARTARE VÄLFÄRD"/>
          <p:cNvSpPr txBox="1"/>
          <p:nvPr/>
        </p:nvSpPr>
        <p:spPr>
          <a:xfrm>
            <a:off x="3966486" y="5237162"/>
            <a:ext cx="16451028" cy="324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584200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SMARTARE VÄLFÄRD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Skärmavbild 2017-05-24 kl. 06.11.34.png" descr="Skärmavbild 2017-05-24 kl. 06.11.3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4295" y="4436242"/>
            <a:ext cx="11710368" cy="877676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877" name="Shape 336"/>
          <p:cNvSpPr txBox="1"/>
          <p:nvPr/>
        </p:nvSpPr>
        <p:spPr>
          <a:xfrm>
            <a:off x="2188447" y="2273980"/>
            <a:ext cx="21124905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Smartare Välfärd</a:t>
            </a:r>
          </a:p>
        </p:txBody>
      </p:sp>
      <p:pic>
        <p:nvPicPr>
          <p:cNvPr id="878" name="Skärmavbild 2018-08-28 kl. 10.18.37.png" descr="Skärmavbild 2018-08-28 kl. 10.18.3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031" y="4357677"/>
            <a:ext cx="7620001" cy="585017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879" name="Skärmavbild 2018-08-27 kl. 13.54.39.png" descr="Skärmavbild 2018-08-27 kl. 13.54.3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634" y="2506171"/>
            <a:ext cx="7620001" cy="723290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880" name="Skärmavbild 2018-08-27 kl. 13.54.18.png" descr="Skärmavbild 2018-08-27 kl. 13.54.1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133" y="1996364"/>
            <a:ext cx="7620001" cy="727363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881" name="Skärmavbild 2018-08-28 kl. 10.19.35.png" descr="Skärmavbild 2018-08-28 kl. 10.19.3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703" y="6439828"/>
            <a:ext cx="9370411" cy="692514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" grpId="1" animBg="1" advAuto="0"/>
      <p:bldP spid="879" grpId="3" animBg="1" advAuto="0"/>
      <p:bldP spid="880" grpId="2" animBg="1" advAuto="0"/>
      <p:bldP spid="881" grpId="4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extruta 4"/>
          <p:cNvSpPr txBox="1"/>
          <p:nvPr/>
        </p:nvSpPr>
        <p:spPr>
          <a:xfrm>
            <a:off x="3477511" y="3199285"/>
            <a:ext cx="20334624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Digitalt först</a:t>
            </a:r>
          </a:p>
        </p:txBody>
      </p:sp>
      <p:sp>
        <p:nvSpPr>
          <p:cNvPr id="884" name="Myndigheter, kommuner och landsting sätter människan eller företaget i centrum när nya lösningar tas fram för att skapa en enklare vardag och ett öppnare samhälle.…"/>
          <p:cNvSpPr txBox="1"/>
          <p:nvPr/>
        </p:nvSpPr>
        <p:spPr>
          <a:xfrm>
            <a:off x="3504129" y="5194057"/>
            <a:ext cx="19786480" cy="661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lnSpc>
                <a:spcPts val="8900"/>
              </a:lnSpc>
              <a:spcBef>
                <a:spcPts val="3200"/>
              </a:spcBef>
              <a:tabLst>
                <a:tab pos="139700" algn="l"/>
                <a:tab pos="457200" algn="l"/>
              </a:tabLst>
              <a:defRPr sz="4400">
                <a:latin typeface="Calibri"/>
                <a:ea typeface="Calibri"/>
                <a:cs typeface="Calibri"/>
                <a:sym typeface="Calibri"/>
              </a:defRPr>
            </a:pPr>
            <a:r>
              <a:t>Myndigheter, kommuner och landsting sätter människan eller företaget i centrum när nya lösningar tas fram för att skapa en enklare vardag och ett öppnare samhälle. </a:t>
            </a:r>
          </a:p>
          <a:p>
            <a:pPr algn="l" defTabSz="457200">
              <a:lnSpc>
                <a:spcPts val="8900"/>
              </a:lnSpc>
              <a:spcBef>
                <a:spcPts val="3200"/>
              </a:spcBef>
              <a:tabLst>
                <a:tab pos="139700" algn="l"/>
                <a:tab pos="457200" algn="l"/>
              </a:tabLst>
              <a:defRPr sz="4400">
                <a:latin typeface="Calibri"/>
                <a:ea typeface="Calibri"/>
                <a:cs typeface="Calibri"/>
                <a:sym typeface="Calibri"/>
              </a:defRPr>
            </a:pPr>
            <a:r>
              <a:t>Digitala lösningar är ett förstahandsval, där det är möjligt och relevant. Genom smarta digitala lösningar tar vi bort onödig administration och frigör tid och resurser. </a:t>
            </a:r>
          </a:p>
          <a:p>
            <a:pPr algn="l" defTabSz="457200">
              <a:lnSpc>
                <a:spcPts val="8900"/>
              </a:lnSpc>
              <a:spcBef>
                <a:spcPts val="3200"/>
              </a:spcBef>
              <a:tabLst>
                <a:tab pos="139700" algn="l"/>
                <a:tab pos="457200" algn="l"/>
              </a:tabLst>
              <a:defRPr sz="4400">
                <a:latin typeface="Calibri"/>
                <a:ea typeface="Calibri"/>
                <a:cs typeface="Calibri"/>
                <a:sym typeface="Calibri"/>
              </a:defRPr>
            </a:pPr>
            <a:r>
              <a:t>En mer innovativ offentlig förvaltning använder resurser på ett smartare sätt och samverkar med både näringsliv, akademi och civilsamhälle. </a:t>
            </a:r>
          </a:p>
          <a:p>
            <a:pPr algn="l" defTabSz="457200">
              <a:lnSpc>
                <a:spcPts val="6200"/>
              </a:lnSpc>
              <a:spcBef>
                <a:spcPts val="12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Källa: Regeringskansliet, Bloggen Digitalt Först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9666" y="1926089"/>
            <a:ext cx="16941801" cy="11811001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Bygg upp egen kompetens"/>
          <p:cNvSpPr txBox="1"/>
          <p:nvPr/>
        </p:nvSpPr>
        <p:spPr>
          <a:xfrm>
            <a:off x="15386271" y="2840570"/>
            <a:ext cx="7889653" cy="930276"/>
          </a:xfrm>
          <a:prstGeom prst="rect">
            <a:avLst/>
          </a:prstGeom>
          <a:solidFill>
            <a:srgbClr val="000000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r>
              <a:t>Bygg upp egen kompetens</a:t>
            </a:r>
          </a:p>
        </p:txBody>
      </p:sp>
      <p:sp>
        <p:nvSpPr>
          <p:cNvPr id="888" name="Ha både tålamod och snabba fötter"/>
          <p:cNvSpPr txBox="1"/>
          <p:nvPr/>
        </p:nvSpPr>
        <p:spPr>
          <a:xfrm>
            <a:off x="13708724" y="5281481"/>
            <a:ext cx="10286716" cy="930276"/>
          </a:xfrm>
          <a:prstGeom prst="rect">
            <a:avLst/>
          </a:prstGeom>
          <a:solidFill>
            <a:srgbClr val="000000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r>
              <a:t>Ha både tålamod och snabba fötter</a:t>
            </a:r>
          </a:p>
        </p:txBody>
      </p:sp>
      <p:sp>
        <p:nvSpPr>
          <p:cNvPr id="889" name="Fokusera på människors behov och nytta"/>
          <p:cNvSpPr txBox="1"/>
          <p:nvPr/>
        </p:nvSpPr>
        <p:spPr>
          <a:xfrm>
            <a:off x="12162642" y="4061026"/>
            <a:ext cx="12051259" cy="930276"/>
          </a:xfrm>
          <a:prstGeom prst="rect">
            <a:avLst/>
          </a:prstGeom>
          <a:solidFill>
            <a:srgbClr val="000000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r>
              <a:t>Fokusera på människors behov och nytta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7" grpId="1" animBg="1" advAuto="0"/>
      <p:bldP spid="888" grpId="3" animBg="1" advAuto="0"/>
      <p:bldP spid="889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Skärmavbild 2017-04-23 kl. 23.42.51.png" descr="Skärmavbild 2017-04-23 kl. 23.42.5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390" y="3885045"/>
            <a:ext cx="10918719" cy="8694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Skärmavbild 2017-04-23 kl. 23.42.32.png" descr="Skärmavbild 2017-04-23 kl. 23.42.3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49267" y="3888651"/>
            <a:ext cx="12767735" cy="9446362"/>
          </a:xfrm>
          <a:prstGeom prst="rect">
            <a:avLst/>
          </a:prstGeom>
          <a:ln w="12700">
            <a:miter lim="400000"/>
          </a:ln>
        </p:spPr>
      </p:pic>
      <p:sp>
        <p:nvSpPr>
          <p:cNvPr id="906" name="Shape 336"/>
          <p:cNvSpPr txBox="1"/>
          <p:nvPr/>
        </p:nvSpPr>
        <p:spPr>
          <a:xfrm>
            <a:off x="4881844" y="2249495"/>
            <a:ext cx="16097645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Smartare vård och omsorg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Doctor's may soon visit our homes in holographic form!.mp4" descr="Doctor's may soon visit our homes in holographic form!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428133" y="4244809"/>
            <a:ext cx="9144001" cy="91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1" name="Skärmavbild 2018-01-16 kl. 00.04.13.png" descr="Skärmavbild 2018-01-16 kl. 00.04.1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93" y="3184251"/>
            <a:ext cx="11415724" cy="12249458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Shape 336"/>
          <p:cNvSpPr txBox="1"/>
          <p:nvPr/>
        </p:nvSpPr>
        <p:spPr>
          <a:xfrm>
            <a:off x="2727126" y="1980155"/>
            <a:ext cx="16097645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Smartare vård och omsorg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93330" fill="hold"/>
                                        <p:tgtEl>
                                          <p:spTgt spid="9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10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Youtube: Flippat klassrum i Helsingborg"/>
          <p:cNvSpPr txBox="1"/>
          <p:nvPr/>
        </p:nvSpPr>
        <p:spPr>
          <a:xfrm>
            <a:off x="17323218" y="13042906"/>
            <a:ext cx="6644681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Youtube: Flippat klassrum i Helsingborg</a:t>
            </a:r>
          </a:p>
        </p:txBody>
      </p:sp>
      <p:sp>
        <p:nvSpPr>
          <p:cNvPr id="916" name="Shape 336"/>
          <p:cNvSpPr txBox="1"/>
          <p:nvPr/>
        </p:nvSpPr>
        <p:spPr>
          <a:xfrm>
            <a:off x="2727126" y="1980155"/>
            <a:ext cx="16097645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Smartare utbildning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126" y="4076700"/>
            <a:ext cx="16466806" cy="4660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Skärmavbild 2018-05-08 kl. 10.27.06.png" descr="Skärmavbild 2018-05-08 kl. 10.27.0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604" y="3718561"/>
            <a:ext cx="9944101" cy="7823201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919" name="Skärmavbild 2018-05-08 kl. 10.27.24.png" descr="Skärmavbild 2018-05-08 kl. 10.27.2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554" y="4432116"/>
            <a:ext cx="9944101" cy="7823201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920" name="Skärmavbild 2018-05-08 kl. 10.27.35.png" descr="Skärmavbild 2018-05-08 kl. 10.27.3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009" y="5126751"/>
            <a:ext cx="9931401" cy="7823201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921" name="Shape 336"/>
          <p:cNvSpPr txBox="1"/>
          <p:nvPr/>
        </p:nvSpPr>
        <p:spPr>
          <a:xfrm>
            <a:off x="2727126" y="1980155"/>
            <a:ext cx="16097645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Smartare samhällsbyggnad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extruta 4"/>
          <p:cNvSpPr txBox="1"/>
          <p:nvPr/>
        </p:nvSpPr>
        <p:spPr>
          <a:xfrm>
            <a:off x="3477511" y="3199285"/>
            <a:ext cx="19109046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Glenn ska bli bäst</a:t>
            </a:r>
          </a:p>
        </p:txBody>
      </p:sp>
      <p:pic>
        <p:nvPicPr>
          <p:cNvPr id="582" name="Bild" descr="Bil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701" y="5223444"/>
            <a:ext cx="12866566" cy="6643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336"/>
          <p:cNvSpPr txBox="1"/>
          <p:nvPr/>
        </p:nvSpPr>
        <p:spPr>
          <a:xfrm>
            <a:off x="4881844" y="2249495"/>
            <a:ext cx="16097645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Smartare administration</a:t>
            </a:r>
          </a:p>
        </p:txBody>
      </p:sp>
      <p:pic>
        <p:nvPicPr>
          <p:cNvPr id="924" name="Skärmavbild 2018-01-16 kl. 06.58.24.png" descr="Skärmavbild 2018-01-16 kl. 06.58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48559" y="0"/>
            <a:ext cx="9862795" cy="13716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925" name="Skärmavbild 2018-01-16 kl. 06.58.03.png" descr="Skärmavbild 2018-01-16 kl. 06.58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6172" y="0"/>
            <a:ext cx="11526052" cy="13716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" grpId="2" animBg="1" advAuto="0"/>
      <p:bldP spid="925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hape 336"/>
          <p:cNvSpPr txBox="1"/>
          <p:nvPr/>
        </p:nvSpPr>
        <p:spPr>
          <a:xfrm>
            <a:off x="2727126" y="1980155"/>
            <a:ext cx="16097645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Smartare transporter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126" y="3862078"/>
            <a:ext cx="14291638" cy="7999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early-VR-1024x623.png" descr="early-VR-1024x6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8102" y="4426494"/>
            <a:ext cx="10366880" cy="6307194"/>
          </a:xfrm>
          <a:prstGeom prst="rect">
            <a:avLst/>
          </a:prstGeom>
          <a:ln w="12700">
            <a:miter lim="400000"/>
          </a:ln>
        </p:spPr>
      </p:pic>
      <p:sp>
        <p:nvSpPr>
          <p:cNvPr id="950" name="Gå till www.menti.com och använd koden  70 74 08"/>
          <p:cNvSpPr txBox="1"/>
          <p:nvPr/>
        </p:nvSpPr>
        <p:spPr>
          <a:xfrm>
            <a:off x="2945833" y="10968631"/>
            <a:ext cx="20461742" cy="95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Gå till </a:t>
            </a:r>
            <a:r>
              <a:rPr b="1"/>
              <a:t>www.menti.com</a:t>
            </a:r>
            <a:r>
              <a:t> och använd koden  </a:t>
            </a:r>
            <a:r>
              <a:rPr b="1"/>
              <a:t>70 74 08</a:t>
            </a:r>
          </a:p>
        </p:txBody>
      </p:sp>
      <p:sp>
        <p:nvSpPr>
          <p:cNvPr id="951" name="Shape 336"/>
          <p:cNvSpPr txBox="1"/>
          <p:nvPr/>
        </p:nvSpPr>
        <p:spPr>
          <a:xfrm>
            <a:off x="2996466" y="2786795"/>
            <a:ext cx="21337827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Hur upplever du första utbildningstillfället?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336"/>
          <p:cNvSpPr txBox="1"/>
          <p:nvPr/>
        </p:nvSpPr>
        <p:spPr>
          <a:xfrm>
            <a:off x="2996466" y="2786795"/>
            <a:ext cx="21337827" cy="161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65" tIns="64265" rIns="64265" bIns="64265">
            <a:spAutoFit/>
          </a:bodyPr>
          <a:lstStyle>
            <a:lvl1pPr algn="l" defTabSz="1285875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Till nästa gång!</a:t>
            </a:r>
          </a:p>
        </p:txBody>
      </p:sp>
      <p:sp>
        <p:nvSpPr>
          <p:cNvPr id="954" name="Avsätt tid i almanackan - skapa din egen logg…"/>
          <p:cNvSpPr txBox="1"/>
          <p:nvPr/>
        </p:nvSpPr>
        <p:spPr>
          <a:xfrm>
            <a:off x="3034301" y="5094638"/>
            <a:ext cx="17804581" cy="47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592666" indent="-592666" algn="l" defTabSz="457200">
              <a:lnSpc>
                <a:spcPts val="10100"/>
              </a:lnSpc>
              <a:spcBef>
                <a:spcPts val="2300"/>
              </a:spcBef>
              <a:buSzPct val="75000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Avsätt tid i almanackan - skapa din egen logg</a:t>
            </a:r>
          </a:p>
          <a:p>
            <a:pPr marL="592666" indent="-592666" algn="l" defTabSz="457200">
              <a:lnSpc>
                <a:spcPts val="10100"/>
              </a:lnSpc>
              <a:spcBef>
                <a:spcPts val="2300"/>
              </a:spcBef>
              <a:buSzPct val="75000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Läs till sidan 101 i boken</a:t>
            </a:r>
          </a:p>
          <a:p>
            <a:pPr marL="592666" indent="-592666" algn="l" defTabSz="457200">
              <a:lnSpc>
                <a:spcPts val="10100"/>
              </a:lnSpc>
              <a:spcBef>
                <a:spcPts val="2300"/>
              </a:spcBef>
              <a:buSzPct val="75000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Lyssna till podcast eller youtube med Joakim och Marie</a:t>
            </a:r>
          </a:p>
          <a:p>
            <a:pPr marL="592666" indent="-592666" algn="l" defTabSz="457200">
              <a:lnSpc>
                <a:spcPts val="10100"/>
              </a:lnSpc>
              <a:spcBef>
                <a:spcPts val="2300"/>
              </a:spcBef>
              <a:buSzPct val="75000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Genomför och dokumentera diskussion </a:t>
            </a:r>
            <a:br/>
            <a:r>
              <a:t>"Vad innebär digitalisering för dig?” med medarbetare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ND2um9Grd_n2EPfGPGaqG3zDebHbVHGGOJyw7WnbnQcZD41CH8crTIB3c21O0n4rmqEHWlf0neuqIgmBP_-seEvDQHlhrhxrIksVjB63fhH_55upXYLBaxfaDpawc7dfoOCchGBz8OA.jpg" descr="ND2um9Grd_n2EPfGPGaqG3zDebHbVHGGOJyw7WnbnQcZD41CH8crTIB3c21O0n4rmqEHWlf0neuqIgmBP_-seEvDQHlhrhxrIksVjB63fhH_55upXYLBaxfaDpawc7dfoOCchGBz8O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1" y="-1007"/>
            <a:ext cx="24387582" cy="13718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extruta 4"/>
          <p:cNvSpPr txBox="1"/>
          <p:nvPr/>
        </p:nvSpPr>
        <p:spPr>
          <a:xfrm>
            <a:off x="3477511" y="3199285"/>
            <a:ext cx="16569178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Insikt</a:t>
            </a:r>
          </a:p>
        </p:txBody>
      </p:sp>
      <p:sp>
        <p:nvSpPr>
          <p:cNvPr id="611" name="Digital transformation är ett VM"/>
          <p:cNvSpPr txBox="1"/>
          <p:nvPr/>
        </p:nvSpPr>
        <p:spPr>
          <a:xfrm>
            <a:off x="3718966" y="6355695"/>
            <a:ext cx="17274958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8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Digital transformation är ett VM</a:t>
            </a:r>
          </a:p>
        </p:txBody>
      </p:sp>
      <p:sp>
        <p:nvSpPr>
          <p:cNvPr id="612" name="Hur tränar vi för att vinna transformations-VM?"/>
          <p:cNvSpPr txBox="1"/>
          <p:nvPr/>
        </p:nvSpPr>
        <p:spPr>
          <a:xfrm>
            <a:off x="3718966" y="8252568"/>
            <a:ext cx="20167236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8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Hur tränar vi för att vinna transformations-VM?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296;p37"/>
          <p:cNvSpPr txBox="1"/>
          <p:nvPr/>
        </p:nvSpPr>
        <p:spPr>
          <a:xfrm>
            <a:off x="3121152" y="3322021"/>
            <a:ext cx="13419201" cy="16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algn="l" defTabSz="24384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DIGIGOV 2017</a:t>
            </a:r>
          </a:p>
        </p:txBody>
      </p:sp>
      <p:grpSp>
        <p:nvGrpSpPr>
          <p:cNvPr id="617" name="Google Shape;297;p37"/>
          <p:cNvGrpSpPr/>
          <p:nvPr/>
        </p:nvGrpSpPr>
        <p:grpSpPr>
          <a:xfrm>
            <a:off x="3121151" y="5043322"/>
            <a:ext cx="13419102" cy="1911083"/>
            <a:chOff x="0" y="0"/>
            <a:chExt cx="13419100" cy="1911081"/>
          </a:xfrm>
        </p:grpSpPr>
        <p:sp>
          <p:nvSpPr>
            <p:cNvPr id="615" name="Google Shape;298;p37"/>
            <p:cNvSpPr txBox="1"/>
            <p:nvPr/>
          </p:nvSpPr>
          <p:spPr>
            <a:xfrm>
              <a:off x="0" y="0"/>
              <a:ext cx="13174500" cy="1140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799" tIns="182799" rIns="182799" bIns="182799" numCol="1" anchor="t">
              <a:spAutoFit/>
            </a:bodyPr>
            <a:lstStyle>
              <a:lvl1pPr algn="l" defTabSz="2438400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“Det finns inget annat alternativ”</a:t>
              </a:r>
            </a:p>
          </p:txBody>
        </p:sp>
        <p:sp>
          <p:nvSpPr>
            <p:cNvPr id="616" name="Google Shape;299;p37"/>
            <p:cNvSpPr txBox="1"/>
            <p:nvPr/>
          </p:nvSpPr>
          <p:spPr>
            <a:xfrm>
              <a:off x="244601" y="986681"/>
              <a:ext cx="13174500" cy="92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799" tIns="182799" rIns="182799" bIns="182799" numCol="1" anchor="t">
              <a:spAutoFit/>
            </a:bodyPr>
            <a:lstStyle>
              <a:lvl1pPr algn="l" defTabSz="2438400">
                <a:defRPr sz="3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Ardalan Shekarabi, civilminister</a:t>
              </a:r>
            </a:p>
          </p:txBody>
        </p:sp>
      </p:grpSp>
      <p:pic>
        <p:nvPicPr>
          <p:cNvPr id="618" name="Google Shape;300;p37" descr="Google Shape;300;p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5107" y="5067525"/>
            <a:ext cx="8890007" cy="5922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1" name="Google Shape;301;p37"/>
          <p:cNvGrpSpPr/>
          <p:nvPr/>
        </p:nvGrpSpPr>
        <p:grpSpPr>
          <a:xfrm>
            <a:off x="3108474" y="7085503"/>
            <a:ext cx="14420401" cy="1886903"/>
            <a:chOff x="0" y="0"/>
            <a:chExt cx="14420400" cy="1886901"/>
          </a:xfrm>
        </p:grpSpPr>
        <p:sp>
          <p:nvSpPr>
            <p:cNvPr id="619" name="Google Shape;302;p37"/>
            <p:cNvSpPr txBox="1"/>
            <p:nvPr/>
          </p:nvSpPr>
          <p:spPr>
            <a:xfrm>
              <a:off x="0" y="0"/>
              <a:ext cx="14139601" cy="1140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799" tIns="182799" rIns="182799" bIns="182799" numCol="1" anchor="t">
              <a:spAutoFit/>
            </a:bodyPr>
            <a:lstStyle>
              <a:lvl1pPr algn="l" defTabSz="2438400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“Det digitala ska vara det normala”</a:t>
              </a:r>
            </a:p>
          </p:txBody>
        </p:sp>
        <p:sp>
          <p:nvSpPr>
            <p:cNvPr id="620" name="Google Shape;303;p37"/>
            <p:cNvSpPr txBox="1"/>
            <p:nvPr/>
          </p:nvSpPr>
          <p:spPr>
            <a:xfrm>
              <a:off x="280800" y="962501"/>
              <a:ext cx="14139601" cy="92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799" tIns="182799" rIns="182799" bIns="182799" numCol="1" anchor="t">
              <a:spAutoFit/>
            </a:bodyPr>
            <a:lstStyle>
              <a:lvl1pPr algn="l" defTabSz="2438400">
                <a:defRPr sz="3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Daniel Forslund, innovationslandstingsråd SLL</a:t>
              </a:r>
            </a:p>
          </p:txBody>
        </p:sp>
      </p:grpSp>
      <p:grpSp>
        <p:nvGrpSpPr>
          <p:cNvPr id="624" name="Google Shape;304;p37"/>
          <p:cNvGrpSpPr/>
          <p:nvPr/>
        </p:nvGrpSpPr>
        <p:grpSpPr>
          <a:xfrm>
            <a:off x="3092095" y="9166615"/>
            <a:ext cx="17223602" cy="2575316"/>
            <a:chOff x="0" y="0"/>
            <a:chExt cx="17223600" cy="2575314"/>
          </a:xfrm>
        </p:grpSpPr>
        <p:sp>
          <p:nvSpPr>
            <p:cNvPr id="622" name="Google Shape;305;p37"/>
            <p:cNvSpPr txBox="1"/>
            <p:nvPr/>
          </p:nvSpPr>
          <p:spPr>
            <a:xfrm>
              <a:off x="1" y="0"/>
              <a:ext cx="17223600" cy="191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799" tIns="182799" rIns="182799" bIns="182799" numCol="1" anchor="t">
              <a:spAutoFit/>
            </a:bodyPr>
            <a:lstStyle/>
            <a:p>
              <a:pPr algn="l" defTabSz="243840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t>”Digitaliseringen innebär en </a:t>
              </a:r>
              <a:br/>
              <a:r>
                <a:t>kulturförändring - en kul tur för ändring”</a:t>
              </a:r>
            </a:p>
          </p:txBody>
        </p:sp>
        <p:sp>
          <p:nvSpPr>
            <p:cNvPr id="623" name="Google Shape;306;p37"/>
            <p:cNvSpPr txBox="1"/>
            <p:nvPr/>
          </p:nvSpPr>
          <p:spPr>
            <a:xfrm>
              <a:off x="0" y="1650914"/>
              <a:ext cx="17223600" cy="92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799" tIns="182799" rIns="182799" bIns="182799" numCol="1" anchor="t">
              <a:spAutoFit/>
            </a:bodyPr>
            <a:lstStyle>
              <a:lvl1pPr algn="l" defTabSz="2438400">
                <a:defRPr sz="360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Annika Brännström, generaldirektör för Bolagsverket</a:t>
              </a:r>
            </a:p>
          </p:txBody>
        </p:sp>
      </p:grpSp>
      <p:pic>
        <p:nvPicPr>
          <p:cNvPr id="625" name="Google Shape;307;p37" descr="Google Shape;307;p3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85107" y="5104650"/>
            <a:ext cx="8890001" cy="624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Google Shape;308;p37" descr="Google Shape;308;p3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85107" y="5138781"/>
            <a:ext cx="8890001" cy="6172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1" animBg="1" advAuto="0"/>
      <p:bldP spid="624" grpId="3" animBg="1" advAuto="0"/>
      <p:bldP spid="625" grpId="2" animBg="1" advAuto="0"/>
      <p:bldP spid="626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ruta 4"/>
          <p:cNvSpPr txBox="1"/>
          <p:nvPr/>
        </p:nvSpPr>
        <p:spPr>
          <a:xfrm>
            <a:off x="3477511" y="3199285"/>
            <a:ext cx="13969693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Att leda digital förändring</a:t>
            </a:r>
          </a:p>
        </p:txBody>
      </p:sp>
      <p:pic>
        <p:nvPicPr>
          <p:cNvPr id="629" name="gul.png" descr="gu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79828" y="4623891"/>
            <a:ext cx="5613705" cy="3453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gul.png" descr="gu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4132" y="6341442"/>
            <a:ext cx="6586289" cy="4051548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Förståelse för den transformering som digitaliseringen innebär i samhället med dess möjligheter och risker samt motivation att delta i utvecklingen"/>
          <p:cNvSpPr txBox="1"/>
          <p:nvPr/>
        </p:nvSpPr>
        <p:spPr>
          <a:xfrm>
            <a:off x="3445027" y="5540660"/>
            <a:ext cx="18143618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Förståelse för den transformering som digitaliseringen innebär i samhället med dess möjligheter och risker samt motivation att delta i utvecklingen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499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" grpId="1" animBg="1" advAuto="0"/>
      <p:bldP spid="630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ruta 4"/>
          <p:cNvSpPr txBox="1"/>
          <p:nvPr/>
        </p:nvSpPr>
        <p:spPr>
          <a:xfrm>
            <a:off x="3477511" y="3199285"/>
            <a:ext cx="16569178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Insikt</a:t>
            </a:r>
          </a:p>
        </p:txBody>
      </p:sp>
      <p:sp>
        <p:nvSpPr>
          <p:cNvPr id="634" name="Förändring måste viljas, den kan inte beslutas"/>
          <p:cNvSpPr txBox="1"/>
          <p:nvPr/>
        </p:nvSpPr>
        <p:spPr>
          <a:xfrm>
            <a:off x="3718966" y="6355695"/>
            <a:ext cx="19403771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8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Förändring måste viljas, den kan inte beslutas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extruta 4"/>
          <p:cNvSpPr txBox="1"/>
          <p:nvPr/>
        </p:nvSpPr>
        <p:spPr>
          <a:xfrm>
            <a:off x="3477511" y="3199285"/>
            <a:ext cx="13969693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sz="9600" i="1">
                <a:solidFill>
                  <a:srgbClr val="B56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Att leda digital förändring</a:t>
            </a:r>
          </a:p>
        </p:txBody>
      </p:sp>
      <p:pic>
        <p:nvPicPr>
          <p:cNvPr id="641" name="DSCN4774.JPG" descr="DSCN4774.JP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6216855" y="5243572"/>
            <a:ext cx="10295881" cy="772190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642" name="15899455_352347931813231_4651994952220278784_n.mp4" descr="15899455_352347931813231_4651994952220278784_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096491" y="2947786"/>
            <a:ext cx="5648372" cy="10177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626" fill="hold"/>
                                        <p:tgtEl>
                                          <p:spTgt spid="6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42"/>
                </p:tgtEl>
              </p:cMediaNode>
            </p:video>
          </p:childTnLst>
        </p:cTn>
      </p:par>
    </p:tnLst>
    <p:bldLst>
      <p:bldP spid="642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712</Words>
  <Application>Microsoft Macintosh PowerPoint</Application>
  <PresentationFormat>Anpassad</PresentationFormat>
  <Paragraphs>100</Paragraphs>
  <Slides>44</Slides>
  <Notes>6</Notes>
  <HiddenSlides>0</HiddenSlides>
  <MMClips>2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44</vt:i4>
      </vt:variant>
    </vt:vector>
  </HeadingPairs>
  <TitlesOfParts>
    <vt:vector size="55" baseType="lpstr">
      <vt:lpstr>Book Antiqua</vt:lpstr>
      <vt:lpstr>Calibri</vt:lpstr>
      <vt:lpstr>Century Gothic</vt:lpstr>
      <vt:lpstr>Gill Sans</vt:lpstr>
      <vt:lpstr>Gotham Medium</vt:lpstr>
      <vt:lpstr>Helvetica</vt:lpstr>
      <vt:lpstr>Helvetica Light</vt:lpstr>
      <vt:lpstr>Helvetica Neue</vt:lpstr>
      <vt:lpstr>Symbol</vt:lpstr>
      <vt:lpstr>Arial</vt:lpstr>
      <vt:lpstr>White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Vad är viktigt för dig när samhällsservicen blir allt mer digital? - öppna svarsalternativ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cp:lastModifiedBy>Microsoft Office-användare</cp:lastModifiedBy>
  <cp:revision>4</cp:revision>
  <dcterms:modified xsi:type="dcterms:W3CDTF">2018-10-18T06:29:40Z</dcterms:modified>
</cp:coreProperties>
</file>