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73" r:id="rId4"/>
    <p:sldMasterId id="2147483774" r:id="rId5"/>
    <p:sldMasterId id="2147483775" r:id="rId6"/>
    <p:sldMasterId id="2147483776" r:id="rId7"/>
    <p:sldMasterId id="2147483777" r:id="rId8"/>
    <p:sldMasterId id="2147483778" r:id="rId9"/>
    <p:sldMasterId id="2147483779" r:id="rId10"/>
    <p:sldMasterId id="2147483780"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Lst>
  <p:sldSz cy="5143500" cx="9144000"/>
  <p:notesSz cx="6858000" cy="9144000"/>
  <p:embeddedFontLst>
    <p:embeddedFont>
      <p:font typeface="Open Sans ExtraBold"/>
      <p:bold r:id="rId66"/>
      <p:boldItalic r:id="rId67"/>
    </p:embeddedFont>
    <p:embeddedFont>
      <p:font typeface="Helvetica Neue Light"/>
      <p:regular r:id="rId68"/>
      <p:bold r:id="rId69"/>
      <p:italic r:id="rId70"/>
      <p:boldItalic r:id="rId71"/>
    </p:embeddedFont>
    <p:embeddedFont>
      <p:font typeface="Sorts Mill Goudy"/>
      <p:regular r:id="rId72"/>
      <p:italic r:id="rId73"/>
    </p:embeddedFont>
    <p:embeddedFont>
      <p:font typeface="Open Sans Light"/>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80EA189-B3F9-423D-B6EA-4D0C2C4F12A4}">
  <a:tblStyle styleId="{180EA189-B3F9-423D-B6EA-4D0C2C4F12A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SortsMillGoudy-italic.fntdata"/><Relationship Id="rId72" Type="http://schemas.openxmlformats.org/officeDocument/2006/relationships/font" Target="fonts/SortsMillGoudy-regular.fntdata"/><Relationship Id="rId31" Type="http://schemas.openxmlformats.org/officeDocument/2006/relationships/slide" Target="slides/slide19.xml"/><Relationship Id="rId75" Type="http://schemas.openxmlformats.org/officeDocument/2006/relationships/font" Target="fonts/OpenSansLight-bold.fntdata"/><Relationship Id="rId30" Type="http://schemas.openxmlformats.org/officeDocument/2006/relationships/slide" Target="slides/slide18.xml"/><Relationship Id="rId74" Type="http://schemas.openxmlformats.org/officeDocument/2006/relationships/font" Target="fonts/OpenSansLight-regular.fntdata"/><Relationship Id="rId33" Type="http://schemas.openxmlformats.org/officeDocument/2006/relationships/slide" Target="slides/slide21.xml"/><Relationship Id="rId77" Type="http://schemas.openxmlformats.org/officeDocument/2006/relationships/font" Target="fonts/OpenSansLight-boldItalic.fntdata"/><Relationship Id="rId32" Type="http://schemas.openxmlformats.org/officeDocument/2006/relationships/slide" Target="slides/slide20.xml"/><Relationship Id="rId76" Type="http://schemas.openxmlformats.org/officeDocument/2006/relationships/font" Target="fonts/OpenSansLight-italic.fntdata"/><Relationship Id="rId35" Type="http://schemas.openxmlformats.org/officeDocument/2006/relationships/slide" Target="slides/slide23.xml"/><Relationship Id="rId79" Type="http://schemas.openxmlformats.org/officeDocument/2006/relationships/font" Target="fonts/OpenSans-bold.fntdata"/><Relationship Id="rId34" Type="http://schemas.openxmlformats.org/officeDocument/2006/relationships/slide" Target="slides/slide22.xml"/><Relationship Id="rId78" Type="http://schemas.openxmlformats.org/officeDocument/2006/relationships/font" Target="fonts/OpenSans-regular.fntdata"/><Relationship Id="rId71" Type="http://schemas.openxmlformats.org/officeDocument/2006/relationships/font" Target="fonts/HelveticaNeueLight-boldItalic.fntdata"/><Relationship Id="rId70" Type="http://schemas.openxmlformats.org/officeDocument/2006/relationships/font" Target="fonts/HelveticaNeueLight-italic.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font" Target="fonts/OpenSansExtraBold-bold.fntdata"/><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font" Target="fonts/HelveticaNeueLight-regular.fntdata"/><Relationship Id="rId23" Type="http://schemas.openxmlformats.org/officeDocument/2006/relationships/slide" Target="slides/slide11.xml"/><Relationship Id="rId67" Type="http://schemas.openxmlformats.org/officeDocument/2006/relationships/font" Target="fonts/OpenSansExtraBold-boldItalic.fntdata"/><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HelveticaNeueLight-bold.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5e8f056a67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5" name="Google Shape;765;g5e8f056a67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sv-SE" sz="1200" u="none" cap="none" strike="noStrike">
                <a:latin typeface="Calibri"/>
                <a:ea typeface="Calibri"/>
                <a:cs typeface="Calibri"/>
                <a:sym typeface="Calibri"/>
              </a:rPr>
              <a:t>Världen vi 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605560b768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605560b7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605560b768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5e8f056a67_0_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5e8f056a67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5e8f056a67_0_2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5e8f056a67_0_3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5e8f056a67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5e8f056a67_0_3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5e8f056a67_0_2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5e8f056a67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g5e8f056a67_0_29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g5e8f056a67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5e8f056a67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g5e8f056a67_0_2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g5e8f056a67_0_3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5e8f056a67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5e8f056a67_0_30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5e8f056a67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5e8f056a67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g5e8f056a67_0_4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g5e8f056a67_0_4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5e8f056a67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g5e8f056a67_0_4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g5e8f056a67_0_4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5e8f056a67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5e8f056a67_0_4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g5e8f056a67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5e8f056a67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g5e8f056a67_0_4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5e8f056a67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5e8f056a67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5e8f056a67_0_1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g5e8f056a67_0_4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5e8f056a67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g5e8f056a67_0_4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5e8f056a67_0_4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5e8f056a67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g5e8f056a67_0_4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g5e8f056a67_0_4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5e8f056a67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g5e8f056a67_0_4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5e8f056a67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5e8f056a67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g5e8f056a67_0_4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g5e8f056a67_0_4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5e8f056a67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5e8f056a67_0_47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5e8f056a67_0_4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5e8f056a67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5e8f056a67_0_4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5e8f056a67_0_4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5e8f056a67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g5e8f056a67_0_48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4" name="Shape 984"/>
        <p:cNvGrpSpPr/>
        <p:nvPr/>
      </p:nvGrpSpPr>
      <p:grpSpPr>
        <a:xfrm>
          <a:off x="0" y="0"/>
          <a:ext cx="0" cy="0"/>
          <a:chOff x="0" y="0"/>
          <a:chExt cx="0" cy="0"/>
        </a:xfrm>
      </p:grpSpPr>
      <p:sp>
        <p:nvSpPr>
          <p:cNvPr id="985" name="Google Shape;985;g5e8f056a67_0_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5e8f056a67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5e8f056a67_0_4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g5e8f056a67_0_4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5e8f056a67_0_49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4" name="Shape 1014"/>
        <p:cNvGrpSpPr/>
        <p:nvPr/>
      </p:nvGrpSpPr>
      <p:grpSpPr>
        <a:xfrm>
          <a:off x="0" y="0"/>
          <a:ext cx="0" cy="0"/>
          <a:chOff x="0" y="0"/>
          <a:chExt cx="0" cy="0"/>
        </a:xfrm>
      </p:grpSpPr>
      <p:sp>
        <p:nvSpPr>
          <p:cNvPr id="1015" name="Google Shape;1015;g605560b768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605560b76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g605560b768_0_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5e8f056a67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5e8f056a6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5e8f056a67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g606109e6b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606109e6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g606109e6b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45e47769ad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45e47769ad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g45e47769ad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g45e47769ad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9" name="Shape 1039"/>
        <p:cNvGrpSpPr/>
        <p:nvPr/>
      </p:nvGrpSpPr>
      <p:grpSpPr>
        <a:xfrm>
          <a:off x="0" y="0"/>
          <a:ext cx="0" cy="0"/>
          <a:chOff x="0" y="0"/>
          <a:chExt cx="0" cy="0"/>
        </a:xfrm>
      </p:grpSpPr>
      <p:sp>
        <p:nvSpPr>
          <p:cNvPr id="1040" name="Google Shape;1040;g45e47769ad_0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g45e47769ad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5" name="Shape 1045"/>
        <p:cNvGrpSpPr/>
        <p:nvPr/>
      </p:nvGrpSpPr>
      <p:grpSpPr>
        <a:xfrm>
          <a:off x="0" y="0"/>
          <a:ext cx="0" cy="0"/>
          <a:chOff x="0" y="0"/>
          <a:chExt cx="0" cy="0"/>
        </a:xfrm>
      </p:grpSpPr>
      <p:sp>
        <p:nvSpPr>
          <p:cNvPr id="1046" name="Google Shape;1046;g45e47769ad_0_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g45e47769ad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g45e47769ad_0_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g45e47769ad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Google Shape;1058;g45e47769ad_0_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g45e47769ad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3" name="Shape 1063"/>
        <p:cNvGrpSpPr/>
        <p:nvPr/>
      </p:nvGrpSpPr>
      <p:grpSpPr>
        <a:xfrm>
          <a:off x="0" y="0"/>
          <a:ext cx="0" cy="0"/>
          <a:chOff x="0" y="0"/>
          <a:chExt cx="0" cy="0"/>
        </a:xfrm>
      </p:grpSpPr>
      <p:sp>
        <p:nvSpPr>
          <p:cNvPr id="1064" name="Google Shape;1064;g45e47769ad_0_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g45e47769ad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g45e47769ad_0_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g45e47769ad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5" name="Shape 1075"/>
        <p:cNvGrpSpPr/>
        <p:nvPr/>
      </p:nvGrpSpPr>
      <p:grpSpPr>
        <a:xfrm>
          <a:off x="0" y="0"/>
          <a:ext cx="0" cy="0"/>
          <a:chOff x="0" y="0"/>
          <a:chExt cx="0" cy="0"/>
        </a:xfrm>
      </p:grpSpPr>
      <p:sp>
        <p:nvSpPr>
          <p:cNvPr id="1076" name="Google Shape;1076;g45e47769ad_0_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g45e47769ad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5e8f056a67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5e8f056a6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5e8f056a67_0_19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Google Shape;1082;g45e47769ad_0_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g45e47769ad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Google Shape;1089;g45e47769ad_0_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g45e47769ad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g45e47769ad_0_1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45e47769ad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g45e47769ad_0_1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g45e47769ad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0" name="Shape 1110"/>
        <p:cNvGrpSpPr/>
        <p:nvPr/>
      </p:nvGrpSpPr>
      <p:grpSpPr>
        <a:xfrm>
          <a:off x="0" y="0"/>
          <a:ext cx="0" cy="0"/>
          <a:chOff x="0" y="0"/>
          <a:chExt cx="0" cy="0"/>
        </a:xfrm>
      </p:grpSpPr>
      <p:sp>
        <p:nvSpPr>
          <p:cNvPr id="1111" name="Google Shape;1111;g45e47769ad_0_1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g45e47769ad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Google Shape;1118;g45e47769ad_0_1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g45e47769ad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g45e47769ad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45e47769a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g45e47769ad_0_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Google Shape;1130;g440aaf1548_0_147: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440aaf1548_0_147: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6" name="Shape 1136"/>
        <p:cNvGrpSpPr/>
        <p:nvPr/>
      </p:nvGrpSpPr>
      <p:grpSpPr>
        <a:xfrm>
          <a:off x="0" y="0"/>
          <a:ext cx="0" cy="0"/>
          <a:chOff x="0" y="0"/>
          <a:chExt cx="0" cy="0"/>
        </a:xfrm>
      </p:grpSpPr>
      <p:sp>
        <p:nvSpPr>
          <p:cNvPr id="1137" name="Google Shape;1137;g440aaf1548_0_153: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g440aaf1548_0_153: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440aaf1548_0_160: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440aaf1548_0_160: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5e8f056a67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5e8f056a67_0_4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0" name="Shape 1150"/>
        <p:cNvGrpSpPr/>
        <p:nvPr/>
      </p:nvGrpSpPr>
      <p:grpSpPr>
        <a:xfrm>
          <a:off x="0" y="0"/>
          <a:ext cx="0" cy="0"/>
          <a:chOff x="0" y="0"/>
          <a:chExt cx="0" cy="0"/>
        </a:xfrm>
      </p:grpSpPr>
      <p:sp>
        <p:nvSpPr>
          <p:cNvPr id="1151" name="Google Shape;1151;g440aaf1548_0_165: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g440aaf1548_0_165: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6" name="Shape 1156"/>
        <p:cNvGrpSpPr/>
        <p:nvPr/>
      </p:nvGrpSpPr>
      <p:grpSpPr>
        <a:xfrm>
          <a:off x="0" y="0"/>
          <a:ext cx="0" cy="0"/>
          <a:chOff x="0" y="0"/>
          <a:chExt cx="0" cy="0"/>
        </a:xfrm>
      </p:grpSpPr>
      <p:sp>
        <p:nvSpPr>
          <p:cNvPr id="1157" name="Google Shape;1157;g440aaf1548_0_170: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g440aaf1548_0_170: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2" name="Shape 1162"/>
        <p:cNvGrpSpPr/>
        <p:nvPr/>
      </p:nvGrpSpPr>
      <p:grpSpPr>
        <a:xfrm>
          <a:off x="0" y="0"/>
          <a:ext cx="0" cy="0"/>
          <a:chOff x="0" y="0"/>
          <a:chExt cx="0" cy="0"/>
        </a:xfrm>
      </p:grpSpPr>
      <p:sp>
        <p:nvSpPr>
          <p:cNvPr id="1163" name="Google Shape;1163;g440aaf1548_0_175: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g440aaf1548_0_175: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9" name="Shape 1169"/>
        <p:cNvGrpSpPr/>
        <p:nvPr/>
      </p:nvGrpSpPr>
      <p:grpSpPr>
        <a:xfrm>
          <a:off x="0" y="0"/>
          <a:ext cx="0" cy="0"/>
          <a:chOff x="0" y="0"/>
          <a:chExt cx="0" cy="0"/>
        </a:xfrm>
      </p:grpSpPr>
      <p:sp>
        <p:nvSpPr>
          <p:cNvPr id="1170" name="Google Shape;1170;g440aaf1548_0_1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440aaf1548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440aaf1548_0_11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g5e8f056a67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5e8f056a6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5e8f056a67_0_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5e8f056a67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5e8f056a67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5e8f056a67_0_1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g5e8f056a67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5e8f056a6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5e8f056a67_0_19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g5e8f056a67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5e8f056a6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5e8f056a67_0_1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png"/><Relationship Id="rId3"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 name="Shape 13"/>
        <p:cNvGrpSpPr/>
        <p:nvPr/>
      </p:nvGrpSpPr>
      <p:grpSpPr>
        <a:xfrm>
          <a:off x="0" y="0"/>
          <a:ext cx="0" cy="0"/>
          <a:chOff x="0" y="0"/>
          <a:chExt cx="0" cy="0"/>
        </a:xfrm>
      </p:grpSpPr>
      <p:sp>
        <p:nvSpPr>
          <p:cNvPr id="14" name="Google Shape;14;p2"/>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70" name="Shape 70"/>
        <p:cNvGrpSpPr/>
        <p:nvPr/>
      </p:nvGrpSpPr>
      <p:grpSpPr>
        <a:xfrm>
          <a:off x="0" y="0"/>
          <a:ext cx="0" cy="0"/>
          <a:chOff x="0" y="0"/>
          <a:chExt cx="0" cy="0"/>
        </a:xfrm>
      </p:grpSpPr>
      <p:sp>
        <p:nvSpPr>
          <p:cNvPr id="71" name="Google Shape;71;p11"/>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2" name="Google Shape;72;p11"/>
          <p:cNvSpPr txBox="1"/>
          <p:nvPr>
            <p:ph idx="1" type="body"/>
          </p:nvPr>
        </p:nvSpPr>
        <p:spPr>
          <a:xfrm rot="5400000">
            <a:off x="2874764" y="-1217413"/>
            <a:ext cx="3394472"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11"/>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620" name="Shape 620"/>
        <p:cNvGrpSpPr/>
        <p:nvPr/>
      </p:nvGrpSpPr>
      <p:grpSpPr>
        <a:xfrm>
          <a:off x="0" y="0"/>
          <a:ext cx="0" cy="0"/>
          <a:chOff x="0" y="0"/>
          <a:chExt cx="0" cy="0"/>
        </a:xfrm>
      </p:grpSpPr>
      <p:sp>
        <p:nvSpPr>
          <p:cNvPr id="621" name="Google Shape;621;p10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2" name="Google Shape;622;p10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23" name="Google Shape;623;p10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4" name="Google Shape;624;p10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5" name="Google Shape;625;p10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med bildtext" type="objTx">
  <p:cSld name="OBJECT_WITH_CAPTION_TEXT">
    <p:spTree>
      <p:nvGrpSpPr>
        <p:cNvPr id="626" name="Shape 626"/>
        <p:cNvGrpSpPr/>
        <p:nvPr/>
      </p:nvGrpSpPr>
      <p:grpSpPr>
        <a:xfrm>
          <a:off x="0" y="0"/>
          <a:ext cx="0" cy="0"/>
          <a:chOff x="0" y="0"/>
          <a:chExt cx="0" cy="0"/>
        </a:xfrm>
      </p:grpSpPr>
      <p:sp>
        <p:nvSpPr>
          <p:cNvPr id="627" name="Google Shape;627;p10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8" name="Google Shape;628;p10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629" name="Google Shape;629;p10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30" name="Google Shape;630;p10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1" name="Google Shape;631;p10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2" name="Google Shape;632;p10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633" name="Shape 633"/>
        <p:cNvGrpSpPr/>
        <p:nvPr/>
      </p:nvGrpSpPr>
      <p:grpSpPr>
        <a:xfrm>
          <a:off x="0" y="0"/>
          <a:ext cx="0" cy="0"/>
          <a:chOff x="0" y="0"/>
          <a:chExt cx="0" cy="0"/>
        </a:xfrm>
      </p:grpSpPr>
      <p:sp>
        <p:nvSpPr>
          <p:cNvPr id="634" name="Google Shape;634;p10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35" name="Google Shape;635;p10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636" name="Google Shape;636;p10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7" name="Google Shape;637;p10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8" name="Google Shape;638;p10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delar" type="twoObj">
  <p:cSld name="TWO_OBJECTS">
    <p:spTree>
      <p:nvGrpSpPr>
        <p:cNvPr id="639" name="Shape 639"/>
        <p:cNvGrpSpPr/>
        <p:nvPr/>
      </p:nvGrpSpPr>
      <p:grpSpPr>
        <a:xfrm>
          <a:off x="0" y="0"/>
          <a:ext cx="0" cy="0"/>
          <a:chOff x="0" y="0"/>
          <a:chExt cx="0" cy="0"/>
        </a:xfrm>
      </p:grpSpPr>
      <p:sp>
        <p:nvSpPr>
          <p:cNvPr id="640" name="Google Shape;640;p1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1" name="Google Shape;641;p11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42" name="Google Shape;642;p11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43" name="Google Shape;643;p1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4" name="Google Shape;644;p1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5" name="Google Shape;645;p1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646" name="Shape 646"/>
        <p:cNvGrpSpPr/>
        <p:nvPr/>
      </p:nvGrpSpPr>
      <p:grpSpPr>
        <a:xfrm>
          <a:off x="0" y="0"/>
          <a:ext cx="0" cy="0"/>
          <a:chOff x="0" y="0"/>
          <a:chExt cx="0" cy="0"/>
        </a:xfrm>
      </p:grpSpPr>
      <p:sp>
        <p:nvSpPr>
          <p:cNvPr id="647" name="Google Shape;647;p11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8" name="Google Shape;648;p11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49" name="Google Shape;649;p111"/>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0" name="Google Shape;650;p11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51" name="Google Shape;651;p111"/>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2" name="Google Shape;652;p1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3" name="Google Shape;653;p1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4" name="Google Shape;654;p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655" name="Shape 655"/>
        <p:cNvGrpSpPr/>
        <p:nvPr/>
      </p:nvGrpSpPr>
      <p:grpSpPr>
        <a:xfrm>
          <a:off x="0" y="0"/>
          <a:ext cx="0" cy="0"/>
          <a:chOff x="0" y="0"/>
          <a:chExt cx="0" cy="0"/>
        </a:xfrm>
      </p:grpSpPr>
      <p:sp>
        <p:nvSpPr>
          <p:cNvPr id="656" name="Google Shape;656;p1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7" name="Google Shape;657;p1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8" name="Google Shape;658;p1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9" name="Google Shape;659;p1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 type="blank">
  <p:cSld name="BLANK">
    <p:spTree>
      <p:nvGrpSpPr>
        <p:cNvPr id="660" name="Shape 660"/>
        <p:cNvGrpSpPr/>
        <p:nvPr/>
      </p:nvGrpSpPr>
      <p:grpSpPr>
        <a:xfrm>
          <a:off x="0" y="0"/>
          <a:ext cx="0" cy="0"/>
          <a:chOff x="0" y="0"/>
          <a:chExt cx="0" cy="0"/>
        </a:xfrm>
      </p:grpSpPr>
      <p:sp>
        <p:nvSpPr>
          <p:cNvPr id="661" name="Google Shape;661;p1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2" name="Google Shape;662;p1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3" name="Google Shape;663;p1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664" name="Shape 664"/>
        <p:cNvGrpSpPr/>
        <p:nvPr/>
      </p:nvGrpSpPr>
      <p:grpSpPr>
        <a:xfrm>
          <a:off x="0" y="0"/>
          <a:ext cx="0" cy="0"/>
          <a:chOff x="0" y="0"/>
          <a:chExt cx="0" cy="0"/>
        </a:xfrm>
      </p:grpSpPr>
      <p:sp>
        <p:nvSpPr>
          <p:cNvPr id="665" name="Google Shape;665;p11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6" name="Google Shape;666;p114"/>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67" name="Google Shape;667;p11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68" name="Google Shape;668;p1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9" name="Google Shape;669;p1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0" name="Google Shape;670;p1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671" name="Shape 671"/>
        <p:cNvGrpSpPr/>
        <p:nvPr/>
      </p:nvGrpSpPr>
      <p:grpSpPr>
        <a:xfrm>
          <a:off x="0" y="0"/>
          <a:ext cx="0" cy="0"/>
          <a:chOff x="0" y="0"/>
          <a:chExt cx="0" cy="0"/>
        </a:xfrm>
      </p:grpSpPr>
      <p:sp>
        <p:nvSpPr>
          <p:cNvPr id="672" name="Google Shape;672;p1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73" name="Google Shape;673;p11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74" name="Google Shape;674;p1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5" name="Google Shape;675;p1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6" name="Google Shape;676;p1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677" name="Shape 677"/>
        <p:cNvGrpSpPr/>
        <p:nvPr/>
      </p:nvGrpSpPr>
      <p:grpSpPr>
        <a:xfrm>
          <a:off x="0" y="0"/>
          <a:ext cx="0" cy="0"/>
          <a:chOff x="0" y="0"/>
          <a:chExt cx="0" cy="0"/>
        </a:xfrm>
      </p:grpSpPr>
      <p:sp>
        <p:nvSpPr>
          <p:cNvPr id="678" name="Google Shape;678;p11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79" name="Google Shape;679;p11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80" name="Google Shape;680;p1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1" name="Google Shape;681;p1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2" name="Google Shape;682;p1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76" name="Shape 76"/>
        <p:cNvGrpSpPr/>
        <p:nvPr/>
      </p:nvGrpSpPr>
      <p:grpSpPr>
        <a:xfrm>
          <a:off x="0" y="0"/>
          <a:ext cx="0" cy="0"/>
          <a:chOff x="0" y="0"/>
          <a:chExt cx="0" cy="0"/>
        </a:xfrm>
      </p:grpSpPr>
      <p:sp>
        <p:nvSpPr>
          <p:cNvPr id="77" name="Google Shape;77;p12"/>
          <p:cNvSpPr txBox="1"/>
          <p:nvPr>
            <p:ph type="title"/>
          </p:nvPr>
        </p:nvSpPr>
        <p:spPr>
          <a:xfrm rot="5400000">
            <a:off x="5463778" y="1371602"/>
            <a:ext cx="4388644" cy="20574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8" name="Google Shape;78;p12"/>
          <p:cNvSpPr txBox="1"/>
          <p:nvPr>
            <p:ph idx="1" type="body"/>
          </p:nvPr>
        </p:nvSpPr>
        <p:spPr>
          <a:xfrm rot="5400000">
            <a:off x="1272778" y="-609598"/>
            <a:ext cx="4388644"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2"/>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på bakgrundsplatts">
  <p:cSld name="Rubrikbild på bakgrundsplatts">
    <p:spTree>
      <p:nvGrpSpPr>
        <p:cNvPr id="688" name="Shape 688"/>
        <p:cNvGrpSpPr/>
        <p:nvPr/>
      </p:nvGrpSpPr>
      <p:grpSpPr>
        <a:xfrm>
          <a:off x="0" y="0"/>
          <a:ext cx="0" cy="0"/>
          <a:chOff x="0" y="0"/>
          <a:chExt cx="0" cy="0"/>
        </a:xfrm>
      </p:grpSpPr>
      <p:pic>
        <p:nvPicPr>
          <p:cNvPr id="689" name="Google Shape;689;p118"/>
          <p:cNvPicPr preferRelativeResize="0"/>
          <p:nvPr/>
        </p:nvPicPr>
        <p:blipFill rotWithShape="1">
          <a:blip r:embed="rId2">
            <a:alphaModFix/>
          </a:blip>
          <a:srcRect b="41034" l="0" r="0" t="0"/>
          <a:stretch/>
        </p:blipFill>
        <p:spPr>
          <a:xfrm>
            <a:off x="0" y="-2"/>
            <a:ext cx="9147667" cy="4194000"/>
          </a:xfrm>
          <a:prstGeom prst="rect">
            <a:avLst/>
          </a:prstGeom>
          <a:noFill/>
          <a:ln>
            <a:noFill/>
          </a:ln>
        </p:spPr>
      </p:pic>
      <p:sp>
        <p:nvSpPr>
          <p:cNvPr id="690" name="Google Shape;690;p118"/>
          <p:cNvSpPr txBox="1"/>
          <p:nvPr>
            <p:ph type="ctrTitle"/>
          </p:nvPr>
        </p:nvSpPr>
        <p:spPr>
          <a:xfrm>
            <a:off x="755650" y="1168004"/>
            <a:ext cx="7704000" cy="756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lt1"/>
              </a:buClr>
              <a:buSzPts val="4400"/>
              <a:buFont typeface="Calibri"/>
              <a:buNone/>
              <a:defRPr sz="4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på Bild">
  <p:cSld name="Rubrik på Bild">
    <p:spTree>
      <p:nvGrpSpPr>
        <p:cNvPr id="691" name="Shape 691"/>
        <p:cNvGrpSpPr/>
        <p:nvPr/>
      </p:nvGrpSpPr>
      <p:grpSpPr>
        <a:xfrm>
          <a:off x="0" y="0"/>
          <a:ext cx="0" cy="0"/>
          <a:chOff x="0" y="0"/>
          <a:chExt cx="0" cy="0"/>
        </a:xfrm>
      </p:grpSpPr>
      <p:pic>
        <p:nvPicPr>
          <p:cNvPr id="692" name="Google Shape;692;p119"/>
          <p:cNvPicPr preferRelativeResize="0"/>
          <p:nvPr/>
        </p:nvPicPr>
        <p:blipFill rotWithShape="1">
          <a:blip r:embed="rId2">
            <a:alphaModFix/>
          </a:blip>
          <a:srcRect b="0" l="0" r="0" t="0"/>
          <a:stretch/>
        </p:blipFill>
        <p:spPr>
          <a:xfrm>
            <a:off x="0" y="0"/>
            <a:ext cx="9144000" cy="4192588"/>
          </a:xfrm>
          <a:prstGeom prst="rect">
            <a:avLst/>
          </a:prstGeom>
          <a:noFill/>
          <a:ln>
            <a:noFill/>
          </a:ln>
        </p:spPr>
      </p:pic>
      <p:sp>
        <p:nvSpPr>
          <p:cNvPr id="693" name="Google Shape;693;p119"/>
          <p:cNvSpPr/>
          <p:nvPr>
            <p:ph idx="2" type="pic"/>
          </p:nvPr>
        </p:nvSpPr>
        <p:spPr>
          <a:xfrm>
            <a:off x="0" y="1"/>
            <a:ext cx="9144000" cy="4192500"/>
          </a:xfrm>
          <a:prstGeom prst="rect">
            <a:avLst/>
          </a:prstGeom>
          <a:noFill/>
          <a:ln>
            <a:noFill/>
          </a:ln>
        </p:spPr>
        <p:txBody>
          <a:bodyPr anchorCtr="0" anchor="t" bIns="45700" lIns="91425" spcFirstLastPara="1" rIns="91425" wrap="square" tIns="45700">
            <a:noAutofit/>
          </a:bodyPr>
          <a:lstStyle>
            <a:lvl1pPr lvl="0" marR="0" rtl="0" algn="l">
              <a:spcBef>
                <a:spcPts val="400"/>
              </a:spcBef>
              <a:spcAft>
                <a:spcPts val="0"/>
              </a:spcAft>
              <a:buClr>
                <a:srgbClr val="0050A0"/>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400"/>
              </a:spcBef>
              <a:spcAft>
                <a:spcPts val="0"/>
              </a:spcAft>
              <a:buClr>
                <a:srgbClr val="0050A0"/>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00"/>
              </a:spcBef>
              <a:spcAft>
                <a:spcPts val="0"/>
              </a:spcAft>
              <a:buClr>
                <a:srgbClr val="0050A0"/>
              </a:buClr>
              <a:buSzPts val="1600"/>
              <a:buFont typeface="Arial"/>
              <a:buChar char="•"/>
              <a:defRPr b="0" i="0" sz="1600" u="none" cap="none" strike="noStrike">
                <a:solidFill>
                  <a:schemeClr val="dk1"/>
                </a:solidFill>
                <a:latin typeface="Calibri"/>
                <a:ea typeface="Calibri"/>
                <a:cs typeface="Calibri"/>
                <a:sym typeface="Calibri"/>
              </a:defRPr>
            </a:lvl3pPr>
            <a:lvl4pPr lvl="3" marR="0" rtl="0" algn="l">
              <a:spcBef>
                <a:spcPts val="300"/>
              </a:spcBef>
              <a:spcAft>
                <a:spcPts val="0"/>
              </a:spcAft>
              <a:buClr>
                <a:srgbClr val="0050A0"/>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spcBef>
                <a:spcPts val="200"/>
              </a:spcBef>
              <a:spcAft>
                <a:spcPts val="0"/>
              </a:spcAft>
              <a:buClr>
                <a:srgbClr val="0050A0"/>
              </a:buClr>
              <a:buSzPts val="1200"/>
              <a:buFont typeface="Arial"/>
              <a:buChar char="•"/>
              <a:defRPr b="0" i="0" sz="12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4" name="Google Shape;694;p119"/>
          <p:cNvSpPr txBox="1"/>
          <p:nvPr>
            <p:ph type="ctrTitle"/>
          </p:nvPr>
        </p:nvSpPr>
        <p:spPr>
          <a:xfrm>
            <a:off x="762549" y="1168004"/>
            <a:ext cx="7704000" cy="756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lt1"/>
              </a:buClr>
              <a:buSzPts val="4400"/>
              <a:buFont typeface="Calibri"/>
              <a:buNone/>
              <a:defRPr sz="4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och punktlista + kapitelmärkning">
  <p:cSld name="1_Rubrik och punktlista + kapitelmärkning">
    <p:spTree>
      <p:nvGrpSpPr>
        <p:cNvPr id="695" name="Shape 695"/>
        <p:cNvGrpSpPr/>
        <p:nvPr/>
      </p:nvGrpSpPr>
      <p:grpSpPr>
        <a:xfrm>
          <a:off x="0" y="0"/>
          <a:ext cx="0" cy="0"/>
          <a:chOff x="0" y="0"/>
          <a:chExt cx="0" cy="0"/>
        </a:xfrm>
      </p:grpSpPr>
      <p:sp>
        <p:nvSpPr>
          <p:cNvPr id="696" name="Google Shape;696;p120"/>
          <p:cNvSpPr txBox="1"/>
          <p:nvPr>
            <p:ph type="title"/>
          </p:nvPr>
        </p:nvSpPr>
        <p:spPr>
          <a:xfrm>
            <a:off x="761565" y="573881"/>
            <a:ext cx="7704000" cy="585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0050A0"/>
              </a:buClr>
              <a:buSzPts val="3000"/>
              <a:buFont typeface="Calibri"/>
              <a:buNone/>
              <a:defRPr sz="3000">
                <a:solidFill>
                  <a:srgbClr val="0050A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7" name="Google Shape;697;p120"/>
          <p:cNvSpPr txBox="1"/>
          <p:nvPr>
            <p:ph idx="1" type="body"/>
          </p:nvPr>
        </p:nvSpPr>
        <p:spPr>
          <a:xfrm>
            <a:off x="761564" y="1329929"/>
            <a:ext cx="7698300" cy="2610000"/>
          </a:xfrm>
          <a:prstGeom prst="rect">
            <a:avLst/>
          </a:prstGeom>
          <a:noFill/>
          <a:ln>
            <a:noFill/>
          </a:ln>
        </p:spPr>
        <p:txBody>
          <a:bodyPr anchorCtr="0" anchor="t" bIns="45700" lIns="91425" spcFirstLastPara="1" rIns="91425" wrap="square" tIns="45700">
            <a:noAutofit/>
          </a:bodyPr>
          <a:lstStyle>
            <a:lvl1pPr indent="-355600" lvl="0" marL="457200" rtl="0" algn="l">
              <a:spcBef>
                <a:spcPts val="400"/>
              </a:spcBef>
              <a:spcAft>
                <a:spcPts val="0"/>
              </a:spcAft>
              <a:buClr>
                <a:srgbClr val="0050A0"/>
              </a:buClr>
              <a:buSzPts val="2000"/>
              <a:buChar char="•"/>
              <a:defRPr sz="2000">
                <a:solidFill>
                  <a:schemeClr val="dk1"/>
                </a:solidFill>
                <a:latin typeface="Calibri"/>
                <a:ea typeface="Calibri"/>
                <a:cs typeface="Calibri"/>
                <a:sym typeface="Calibri"/>
              </a:defRPr>
            </a:lvl1pPr>
            <a:lvl2pPr indent="-342900" lvl="1" marL="914400" rtl="0" algn="l">
              <a:spcBef>
                <a:spcPts val="400"/>
              </a:spcBef>
              <a:spcAft>
                <a:spcPts val="0"/>
              </a:spcAft>
              <a:buClr>
                <a:srgbClr val="0050A0"/>
              </a:buClr>
              <a:buSzPts val="1800"/>
              <a:buFont typeface="Arial"/>
              <a:buChar char="•"/>
              <a:defRPr sz="1800">
                <a:solidFill>
                  <a:schemeClr val="dk1"/>
                </a:solidFill>
                <a:latin typeface="Calibri"/>
                <a:ea typeface="Calibri"/>
                <a:cs typeface="Calibri"/>
                <a:sym typeface="Calibri"/>
              </a:defRPr>
            </a:lvl2pPr>
            <a:lvl3pPr indent="-330200" lvl="2" marL="1371600" rtl="0" algn="l">
              <a:spcBef>
                <a:spcPts val="300"/>
              </a:spcBef>
              <a:spcAft>
                <a:spcPts val="0"/>
              </a:spcAft>
              <a:buClr>
                <a:srgbClr val="0050A0"/>
              </a:buClr>
              <a:buSzPts val="1600"/>
              <a:buFont typeface="Arial"/>
              <a:buChar char="•"/>
              <a:defRPr sz="1600">
                <a:solidFill>
                  <a:schemeClr val="dk1"/>
                </a:solidFill>
                <a:latin typeface="Calibri"/>
                <a:ea typeface="Calibri"/>
                <a:cs typeface="Calibri"/>
                <a:sym typeface="Calibri"/>
              </a:defRPr>
            </a:lvl3pPr>
            <a:lvl4pPr indent="-317500" lvl="3" marL="1828800" rtl="0" algn="l">
              <a:spcBef>
                <a:spcPts val="300"/>
              </a:spcBef>
              <a:spcAft>
                <a:spcPts val="0"/>
              </a:spcAft>
              <a:buClr>
                <a:srgbClr val="0050A0"/>
              </a:buClr>
              <a:buSzPts val="1400"/>
              <a:buFont typeface="Arial"/>
              <a:buChar char="•"/>
              <a:defRPr sz="1400">
                <a:solidFill>
                  <a:schemeClr val="dk1"/>
                </a:solidFill>
                <a:latin typeface="Calibri"/>
                <a:ea typeface="Calibri"/>
                <a:cs typeface="Calibri"/>
                <a:sym typeface="Calibri"/>
              </a:defRPr>
            </a:lvl4pPr>
            <a:lvl5pPr indent="-304800" lvl="4" marL="2286000" rtl="0" algn="l">
              <a:spcBef>
                <a:spcPts val="200"/>
              </a:spcBef>
              <a:spcAft>
                <a:spcPts val="0"/>
              </a:spcAft>
              <a:buClr>
                <a:srgbClr val="0050A0"/>
              </a:buClr>
              <a:buSzPts val="1200"/>
              <a:buFont typeface="Arial"/>
              <a:buChar char="•"/>
              <a:defRPr sz="1200">
                <a:solidFill>
                  <a:schemeClr val="dk1"/>
                </a:solidFill>
                <a:latin typeface="Calibri"/>
                <a:ea typeface="Calibri"/>
                <a:cs typeface="Calibri"/>
                <a:sym typeface="Calibri"/>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698" name="Google Shape;698;p120"/>
          <p:cNvSpPr txBox="1"/>
          <p:nvPr>
            <p:ph idx="2" type="body"/>
          </p:nvPr>
        </p:nvSpPr>
        <p:spPr>
          <a:xfrm>
            <a:off x="396000" y="248400"/>
            <a:ext cx="8063700" cy="1611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699" name="Google Shape;699;p120"/>
          <p:cNvSpPr txBox="1"/>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sv-SE" sz="1000">
                <a:solidFill>
                  <a:srgbClr val="0050A0"/>
                </a:solidFill>
                <a:latin typeface="Calibri"/>
                <a:ea typeface="Calibri"/>
                <a:cs typeface="Calibri"/>
                <a:sym typeface="Calibri"/>
              </a:rPr>
              <a:t>WS 1 | Att leda digital förändring | Skellefteå vt 2019</a:t>
            </a:r>
            <a:endParaRPr b="1" sz="1000">
              <a:solidFill>
                <a:srgbClr val="0050A0"/>
              </a:solidFill>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Brödtext, Bild, Kapitelmärkning">
  <p:cSld name="Rubrik, Brödtext, Bild, Kapitelmärkning">
    <p:spTree>
      <p:nvGrpSpPr>
        <p:cNvPr id="700" name="Shape 700"/>
        <p:cNvGrpSpPr/>
        <p:nvPr/>
      </p:nvGrpSpPr>
      <p:grpSpPr>
        <a:xfrm>
          <a:off x="0" y="0"/>
          <a:ext cx="0" cy="0"/>
          <a:chOff x="0" y="0"/>
          <a:chExt cx="0" cy="0"/>
        </a:xfrm>
      </p:grpSpPr>
      <p:sp>
        <p:nvSpPr>
          <p:cNvPr id="701" name="Google Shape;701;p121"/>
          <p:cNvSpPr txBox="1"/>
          <p:nvPr>
            <p:ph idx="1" type="body"/>
          </p:nvPr>
        </p:nvSpPr>
        <p:spPr>
          <a:xfrm>
            <a:off x="755650" y="573882"/>
            <a:ext cx="3816300" cy="5850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02" name="Google Shape;702;p121"/>
          <p:cNvSpPr txBox="1"/>
          <p:nvPr>
            <p:ph idx="2" type="body"/>
          </p:nvPr>
        </p:nvSpPr>
        <p:spPr>
          <a:xfrm>
            <a:off x="755650" y="1330110"/>
            <a:ext cx="3816300" cy="28620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dk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03" name="Google Shape;703;p121"/>
          <p:cNvSpPr/>
          <p:nvPr>
            <p:ph idx="3" type="pic"/>
          </p:nvPr>
        </p:nvSpPr>
        <p:spPr>
          <a:xfrm>
            <a:off x="4859788" y="573882"/>
            <a:ext cx="3600000" cy="3618300"/>
          </a:xfrm>
          <a:prstGeom prst="rect">
            <a:avLst/>
          </a:prstGeom>
          <a:noFill/>
          <a:ln>
            <a:noFill/>
          </a:ln>
        </p:spPr>
        <p:txBody>
          <a:bodyPr anchorCtr="0" anchor="t" bIns="45700" lIns="91425" spcFirstLastPara="1" rIns="91425" wrap="square" tIns="45700">
            <a:noAutofit/>
          </a:bodyPr>
          <a:lstStyle>
            <a:lvl1pPr lvl="0" marR="0" rtl="0" algn="l">
              <a:spcBef>
                <a:spcPts val="400"/>
              </a:spcBef>
              <a:spcAft>
                <a:spcPts val="0"/>
              </a:spcAft>
              <a:buClr>
                <a:srgbClr val="0050A0"/>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400"/>
              </a:spcBef>
              <a:spcAft>
                <a:spcPts val="0"/>
              </a:spcAft>
              <a:buClr>
                <a:srgbClr val="0050A0"/>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00"/>
              </a:spcBef>
              <a:spcAft>
                <a:spcPts val="0"/>
              </a:spcAft>
              <a:buClr>
                <a:srgbClr val="0050A0"/>
              </a:buClr>
              <a:buSzPts val="1600"/>
              <a:buFont typeface="Arial"/>
              <a:buChar char="•"/>
              <a:defRPr b="0" i="0" sz="1600" u="none" cap="none" strike="noStrike">
                <a:solidFill>
                  <a:schemeClr val="dk1"/>
                </a:solidFill>
                <a:latin typeface="Calibri"/>
                <a:ea typeface="Calibri"/>
                <a:cs typeface="Calibri"/>
                <a:sym typeface="Calibri"/>
              </a:defRPr>
            </a:lvl3pPr>
            <a:lvl4pPr lvl="3" marR="0" rtl="0" algn="l">
              <a:spcBef>
                <a:spcPts val="300"/>
              </a:spcBef>
              <a:spcAft>
                <a:spcPts val="0"/>
              </a:spcAft>
              <a:buClr>
                <a:srgbClr val="0050A0"/>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spcBef>
                <a:spcPts val="200"/>
              </a:spcBef>
              <a:spcAft>
                <a:spcPts val="0"/>
              </a:spcAft>
              <a:buClr>
                <a:srgbClr val="0050A0"/>
              </a:buClr>
              <a:buSzPts val="1200"/>
              <a:buFont typeface="Arial"/>
              <a:buChar char="•"/>
              <a:defRPr b="0" i="0" sz="12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4" name="Google Shape;704;p121"/>
          <p:cNvSpPr txBox="1"/>
          <p:nvPr>
            <p:ph idx="4" type="body"/>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 Bild, Kapitelmärkning">
  <p:cSld name="Rubrik + Bild, Kapitelmärkning">
    <p:spTree>
      <p:nvGrpSpPr>
        <p:cNvPr id="705" name="Shape 705"/>
        <p:cNvGrpSpPr/>
        <p:nvPr/>
      </p:nvGrpSpPr>
      <p:grpSpPr>
        <a:xfrm>
          <a:off x="0" y="0"/>
          <a:ext cx="0" cy="0"/>
          <a:chOff x="0" y="0"/>
          <a:chExt cx="0" cy="0"/>
        </a:xfrm>
      </p:grpSpPr>
      <p:sp>
        <p:nvSpPr>
          <p:cNvPr id="706" name="Google Shape;706;p122"/>
          <p:cNvSpPr txBox="1"/>
          <p:nvPr>
            <p:ph idx="1" type="body"/>
          </p:nvPr>
        </p:nvSpPr>
        <p:spPr>
          <a:xfrm>
            <a:off x="755650" y="573882"/>
            <a:ext cx="7704000" cy="5850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07" name="Google Shape;707;p122"/>
          <p:cNvSpPr/>
          <p:nvPr>
            <p:ph idx="2" type="pic"/>
          </p:nvPr>
        </p:nvSpPr>
        <p:spPr>
          <a:xfrm>
            <a:off x="755650" y="1329614"/>
            <a:ext cx="7704000" cy="2610600"/>
          </a:xfrm>
          <a:prstGeom prst="rect">
            <a:avLst/>
          </a:prstGeom>
          <a:noFill/>
          <a:ln>
            <a:noFill/>
          </a:ln>
        </p:spPr>
        <p:txBody>
          <a:bodyPr anchorCtr="0" anchor="t" bIns="45700" lIns="91425" spcFirstLastPara="1" rIns="91425" wrap="square" tIns="45700">
            <a:noAutofit/>
          </a:bodyPr>
          <a:lstStyle>
            <a:lvl1pPr lvl="0" marR="0" rtl="0" algn="l">
              <a:spcBef>
                <a:spcPts val="400"/>
              </a:spcBef>
              <a:spcAft>
                <a:spcPts val="0"/>
              </a:spcAft>
              <a:buClr>
                <a:srgbClr val="0050A0"/>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400"/>
              </a:spcBef>
              <a:spcAft>
                <a:spcPts val="0"/>
              </a:spcAft>
              <a:buClr>
                <a:srgbClr val="0050A0"/>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00"/>
              </a:spcBef>
              <a:spcAft>
                <a:spcPts val="0"/>
              </a:spcAft>
              <a:buClr>
                <a:srgbClr val="0050A0"/>
              </a:buClr>
              <a:buSzPts val="1600"/>
              <a:buFont typeface="Arial"/>
              <a:buChar char="•"/>
              <a:defRPr b="0" i="0" sz="1600" u="none" cap="none" strike="noStrike">
                <a:solidFill>
                  <a:schemeClr val="dk1"/>
                </a:solidFill>
                <a:latin typeface="Calibri"/>
                <a:ea typeface="Calibri"/>
                <a:cs typeface="Calibri"/>
                <a:sym typeface="Calibri"/>
              </a:defRPr>
            </a:lvl3pPr>
            <a:lvl4pPr lvl="3" marR="0" rtl="0" algn="l">
              <a:spcBef>
                <a:spcPts val="300"/>
              </a:spcBef>
              <a:spcAft>
                <a:spcPts val="0"/>
              </a:spcAft>
              <a:buClr>
                <a:srgbClr val="0050A0"/>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spcBef>
                <a:spcPts val="200"/>
              </a:spcBef>
              <a:spcAft>
                <a:spcPts val="0"/>
              </a:spcAft>
              <a:buClr>
                <a:srgbClr val="0050A0"/>
              </a:buClr>
              <a:buSzPts val="1200"/>
              <a:buFont typeface="Arial"/>
              <a:buChar char="•"/>
              <a:defRPr b="0" i="0" sz="12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8" name="Google Shape;708;p122"/>
          <p:cNvSpPr txBox="1"/>
          <p:nvPr>
            <p:ph idx="3" type="body"/>
          </p:nvPr>
        </p:nvSpPr>
        <p:spPr>
          <a:xfrm>
            <a:off x="395288" y="249492"/>
            <a:ext cx="8064600" cy="1602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 Brödtext, mörk bakgrund, Kapitelmärkning">
  <p:cSld name="Rubrik + Brödtext, mörk bakgrund, Kapitelmärkning">
    <p:spTree>
      <p:nvGrpSpPr>
        <p:cNvPr id="709" name="Shape 709"/>
        <p:cNvGrpSpPr/>
        <p:nvPr/>
      </p:nvGrpSpPr>
      <p:grpSpPr>
        <a:xfrm>
          <a:off x="0" y="0"/>
          <a:ext cx="0" cy="0"/>
          <a:chOff x="0" y="0"/>
          <a:chExt cx="0" cy="0"/>
        </a:xfrm>
      </p:grpSpPr>
      <p:pic>
        <p:nvPicPr>
          <p:cNvPr id="710" name="Google Shape;710;p123"/>
          <p:cNvPicPr preferRelativeResize="0"/>
          <p:nvPr/>
        </p:nvPicPr>
        <p:blipFill rotWithShape="1">
          <a:blip r:embed="rId2">
            <a:alphaModFix/>
          </a:blip>
          <a:srcRect b="41034" l="0" r="0" t="0"/>
          <a:stretch/>
        </p:blipFill>
        <p:spPr>
          <a:xfrm>
            <a:off x="0" y="-2"/>
            <a:ext cx="9147667" cy="4194000"/>
          </a:xfrm>
          <a:prstGeom prst="rect">
            <a:avLst/>
          </a:prstGeom>
          <a:noFill/>
          <a:ln>
            <a:noFill/>
          </a:ln>
        </p:spPr>
      </p:pic>
      <p:sp>
        <p:nvSpPr>
          <p:cNvPr id="711" name="Google Shape;711;p123"/>
          <p:cNvSpPr txBox="1"/>
          <p:nvPr>
            <p:ph idx="1" type="body"/>
          </p:nvPr>
        </p:nvSpPr>
        <p:spPr>
          <a:xfrm>
            <a:off x="755650" y="573882"/>
            <a:ext cx="7704000" cy="5850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chemeClr val="lt1"/>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12" name="Google Shape;712;p123"/>
          <p:cNvSpPr txBox="1"/>
          <p:nvPr>
            <p:ph idx="2" type="body"/>
          </p:nvPr>
        </p:nvSpPr>
        <p:spPr>
          <a:xfrm>
            <a:off x="755650" y="1325563"/>
            <a:ext cx="7704000" cy="26142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lt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13" name="Google Shape;713;p123"/>
          <p:cNvSpPr txBox="1"/>
          <p:nvPr>
            <p:ph idx="3" type="body"/>
          </p:nvPr>
        </p:nvSpPr>
        <p:spPr>
          <a:xfrm>
            <a:off x="395288" y="245562"/>
            <a:ext cx="8064300" cy="1641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chemeClr val="lt1"/>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 Brödtext, ljus bakgrund, Kapitelmärkning">
  <p:cSld name="Rubrik + Brödtext, ljus bakgrund, Kapitelmärkning">
    <p:spTree>
      <p:nvGrpSpPr>
        <p:cNvPr id="714" name="Shape 714"/>
        <p:cNvGrpSpPr/>
        <p:nvPr/>
      </p:nvGrpSpPr>
      <p:grpSpPr>
        <a:xfrm>
          <a:off x="0" y="0"/>
          <a:ext cx="0" cy="0"/>
          <a:chOff x="0" y="0"/>
          <a:chExt cx="0" cy="0"/>
        </a:xfrm>
      </p:grpSpPr>
      <p:pic>
        <p:nvPicPr>
          <p:cNvPr id="715" name="Google Shape;715;p124"/>
          <p:cNvPicPr preferRelativeResize="0"/>
          <p:nvPr/>
        </p:nvPicPr>
        <p:blipFill rotWithShape="1">
          <a:blip r:embed="rId2">
            <a:alphaModFix/>
          </a:blip>
          <a:srcRect b="41547" l="0" r="0" t="0"/>
          <a:stretch/>
        </p:blipFill>
        <p:spPr>
          <a:xfrm>
            <a:off x="-6263" y="-2"/>
            <a:ext cx="9150266" cy="4194000"/>
          </a:xfrm>
          <a:prstGeom prst="rect">
            <a:avLst/>
          </a:prstGeom>
          <a:noFill/>
          <a:ln>
            <a:noFill/>
          </a:ln>
        </p:spPr>
      </p:pic>
      <p:sp>
        <p:nvSpPr>
          <p:cNvPr id="716" name="Google Shape;716;p124"/>
          <p:cNvSpPr txBox="1"/>
          <p:nvPr>
            <p:ph idx="1" type="body"/>
          </p:nvPr>
        </p:nvSpPr>
        <p:spPr>
          <a:xfrm>
            <a:off x="760578" y="573882"/>
            <a:ext cx="7704000" cy="5850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17" name="Google Shape;717;p124"/>
          <p:cNvSpPr txBox="1"/>
          <p:nvPr>
            <p:ph idx="2" type="body"/>
          </p:nvPr>
        </p:nvSpPr>
        <p:spPr>
          <a:xfrm>
            <a:off x="755650" y="1336769"/>
            <a:ext cx="7704000" cy="26031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dk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18" name="Google Shape;718;p124"/>
          <p:cNvSpPr txBox="1"/>
          <p:nvPr>
            <p:ph idx="3" type="body"/>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Rubrik + Brödtext, ljus bakgrund, Kapitelmärkning">
  <p:cSld name="2_Rubrik + Brödtext, ljus bakgrund, Kapitelmärkning">
    <p:spTree>
      <p:nvGrpSpPr>
        <p:cNvPr id="719" name="Shape 719"/>
        <p:cNvGrpSpPr/>
        <p:nvPr/>
      </p:nvGrpSpPr>
      <p:grpSpPr>
        <a:xfrm>
          <a:off x="0" y="0"/>
          <a:ext cx="0" cy="0"/>
          <a:chOff x="0" y="0"/>
          <a:chExt cx="0" cy="0"/>
        </a:xfrm>
      </p:grpSpPr>
      <p:sp>
        <p:nvSpPr>
          <p:cNvPr id="720" name="Google Shape;720;p125"/>
          <p:cNvSpPr/>
          <p:nvPr/>
        </p:nvSpPr>
        <p:spPr>
          <a:xfrm>
            <a:off x="0" y="0"/>
            <a:ext cx="9144000" cy="41958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1" name="Google Shape;721;p125"/>
          <p:cNvSpPr txBox="1"/>
          <p:nvPr>
            <p:ph idx="1" type="body"/>
          </p:nvPr>
        </p:nvSpPr>
        <p:spPr>
          <a:xfrm>
            <a:off x="760578" y="573882"/>
            <a:ext cx="7704000" cy="5850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22" name="Google Shape;722;p125"/>
          <p:cNvSpPr txBox="1"/>
          <p:nvPr>
            <p:ph idx="2" type="body"/>
          </p:nvPr>
        </p:nvSpPr>
        <p:spPr>
          <a:xfrm>
            <a:off x="755650" y="1336769"/>
            <a:ext cx="7704000" cy="26031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dk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23" name="Google Shape;723;p125"/>
          <p:cNvSpPr txBox="1"/>
          <p:nvPr>
            <p:ph idx="3" type="body"/>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 Brödtext, mörk bakgrund, Kapitelmärkning">
  <p:cSld name="1_Rubrik + Brödtext, mörk bakgrund, Kapitelmärkning">
    <p:spTree>
      <p:nvGrpSpPr>
        <p:cNvPr id="724" name="Shape 724"/>
        <p:cNvGrpSpPr/>
        <p:nvPr/>
      </p:nvGrpSpPr>
      <p:grpSpPr>
        <a:xfrm>
          <a:off x="0" y="0"/>
          <a:ext cx="0" cy="0"/>
          <a:chOff x="0" y="0"/>
          <a:chExt cx="0" cy="0"/>
        </a:xfrm>
      </p:grpSpPr>
      <p:pic>
        <p:nvPicPr>
          <p:cNvPr id="725" name="Google Shape;725;p126"/>
          <p:cNvPicPr preferRelativeResize="0"/>
          <p:nvPr/>
        </p:nvPicPr>
        <p:blipFill rotWithShape="1">
          <a:blip r:embed="rId2">
            <a:alphaModFix/>
          </a:blip>
          <a:srcRect b="40933" l="0" r="0" t="0"/>
          <a:stretch/>
        </p:blipFill>
        <p:spPr>
          <a:xfrm>
            <a:off x="0" y="-3"/>
            <a:ext cx="9147600" cy="4194000"/>
          </a:xfrm>
          <a:prstGeom prst="rect">
            <a:avLst/>
          </a:prstGeom>
          <a:noFill/>
          <a:ln>
            <a:noFill/>
          </a:ln>
        </p:spPr>
      </p:pic>
      <p:sp>
        <p:nvSpPr>
          <p:cNvPr id="726" name="Google Shape;726;p126"/>
          <p:cNvSpPr txBox="1"/>
          <p:nvPr>
            <p:ph idx="1" type="body"/>
          </p:nvPr>
        </p:nvSpPr>
        <p:spPr>
          <a:xfrm>
            <a:off x="755650" y="568325"/>
            <a:ext cx="7704000" cy="5907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chemeClr val="lt1"/>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27" name="Google Shape;727;p126"/>
          <p:cNvSpPr txBox="1"/>
          <p:nvPr>
            <p:ph idx="2" type="body"/>
          </p:nvPr>
        </p:nvSpPr>
        <p:spPr>
          <a:xfrm>
            <a:off x="755576" y="1329929"/>
            <a:ext cx="7704000" cy="26100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lt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28" name="Google Shape;728;p126"/>
          <p:cNvSpPr txBox="1"/>
          <p:nvPr>
            <p:ph idx="3" type="body"/>
          </p:nvPr>
        </p:nvSpPr>
        <p:spPr>
          <a:xfrm>
            <a:off x="395288" y="245562"/>
            <a:ext cx="8064300" cy="1641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chemeClr val="lt1"/>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 Brödtext, ljus bakgrund, Kapitelmärkning">
  <p:cSld name="1_Rubrik + Brödtext, ljus bakgrund, Kapitelmärkning">
    <p:spTree>
      <p:nvGrpSpPr>
        <p:cNvPr id="729" name="Shape 729"/>
        <p:cNvGrpSpPr/>
        <p:nvPr/>
      </p:nvGrpSpPr>
      <p:grpSpPr>
        <a:xfrm>
          <a:off x="0" y="0"/>
          <a:ext cx="0" cy="0"/>
          <a:chOff x="0" y="0"/>
          <a:chExt cx="0" cy="0"/>
        </a:xfrm>
      </p:grpSpPr>
      <p:pic>
        <p:nvPicPr>
          <p:cNvPr id="730" name="Google Shape;730;p127"/>
          <p:cNvPicPr preferRelativeResize="0"/>
          <p:nvPr/>
        </p:nvPicPr>
        <p:blipFill rotWithShape="1">
          <a:blip r:embed="rId2">
            <a:alphaModFix/>
          </a:blip>
          <a:srcRect b="40957" l="0" r="0" t="0"/>
          <a:stretch/>
        </p:blipFill>
        <p:spPr>
          <a:xfrm>
            <a:off x="0" y="-3"/>
            <a:ext cx="9147600" cy="4194000"/>
          </a:xfrm>
          <a:prstGeom prst="rect">
            <a:avLst/>
          </a:prstGeom>
          <a:noFill/>
          <a:ln>
            <a:noFill/>
          </a:ln>
        </p:spPr>
      </p:pic>
      <p:sp>
        <p:nvSpPr>
          <p:cNvPr id="731" name="Google Shape;731;p127"/>
          <p:cNvSpPr txBox="1"/>
          <p:nvPr>
            <p:ph idx="1" type="body"/>
          </p:nvPr>
        </p:nvSpPr>
        <p:spPr>
          <a:xfrm>
            <a:off x="760578" y="568325"/>
            <a:ext cx="7704000" cy="5907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32" name="Google Shape;732;p127"/>
          <p:cNvSpPr txBox="1"/>
          <p:nvPr>
            <p:ph idx="2" type="body"/>
          </p:nvPr>
        </p:nvSpPr>
        <p:spPr>
          <a:xfrm>
            <a:off x="755650" y="1336769"/>
            <a:ext cx="7704000" cy="26031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dk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33" name="Google Shape;733;p127"/>
          <p:cNvSpPr txBox="1"/>
          <p:nvPr>
            <p:ph idx="3" type="body"/>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vit">
  <p:cSld name="Blank sida, vit">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b="0" l="0" r="11111" t="0"/>
          <a:stretch/>
        </p:blipFill>
        <p:spPr>
          <a:xfrm>
            <a:off x="0" y="0"/>
            <a:ext cx="9143998" cy="5143497"/>
          </a:xfrm>
          <a:prstGeom prst="rect">
            <a:avLst/>
          </a:prstGeom>
          <a:noFill/>
          <a:ln>
            <a:noFill/>
          </a:ln>
        </p:spPr>
      </p:pic>
      <p:pic>
        <p:nvPicPr>
          <p:cNvPr descr="Skellefteå kommun_SVART.eps" id="90" name="Google Shape;90;p14"/>
          <p:cNvPicPr preferRelativeResize="0"/>
          <p:nvPr/>
        </p:nvPicPr>
        <p:blipFill rotWithShape="1">
          <a:blip r:embed="rId3">
            <a:alphaModFix/>
          </a:blip>
          <a:srcRect b="0" l="0" r="0" t="0"/>
          <a:stretch/>
        </p:blipFill>
        <p:spPr>
          <a:xfrm>
            <a:off x="1838523" y="1815666"/>
            <a:ext cx="5466955" cy="1286476"/>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Rubrik + Brödtext, ljus bakgrund, Kapitelmärkning">
  <p:cSld name="3_Rubrik + Brödtext, ljus bakgrund, Kapitelmärkning">
    <p:spTree>
      <p:nvGrpSpPr>
        <p:cNvPr id="734" name="Shape 734"/>
        <p:cNvGrpSpPr/>
        <p:nvPr/>
      </p:nvGrpSpPr>
      <p:grpSpPr>
        <a:xfrm>
          <a:off x="0" y="0"/>
          <a:ext cx="0" cy="0"/>
          <a:chOff x="0" y="0"/>
          <a:chExt cx="0" cy="0"/>
        </a:xfrm>
      </p:grpSpPr>
      <p:sp>
        <p:nvSpPr>
          <p:cNvPr id="735" name="Google Shape;735;p128"/>
          <p:cNvSpPr/>
          <p:nvPr/>
        </p:nvSpPr>
        <p:spPr>
          <a:xfrm>
            <a:off x="0" y="0"/>
            <a:ext cx="9144000" cy="4195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6" name="Google Shape;736;p128"/>
          <p:cNvSpPr txBox="1"/>
          <p:nvPr>
            <p:ph idx="1" type="body"/>
          </p:nvPr>
        </p:nvSpPr>
        <p:spPr>
          <a:xfrm>
            <a:off x="760578" y="568325"/>
            <a:ext cx="7704000" cy="590700"/>
          </a:xfrm>
          <a:prstGeom prst="rect">
            <a:avLst/>
          </a:prstGeom>
          <a:noFill/>
          <a:ln>
            <a:noFill/>
          </a:ln>
        </p:spPr>
        <p:txBody>
          <a:bodyPr anchorCtr="0" anchor="ctr" bIns="45700" lIns="91425" spcFirstLastPara="1" rIns="91425" wrap="square" tIns="45700">
            <a:noAutofit/>
          </a:bodyPr>
          <a:lstStyle>
            <a:lvl1pPr indent="-228600" lvl="0" marL="457200" rtl="0" algn="l">
              <a:spcBef>
                <a:spcPts val="600"/>
              </a:spcBef>
              <a:spcAft>
                <a:spcPts val="0"/>
              </a:spcAft>
              <a:buSzPts val="3000"/>
              <a:buNone/>
              <a:defRPr sz="3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37" name="Google Shape;737;p128"/>
          <p:cNvSpPr txBox="1"/>
          <p:nvPr>
            <p:ph idx="2" type="body"/>
          </p:nvPr>
        </p:nvSpPr>
        <p:spPr>
          <a:xfrm>
            <a:off x="755650" y="1336769"/>
            <a:ext cx="7704000" cy="2603100"/>
          </a:xfrm>
          <a:prstGeom prst="rect">
            <a:avLst/>
          </a:prstGeom>
          <a:noFill/>
          <a:ln>
            <a:noFill/>
          </a:ln>
        </p:spPr>
        <p:txBody>
          <a:bodyPr anchorCtr="0" anchor="t" bIns="45700" lIns="91425" spcFirstLastPara="1" rIns="91425" wrap="square" tIns="45700">
            <a:noAutofit/>
          </a:bodyPr>
          <a:lstStyle>
            <a:lvl1pPr indent="-228600" lvl="0" marL="457200" rtl="0" algn="l">
              <a:spcBef>
                <a:spcPts val="600"/>
              </a:spcBef>
              <a:spcAft>
                <a:spcPts val="0"/>
              </a:spcAft>
              <a:buSzPts val="2000"/>
              <a:buNone/>
              <a:defRPr sz="2000">
                <a:solidFill>
                  <a:schemeClr val="dk1"/>
                </a:solidFill>
                <a:latin typeface="Calibri"/>
                <a:ea typeface="Calibri"/>
                <a:cs typeface="Calibri"/>
                <a:sym typeface="Calibri"/>
              </a:defRPr>
            </a:lvl1pPr>
            <a:lvl2pPr indent="-228600" lvl="1" marL="914400" rtl="0" algn="l">
              <a:spcBef>
                <a:spcPts val="600"/>
              </a:spcBef>
              <a:spcAft>
                <a:spcPts val="0"/>
              </a:spcAft>
              <a:buSzPts val="1800"/>
              <a:buNone/>
              <a:defRPr/>
            </a:lvl2pPr>
            <a:lvl3pPr indent="-228600" lvl="2" marL="1371600" rtl="0" algn="l">
              <a:spcBef>
                <a:spcPts val="300"/>
              </a:spcBef>
              <a:spcAft>
                <a:spcPts val="0"/>
              </a:spcAft>
              <a:buSzPts val="1600"/>
              <a:buNone/>
              <a:defRPr/>
            </a:lvl3pPr>
            <a:lvl4pPr indent="-228600" lvl="3" marL="1828800" rtl="0" algn="l">
              <a:spcBef>
                <a:spcPts val="300"/>
              </a:spcBef>
              <a:spcAft>
                <a:spcPts val="0"/>
              </a:spcAft>
              <a:buSzPts val="1400"/>
              <a:buNone/>
              <a:defRPr/>
            </a:lvl4pPr>
            <a:lvl5pPr indent="-228600" lvl="4" marL="2286000" rtl="0" algn="l">
              <a:spcBef>
                <a:spcPts val="200"/>
              </a:spcBef>
              <a:spcAft>
                <a:spcPts val="0"/>
              </a:spcAft>
              <a:buSzPts val="1200"/>
              <a:buNone/>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38" name="Google Shape;738;p128"/>
          <p:cNvSpPr txBox="1"/>
          <p:nvPr>
            <p:ph idx="3" type="body"/>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400"/>
              </a:spcBef>
              <a:spcAft>
                <a:spcPts val="0"/>
              </a:spcAft>
              <a:buSzPts val="1800"/>
              <a:buChar char="•"/>
              <a:defRPr/>
            </a:lvl2pPr>
            <a:lvl3pPr indent="-342900" lvl="2" marL="1371600" rtl="0" algn="l">
              <a:spcBef>
                <a:spcPts val="400"/>
              </a:spcBef>
              <a:spcAft>
                <a:spcPts val="0"/>
              </a:spcAft>
              <a:buSzPts val="1800"/>
              <a:buChar char="•"/>
              <a:defRPr/>
            </a:lvl3pPr>
            <a:lvl4pPr indent="-342900" lvl="3" marL="1828800" rtl="0" algn="l">
              <a:spcBef>
                <a:spcPts val="400"/>
              </a:spcBef>
              <a:spcAft>
                <a:spcPts val="0"/>
              </a:spcAft>
              <a:buSzPts val="1800"/>
              <a:buChar char="•"/>
              <a:defRPr/>
            </a:lvl4pPr>
            <a:lvl5pPr indent="-342900" lvl="4" marL="2286000" rtl="0" algn="l">
              <a:spcBef>
                <a:spcPts val="400"/>
              </a:spcBef>
              <a:spcAft>
                <a:spcPts val="0"/>
              </a:spcAft>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39" name="Shape 739"/>
        <p:cNvGrpSpPr/>
        <p:nvPr/>
      </p:nvGrpSpPr>
      <p:grpSpPr>
        <a:xfrm>
          <a:off x="0" y="0"/>
          <a:ext cx="0" cy="0"/>
          <a:chOff x="0" y="0"/>
          <a:chExt cx="0" cy="0"/>
        </a:xfrm>
      </p:grpSpPr>
      <p:sp>
        <p:nvSpPr>
          <p:cNvPr id="740" name="Google Shape;740;p129"/>
          <p:cNvSpPr txBox="1"/>
          <p:nvPr>
            <p:ph idx="10" type="dt"/>
          </p:nvPr>
        </p:nvSpPr>
        <p:spPr>
          <a:xfrm>
            <a:off x="457200" y="4767264"/>
            <a:ext cx="2133600" cy="2739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1" name="Google Shape;741;p129"/>
          <p:cNvSpPr txBox="1"/>
          <p:nvPr>
            <p:ph idx="11" type="ftr"/>
          </p:nvPr>
        </p:nvSpPr>
        <p:spPr>
          <a:xfrm>
            <a:off x="3124200" y="4767264"/>
            <a:ext cx="2895600" cy="2739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2" name="Google Shape;742;p129"/>
          <p:cNvSpPr txBox="1"/>
          <p:nvPr>
            <p:ph idx="12" type="sldNum"/>
          </p:nvPr>
        </p:nvSpPr>
        <p:spPr>
          <a:xfrm>
            <a:off x="6553200" y="4767264"/>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
        <p:nvSpPr>
          <p:cNvPr id="743" name="Google Shape;743;p129"/>
          <p:cNvSpPr txBox="1"/>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1000">
                <a:solidFill>
                  <a:srgbClr val="0050A0"/>
                </a:solidFill>
                <a:latin typeface="Calibri"/>
                <a:ea typeface="Calibri"/>
                <a:cs typeface="Calibri"/>
                <a:sym typeface="Calibri"/>
              </a:rPr>
              <a:t>WS 4 | Att leda digital förändring | Skellefteå 2019</a:t>
            </a:r>
            <a:endParaRPr sz="1000">
              <a:solidFill>
                <a:srgbClr val="0050A0"/>
              </a:solidFill>
              <a:latin typeface="Calibri"/>
              <a:ea typeface="Calibri"/>
              <a:cs typeface="Calibri"/>
              <a:sym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showMasterSp="0" type="tx">
  <p:cSld name="TITLE_AND_BODY">
    <p:spTree>
      <p:nvGrpSpPr>
        <p:cNvPr id="744" name="Shape 744"/>
        <p:cNvGrpSpPr/>
        <p:nvPr/>
      </p:nvGrpSpPr>
      <p:grpSpPr>
        <a:xfrm>
          <a:off x="0" y="0"/>
          <a:ext cx="0" cy="0"/>
          <a:chOff x="0" y="0"/>
          <a:chExt cx="0" cy="0"/>
        </a:xfrm>
      </p:grpSpPr>
      <p:pic>
        <p:nvPicPr>
          <p:cNvPr descr="Bildobjekt 2" id="745" name="Google Shape;745;p130"/>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746" name="Google Shape;746;p130"/>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747" name="Google Shape;747;p130"/>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Att leda digital förändring</a:t>
            </a:r>
            <a:endParaRPr sz="500"/>
          </a:p>
        </p:txBody>
      </p:sp>
      <p:sp>
        <p:nvSpPr>
          <p:cNvPr id="748" name="Google Shape;748;p130"/>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400">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Anpassad layout">
  <p:cSld name="19_Anpassad layout">
    <p:spTree>
      <p:nvGrpSpPr>
        <p:cNvPr id="749" name="Shape 749"/>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750" name="Shape 750"/>
        <p:cNvGrpSpPr/>
        <p:nvPr/>
      </p:nvGrpSpPr>
      <p:grpSpPr>
        <a:xfrm>
          <a:off x="0" y="0"/>
          <a:ext cx="0" cy="0"/>
          <a:chOff x="0" y="0"/>
          <a:chExt cx="0" cy="0"/>
        </a:xfrm>
      </p:grpSpPr>
      <p:sp>
        <p:nvSpPr>
          <p:cNvPr id="751" name="Google Shape;751;p1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2" name="Google Shape;752;p13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3" name="Google Shape;753;p1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754" name="Google Shape;754;p1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755" name="Google Shape;755;p1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400"/>
            </a:lvl1pPr>
            <a:lvl2pPr indent="0" lvl="1" marL="0" rtl="0" algn="r">
              <a:spcBef>
                <a:spcPts val="0"/>
              </a:spcBef>
              <a:buNone/>
              <a:defRPr sz="1400"/>
            </a:lvl2pPr>
            <a:lvl3pPr indent="0" lvl="2" marL="0" rtl="0" algn="r">
              <a:spcBef>
                <a:spcPts val="0"/>
              </a:spcBef>
              <a:buNone/>
              <a:defRPr sz="1400"/>
            </a:lvl3pPr>
            <a:lvl4pPr indent="0" lvl="3" marL="0" rtl="0" algn="r">
              <a:spcBef>
                <a:spcPts val="0"/>
              </a:spcBef>
              <a:buNone/>
              <a:defRPr sz="1400"/>
            </a:lvl4pPr>
            <a:lvl5pPr indent="0" lvl="4" marL="0" rtl="0" algn="r">
              <a:spcBef>
                <a:spcPts val="0"/>
              </a:spcBef>
              <a:buNone/>
              <a:defRPr sz="1400"/>
            </a:lvl5pPr>
            <a:lvl6pPr indent="0" lvl="5" marL="0" rtl="0" algn="r">
              <a:spcBef>
                <a:spcPts val="0"/>
              </a:spcBef>
              <a:buNone/>
              <a:defRPr sz="1400"/>
            </a:lvl6pPr>
            <a:lvl7pPr indent="0" lvl="6" marL="0" rtl="0" algn="r">
              <a:spcBef>
                <a:spcPts val="0"/>
              </a:spcBef>
              <a:buNone/>
              <a:defRPr sz="1400"/>
            </a:lvl7pPr>
            <a:lvl8pPr indent="0" lvl="7" marL="0" rtl="0" algn="r">
              <a:spcBef>
                <a:spcPts val="0"/>
              </a:spcBef>
              <a:buNone/>
              <a:defRPr sz="1400"/>
            </a:lvl8pPr>
            <a:lvl9pPr indent="0" lvl="8" marL="0" rtl="0" algn="r">
              <a:spcBef>
                <a:spcPts val="0"/>
              </a:spcBef>
              <a:buNone/>
              <a:defRPr sz="1400"/>
            </a:lvl9pPr>
          </a:lstStyle>
          <a:p>
            <a:pPr indent="0" lvl="0" marL="0" rtl="0" algn="r">
              <a:spcBef>
                <a:spcPts val="0"/>
              </a:spcBef>
              <a:spcAft>
                <a:spcPts val="0"/>
              </a:spcAft>
              <a:buNone/>
            </a:pPr>
            <a:fld id="{00000000-1234-1234-1234-123412341234}" type="slidenum">
              <a:rPr lang="sv-SE"/>
              <a:t>‹#›</a:t>
            </a:fld>
            <a:endParaRPr/>
          </a:p>
        </p:txBody>
      </p:sp>
      <p:sp>
        <p:nvSpPr>
          <p:cNvPr id="756" name="Google Shape;756;p132"/>
          <p:cNvSpPr txBox="1"/>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1000">
                <a:solidFill>
                  <a:srgbClr val="0050A0"/>
                </a:solidFill>
                <a:latin typeface="Calibri"/>
                <a:ea typeface="Calibri"/>
                <a:cs typeface="Calibri"/>
                <a:sym typeface="Calibri"/>
              </a:rPr>
              <a:t>WS 2 | Att leda digital förändring | Skellefteå vt 2019</a:t>
            </a:r>
            <a:endParaRPr sz="1000">
              <a:solidFill>
                <a:srgbClr val="0050A0"/>
              </a:solidFill>
              <a:latin typeface="Calibri"/>
              <a:ea typeface="Calibri"/>
              <a:cs typeface="Calibri"/>
              <a:sym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Anpassad layout">
  <p:cSld name="10_Anpassad layout">
    <p:spTree>
      <p:nvGrpSpPr>
        <p:cNvPr id="757" name="Shape 757"/>
        <p:cNvGrpSpPr/>
        <p:nvPr/>
      </p:nvGrpSpPr>
      <p:grpSpPr>
        <a:xfrm>
          <a:off x="0" y="0"/>
          <a:ext cx="0" cy="0"/>
          <a:chOff x="0" y="0"/>
          <a:chExt cx="0" cy="0"/>
        </a:xfrm>
      </p:grpSpPr>
      <p:sp>
        <p:nvSpPr>
          <p:cNvPr id="758" name="Google Shape;758;p133"/>
          <p:cNvSpPr/>
          <p:nvPr/>
        </p:nvSpPr>
        <p:spPr>
          <a:xfrm>
            <a:off x="0" y="0"/>
            <a:ext cx="9144000" cy="5143500"/>
          </a:xfrm>
          <a:prstGeom prst="rect">
            <a:avLst/>
          </a:prstGeom>
          <a:solidFill>
            <a:srgbClr val="1293B0"/>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pic>
        <p:nvPicPr>
          <p:cNvPr descr="logo digjourney white.png" id="759" name="Google Shape;759;p133"/>
          <p:cNvPicPr preferRelativeResize="0"/>
          <p:nvPr/>
        </p:nvPicPr>
        <p:blipFill rotWithShape="1">
          <a:blip r:embed="rId2">
            <a:alphaModFix/>
          </a:blip>
          <a:srcRect b="0" l="0" r="0" t="0"/>
          <a:stretch/>
        </p:blipFill>
        <p:spPr>
          <a:xfrm>
            <a:off x="4284664" y="4732339"/>
            <a:ext cx="395288" cy="338139"/>
          </a:xfrm>
          <a:prstGeom prst="rect">
            <a:avLst/>
          </a:prstGeom>
          <a:noFill/>
          <a:ln>
            <a:noFill/>
          </a:ln>
        </p:spPr>
      </p:pic>
      <p:pic>
        <p:nvPicPr>
          <p:cNvPr descr="web-symbol.png" id="760" name="Google Shape;760;p133"/>
          <p:cNvPicPr preferRelativeResize="0"/>
          <p:nvPr/>
        </p:nvPicPr>
        <p:blipFill rotWithShape="1">
          <a:blip r:embed="rId3">
            <a:alphaModFix/>
          </a:blip>
          <a:srcRect b="0" l="0" r="0" t="0"/>
          <a:stretch/>
        </p:blipFill>
        <p:spPr>
          <a:xfrm>
            <a:off x="6831013" y="3219450"/>
            <a:ext cx="2312987" cy="2312988"/>
          </a:xfrm>
          <a:prstGeom prst="rect">
            <a:avLst/>
          </a:prstGeom>
          <a:noFill/>
          <a:ln>
            <a:noFill/>
          </a:ln>
        </p:spPr>
      </p:pic>
      <p:sp>
        <p:nvSpPr>
          <p:cNvPr id="761" name="Google Shape;761;p133"/>
          <p:cNvSpPr txBox="1"/>
          <p:nvPr>
            <p:ph idx="1" type="body"/>
          </p:nvPr>
        </p:nvSpPr>
        <p:spPr>
          <a:xfrm>
            <a:off x="251520" y="1203598"/>
            <a:ext cx="8640900" cy="24477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lt1"/>
              </a:buClr>
              <a:buSzPts val="3600"/>
              <a:buNone/>
              <a:defRPr sz="3600">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2" name="Google Shape;762;p133"/>
          <p:cNvSpPr txBox="1"/>
          <p:nvPr>
            <p:ph idx="2" type="body"/>
          </p:nvPr>
        </p:nvSpPr>
        <p:spPr>
          <a:xfrm>
            <a:off x="251520" y="3795887"/>
            <a:ext cx="6840600" cy="10080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6000"/>
              <a:buNone/>
              <a:defRPr sz="6000"/>
            </a:lvl1pPr>
            <a:lvl2pPr indent="-228600" lvl="1" marL="914400" rtl="0" algn="ctr">
              <a:lnSpc>
                <a:spcPct val="90000"/>
              </a:lnSpc>
              <a:spcBef>
                <a:spcPts val="400"/>
              </a:spcBef>
              <a:spcAft>
                <a:spcPts val="0"/>
              </a:spcAft>
              <a:buClr>
                <a:schemeClr val="dk1"/>
              </a:buClr>
              <a:buSzPts val="1800"/>
              <a:buNone/>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it">
  <p:cSld name="Enkel textsida, vit">
    <p:spTree>
      <p:nvGrpSpPr>
        <p:cNvPr id="91" name="Shape 91"/>
        <p:cNvGrpSpPr/>
        <p:nvPr/>
      </p:nvGrpSpPr>
      <p:grpSpPr>
        <a:xfrm>
          <a:off x="0" y="0"/>
          <a:ext cx="0" cy="0"/>
          <a:chOff x="0" y="0"/>
          <a:chExt cx="0" cy="0"/>
        </a:xfrm>
      </p:grpSpPr>
      <p:sp>
        <p:nvSpPr>
          <p:cNvPr id="92" name="Google Shape;92;p15"/>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3" name="Google Shape;93;p15"/>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med text, vit">
  <p:cSld name="2/3 med text, vit">
    <p:spTree>
      <p:nvGrpSpPr>
        <p:cNvPr id="94" name="Shape 94"/>
        <p:cNvGrpSpPr/>
        <p:nvPr/>
      </p:nvGrpSpPr>
      <p:grpSpPr>
        <a:xfrm>
          <a:off x="0" y="0"/>
          <a:ext cx="0" cy="0"/>
          <a:chOff x="0" y="0"/>
          <a:chExt cx="0" cy="0"/>
        </a:xfrm>
      </p:grpSpPr>
      <p:sp>
        <p:nvSpPr>
          <p:cNvPr id="95" name="Google Shape;95;p16"/>
          <p:cNvSpPr/>
          <p:nvPr>
            <p:ph idx="2" type="pic"/>
          </p:nvPr>
        </p:nvSpPr>
        <p:spPr>
          <a:xfrm>
            <a:off x="0" y="0"/>
            <a:ext cx="9144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96" name="Google Shape;96;p16"/>
          <p:cNvSpPr txBox="1"/>
          <p:nvPr>
            <p:ph type="title"/>
          </p:nvPr>
        </p:nvSpPr>
        <p:spPr>
          <a:xfrm>
            <a:off x="533400" y="133731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7" name="Google Shape;97;p16"/>
          <p:cNvSpPr txBox="1"/>
          <p:nvPr>
            <p:ph idx="1"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98" name="Google Shape;98;p16"/>
          <p:cNvSpPr txBox="1"/>
          <p:nvPr>
            <p:ph idx="3" type="body"/>
          </p:nvPr>
        </p:nvSpPr>
        <p:spPr>
          <a:xfrm>
            <a:off x="533400" y="2194560"/>
            <a:ext cx="3733800" cy="857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99" name="Google Shape;99;p1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a med logotyp, vit">
  <p:cSld name="Sida med logotyp, vit">
    <p:spTree>
      <p:nvGrpSpPr>
        <p:cNvPr id="100" name="Shape 100"/>
        <p:cNvGrpSpPr/>
        <p:nvPr/>
      </p:nvGrpSpPr>
      <p:grpSpPr>
        <a:xfrm>
          <a:off x="0" y="0"/>
          <a:ext cx="0" cy="0"/>
          <a:chOff x="0" y="0"/>
          <a:chExt cx="0" cy="0"/>
        </a:xfrm>
      </p:grpSpPr>
      <p:pic>
        <p:nvPicPr>
          <p:cNvPr descr="Skellefteå kommun_SVART.eps" id="101" name="Google Shape;101;p1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grå">
  <p:cSld name="2/3 text, ljusgrå">
    <p:spTree>
      <p:nvGrpSpPr>
        <p:cNvPr id="102" name="Shape 102"/>
        <p:cNvGrpSpPr/>
        <p:nvPr/>
      </p:nvGrpSpPr>
      <p:grpSpPr>
        <a:xfrm>
          <a:off x="0" y="0"/>
          <a:ext cx="0" cy="0"/>
          <a:chOff x="0" y="0"/>
          <a:chExt cx="0" cy="0"/>
        </a:xfrm>
      </p:grpSpPr>
      <p:sp>
        <p:nvSpPr>
          <p:cNvPr id="103" name="Google Shape;103;p18"/>
          <p:cNvSpPr/>
          <p:nvPr/>
        </p:nvSpPr>
        <p:spPr>
          <a:xfrm>
            <a:off x="0" y="0"/>
            <a:ext cx="9144000" cy="3431100"/>
          </a:xfrm>
          <a:prstGeom prst="rect">
            <a:avLst/>
          </a:prstGeom>
          <a:solidFill>
            <a:srgbClr val="F2F2F2"/>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04" name="Google Shape;104;p18"/>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5" name="Google Shape;105;p18"/>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06" name="Google Shape;106;p1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07" name="Google Shape;107;p1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grå">
  <p:cSld name="2/3 text och bild, ljusgrå">
    <p:spTree>
      <p:nvGrpSpPr>
        <p:cNvPr id="108" name="Shape 108"/>
        <p:cNvGrpSpPr/>
        <p:nvPr/>
      </p:nvGrpSpPr>
      <p:grpSpPr>
        <a:xfrm>
          <a:off x="0" y="0"/>
          <a:ext cx="0" cy="0"/>
          <a:chOff x="0" y="0"/>
          <a:chExt cx="0" cy="0"/>
        </a:xfrm>
      </p:grpSpPr>
      <p:sp>
        <p:nvSpPr>
          <p:cNvPr id="109" name="Google Shape;109;p19"/>
          <p:cNvSpPr/>
          <p:nvPr/>
        </p:nvSpPr>
        <p:spPr>
          <a:xfrm>
            <a:off x="0" y="-6654"/>
            <a:ext cx="9144000" cy="3442500"/>
          </a:xfrm>
          <a:prstGeom prst="rect">
            <a:avLst/>
          </a:prstGeom>
          <a:solidFill>
            <a:srgbClr val="F2F2F2"/>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10" name="Google Shape;110;p19"/>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1" name="Google Shape;111;p19"/>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2" name="Google Shape;112;p1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3" name="Google Shape;113;p19"/>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14" name="Google Shape;114;p1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grå">
  <p:cSld name="Enkel textsida, ljusgrå">
    <p:bg>
      <p:bgPr>
        <a:solidFill>
          <a:schemeClr val="dk2"/>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7" name="Google Shape;117;p20"/>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18" name="Google Shape;118;p2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lila">
  <p:cSld name="2/3 text, ljuslila">
    <p:spTree>
      <p:nvGrpSpPr>
        <p:cNvPr id="119" name="Shape 119"/>
        <p:cNvGrpSpPr/>
        <p:nvPr/>
      </p:nvGrpSpPr>
      <p:grpSpPr>
        <a:xfrm>
          <a:off x="0" y="0"/>
          <a:ext cx="0" cy="0"/>
          <a:chOff x="0" y="0"/>
          <a:chExt cx="0" cy="0"/>
        </a:xfrm>
      </p:grpSpPr>
      <p:sp>
        <p:nvSpPr>
          <p:cNvPr id="120" name="Google Shape;120;p21"/>
          <p:cNvSpPr/>
          <p:nvPr/>
        </p:nvSpPr>
        <p:spPr>
          <a:xfrm>
            <a:off x="0" y="0"/>
            <a:ext cx="9144000" cy="3431100"/>
          </a:xfrm>
          <a:prstGeom prst="rect">
            <a:avLst/>
          </a:prstGeom>
          <a:solidFill>
            <a:schemeClr val="accent3"/>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21" name="Google Shape;121;p21"/>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2" name="Google Shape;122;p21"/>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3" name="Google Shape;123;p2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24" name="Google Shape;124;p2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685800" y="1597820"/>
            <a:ext cx="7772400" cy="1102519"/>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subTitle"/>
          </p:nvPr>
        </p:nvSpPr>
        <p:spPr>
          <a:xfrm>
            <a:off x="1371600" y="2914650"/>
            <a:ext cx="6400800" cy="131445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20" name="Google Shape;20;p3"/>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lila">
  <p:cSld name="2/3 text och bild, ljuslila">
    <p:spTree>
      <p:nvGrpSpPr>
        <p:cNvPr id="125" name="Shape 125"/>
        <p:cNvGrpSpPr/>
        <p:nvPr/>
      </p:nvGrpSpPr>
      <p:grpSpPr>
        <a:xfrm>
          <a:off x="0" y="0"/>
          <a:ext cx="0" cy="0"/>
          <a:chOff x="0" y="0"/>
          <a:chExt cx="0" cy="0"/>
        </a:xfrm>
      </p:grpSpPr>
      <p:sp>
        <p:nvSpPr>
          <p:cNvPr id="126" name="Google Shape;126;p22"/>
          <p:cNvSpPr/>
          <p:nvPr/>
        </p:nvSpPr>
        <p:spPr>
          <a:xfrm>
            <a:off x="0" y="-6654"/>
            <a:ext cx="9144000" cy="3442500"/>
          </a:xfrm>
          <a:prstGeom prst="rect">
            <a:avLst/>
          </a:prstGeom>
          <a:solidFill>
            <a:schemeClr val="accent3"/>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27" name="Google Shape;127;p22"/>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8" name="Google Shape;128;p22"/>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9" name="Google Shape;129;p2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30" name="Google Shape;130;p22"/>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31" name="Google Shape;131;p2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lila">
  <p:cSld name="Enkel textsida, ljuslila">
    <p:bg>
      <p:bgPr>
        <a:solidFill>
          <a:schemeClr val="accent3"/>
        </a:solidFill>
      </p:bgPr>
    </p:bg>
    <p:spTree>
      <p:nvGrpSpPr>
        <p:cNvPr id="132" name="Shape 132"/>
        <p:cNvGrpSpPr/>
        <p:nvPr/>
      </p:nvGrpSpPr>
      <p:grpSpPr>
        <a:xfrm>
          <a:off x="0" y="0"/>
          <a:ext cx="0" cy="0"/>
          <a:chOff x="0" y="0"/>
          <a:chExt cx="0" cy="0"/>
        </a:xfrm>
      </p:grpSpPr>
      <p:sp>
        <p:nvSpPr>
          <p:cNvPr id="133" name="Google Shape;133;p23"/>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4" name="Google Shape;134;p23"/>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35" name="Google Shape;135;p23"/>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lommon">
  <p:cSld name="2/3 text, plommon">
    <p:spTree>
      <p:nvGrpSpPr>
        <p:cNvPr id="136" name="Shape 136"/>
        <p:cNvGrpSpPr/>
        <p:nvPr/>
      </p:nvGrpSpPr>
      <p:grpSpPr>
        <a:xfrm>
          <a:off x="0" y="0"/>
          <a:ext cx="0" cy="0"/>
          <a:chOff x="0" y="0"/>
          <a:chExt cx="0" cy="0"/>
        </a:xfrm>
      </p:grpSpPr>
      <p:sp>
        <p:nvSpPr>
          <p:cNvPr id="137" name="Google Shape;137;p24"/>
          <p:cNvSpPr/>
          <p:nvPr/>
        </p:nvSpPr>
        <p:spPr>
          <a:xfrm>
            <a:off x="0" y="0"/>
            <a:ext cx="9144000" cy="3431100"/>
          </a:xfrm>
          <a:prstGeom prst="rect">
            <a:avLst/>
          </a:prstGeom>
          <a:solidFill>
            <a:srgbClr val="623D5A"/>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38" name="Google Shape;138;p24"/>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4"/>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0" name="Google Shape;140;p24"/>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41" name="Google Shape;141;p2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lommon">
  <p:cSld name="2/3 text och bild, plommon">
    <p:spTree>
      <p:nvGrpSpPr>
        <p:cNvPr id="142" name="Shape 142"/>
        <p:cNvGrpSpPr/>
        <p:nvPr/>
      </p:nvGrpSpPr>
      <p:grpSpPr>
        <a:xfrm>
          <a:off x="0" y="0"/>
          <a:ext cx="0" cy="0"/>
          <a:chOff x="0" y="0"/>
          <a:chExt cx="0" cy="0"/>
        </a:xfrm>
      </p:grpSpPr>
      <p:sp>
        <p:nvSpPr>
          <p:cNvPr id="143" name="Google Shape;143;p25"/>
          <p:cNvSpPr/>
          <p:nvPr/>
        </p:nvSpPr>
        <p:spPr>
          <a:xfrm>
            <a:off x="0" y="-6654"/>
            <a:ext cx="9144000" cy="3442500"/>
          </a:xfrm>
          <a:prstGeom prst="rect">
            <a:avLst/>
          </a:prstGeom>
          <a:solidFill>
            <a:srgbClr val="623D5A"/>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44" name="Google Shape;144;p25"/>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5" name="Google Shape;145;p25"/>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6" name="Google Shape;146;p25"/>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7" name="Google Shape;147;p25"/>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48" name="Google Shape;148;p25"/>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lommon">
  <p:cSld name="Enkel textsida, plommon">
    <p:bg>
      <p:bgPr>
        <a:solidFill>
          <a:srgbClr val="623D5A"/>
        </a:solidFill>
      </p:bgPr>
    </p:bg>
    <p:spTree>
      <p:nvGrpSpPr>
        <p:cNvPr id="149" name="Shape 149"/>
        <p:cNvGrpSpPr/>
        <p:nvPr/>
      </p:nvGrpSpPr>
      <p:grpSpPr>
        <a:xfrm>
          <a:off x="0" y="0"/>
          <a:ext cx="0" cy="0"/>
          <a:chOff x="0" y="0"/>
          <a:chExt cx="0" cy="0"/>
        </a:xfrm>
      </p:grpSpPr>
      <p:sp>
        <p:nvSpPr>
          <p:cNvPr id="150" name="Google Shape;150;p26"/>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Google Shape;151;p26"/>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52" name="Google Shape;152;p26"/>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etrol">
  <p:cSld name="2/3 text, petrol">
    <p:spTree>
      <p:nvGrpSpPr>
        <p:cNvPr id="153" name="Shape 153"/>
        <p:cNvGrpSpPr/>
        <p:nvPr/>
      </p:nvGrpSpPr>
      <p:grpSpPr>
        <a:xfrm>
          <a:off x="0" y="0"/>
          <a:ext cx="0" cy="0"/>
          <a:chOff x="0" y="0"/>
          <a:chExt cx="0" cy="0"/>
        </a:xfrm>
      </p:grpSpPr>
      <p:sp>
        <p:nvSpPr>
          <p:cNvPr id="154" name="Google Shape;154;p27"/>
          <p:cNvSpPr/>
          <p:nvPr/>
        </p:nvSpPr>
        <p:spPr>
          <a:xfrm>
            <a:off x="0" y="0"/>
            <a:ext cx="9144000" cy="3431100"/>
          </a:xfrm>
          <a:prstGeom prst="rect">
            <a:avLst/>
          </a:prstGeom>
          <a:solidFill>
            <a:schemeClr val="accent4"/>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55" name="Google Shape;155;p27"/>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6" name="Google Shape;156;p27"/>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57" name="Google Shape;157;p27"/>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58" name="Google Shape;158;p2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etrol">
  <p:cSld name="2/3 text och bild, petrol">
    <p:spTree>
      <p:nvGrpSpPr>
        <p:cNvPr id="159" name="Shape 159"/>
        <p:cNvGrpSpPr/>
        <p:nvPr/>
      </p:nvGrpSpPr>
      <p:grpSpPr>
        <a:xfrm>
          <a:off x="0" y="0"/>
          <a:ext cx="0" cy="0"/>
          <a:chOff x="0" y="0"/>
          <a:chExt cx="0" cy="0"/>
        </a:xfrm>
      </p:grpSpPr>
      <p:sp>
        <p:nvSpPr>
          <p:cNvPr id="160" name="Google Shape;160;p28"/>
          <p:cNvSpPr/>
          <p:nvPr/>
        </p:nvSpPr>
        <p:spPr>
          <a:xfrm>
            <a:off x="0" y="-6654"/>
            <a:ext cx="9144000" cy="3442500"/>
          </a:xfrm>
          <a:prstGeom prst="rect">
            <a:avLst/>
          </a:prstGeom>
          <a:solidFill>
            <a:schemeClr val="accent4"/>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61" name="Google Shape;161;p28"/>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2" name="Google Shape;162;p28"/>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3" name="Google Shape;163;p2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4" name="Google Shape;164;p28"/>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65" name="Google Shape;165;p2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etrol">
  <p:cSld name="Enkel textsida, petrol">
    <p:bg>
      <p:bgPr>
        <a:solidFill>
          <a:schemeClr val="accent4"/>
        </a:solidFill>
      </p:bgPr>
    </p:bg>
    <p:spTree>
      <p:nvGrpSpPr>
        <p:cNvPr id="166" name="Shape 166"/>
        <p:cNvGrpSpPr/>
        <p:nvPr/>
      </p:nvGrpSpPr>
      <p:grpSpPr>
        <a:xfrm>
          <a:off x="0" y="0"/>
          <a:ext cx="0" cy="0"/>
          <a:chOff x="0" y="0"/>
          <a:chExt cx="0" cy="0"/>
        </a:xfrm>
      </p:grpSpPr>
      <p:sp>
        <p:nvSpPr>
          <p:cNvPr id="167" name="Google Shape;167;p29"/>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8" name="Google Shape;168;p29"/>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69" name="Google Shape;169;p29"/>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int">
  <p:cSld name="2/3 text, mint">
    <p:spTree>
      <p:nvGrpSpPr>
        <p:cNvPr id="170" name="Shape 170"/>
        <p:cNvGrpSpPr/>
        <p:nvPr/>
      </p:nvGrpSpPr>
      <p:grpSpPr>
        <a:xfrm>
          <a:off x="0" y="0"/>
          <a:ext cx="0" cy="0"/>
          <a:chOff x="0" y="0"/>
          <a:chExt cx="0" cy="0"/>
        </a:xfrm>
      </p:grpSpPr>
      <p:sp>
        <p:nvSpPr>
          <p:cNvPr id="171" name="Google Shape;171;p30"/>
          <p:cNvSpPr/>
          <p:nvPr/>
        </p:nvSpPr>
        <p:spPr>
          <a:xfrm>
            <a:off x="0" y="0"/>
            <a:ext cx="9144000" cy="3431100"/>
          </a:xfrm>
          <a:prstGeom prst="rect">
            <a:avLst/>
          </a:prstGeom>
          <a:solidFill>
            <a:schemeClr val="accent5"/>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72" name="Google Shape;172;p30"/>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3" name="Google Shape;173;p30"/>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74" name="Google Shape;174;p30"/>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75" name="Google Shape;175;p3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int">
  <p:cSld name="2/3 text och bild, mint">
    <p:spTree>
      <p:nvGrpSpPr>
        <p:cNvPr id="176" name="Shape 176"/>
        <p:cNvGrpSpPr/>
        <p:nvPr/>
      </p:nvGrpSpPr>
      <p:grpSpPr>
        <a:xfrm>
          <a:off x="0" y="0"/>
          <a:ext cx="0" cy="0"/>
          <a:chOff x="0" y="0"/>
          <a:chExt cx="0" cy="0"/>
        </a:xfrm>
      </p:grpSpPr>
      <p:sp>
        <p:nvSpPr>
          <p:cNvPr id="177" name="Google Shape;177;p31"/>
          <p:cNvSpPr/>
          <p:nvPr/>
        </p:nvSpPr>
        <p:spPr>
          <a:xfrm>
            <a:off x="0" y="-6654"/>
            <a:ext cx="9144000" cy="3442500"/>
          </a:xfrm>
          <a:prstGeom prst="rect">
            <a:avLst/>
          </a:prstGeom>
          <a:solidFill>
            <a:schemeClr val="accent5"/>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78" name="Google Shape;178;p31"/>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9" name="Google Shape;179;p31"/>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80" name="Google Shape;180;p3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81" name="Google Shape;181;p31"/>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82" name="Google Shape;182;p3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5" name="Google Shape;25;p4"/>
          <p:cNvSpPr txBox="1"/>
          <p:nvPr>
            <p:ph idx="1" type="body"/>
          </p:nvPr>
        </p:nvSpPr>
        <p:spPr>
          <a:xfrm>
            <a:off x="457200" y="1200151"/>
            <a:ext cx="8229600" cy="339447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 name="Google Shape;26;p4"/>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int">
  <p:cSld name="Enkel textsida, mint">
    <p:bg>
      <p:bgPr>
        <a:solidFill>
          <a:schemeClr val="accent5"/>
        </a:solidFill>
      </p:bgPr>
    </p:bg>
    <p:spTree>
      <p:nvGrpSpPr>
        <p:cNvPr id="183" name="Shape 183"/>
        <p:cNvGrpSpPr/>
        <p:nvPr/>
      </p:nvGrpSpPr>
      <p:grpSpPr>
        <a:xfrm>
          <a:off x="0" y="0"/>
          <a:ext cx="0" cy="0"/>
          <a:chOff x="0" y="0"/>
          <a:chExt cx="0" cy="0"/>
        </a:xfrm>
      </p:grpSpPr>
      <p:sp>
        <p:nvSpPr>
          <p:cNvPr id="184" name="Google Shape;184;p32"/>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5" name="Google Shape;185;p32"/>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86" name="Google Shape;186;p32"/>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örkblå">
  <p:cSld name="2/3 text, mörkblå">
    <p:spTree>
      <p:nvGrpSpPr>
        <p:cNvPr id="187" name="Shape 187"/>
        <p:cNvGrpSpPr/>
        <p:nvPr/>
      </p:nvGrpSpPr>
      <p:grpSpPr>
        <a:xfrm>
          <a:off x="0" y="0"/>
          <a:ext cx="0" cy="0"/>
          <a:chOff x="0" y="0"/>
          <a:chExt cx="0" cy="0"/>
        </a:xfrm>
      </p:grpSpPr>
      <p:sp>
        <p:nvSpPr>
          <p:cNvPr id="188" name="Google Shape;188;p33"/>
          <p:cNvSpPr/>
          <p:nvPr/>
        </p:nvSpPr>
        <p:spPr>
          <a:xfrm>
            <a:off x="0" y="0"/>
            <a:ext cx="9144000" cy="3431100"/>
          </a:xfrm>
          <a:prstGeom prst="rect">
            <a:avLst/>
          </a:prstGeom>
          <a:solidFill>
            <a:srgbClr val="13567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89" name="Google Shape;189;p33"/>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0" name="Google Shape;190;p33"/>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1" name="Google Shape;191;p33"/>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92" name="Google Shape;192;p33"/>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örkblå">
  <p:cSld name="2/3 text och bild, mörkblå">
    <p:spTree>
      <p:nvGrpSpPr>
        <p:cNvPr id="193" name="Shape 193"/>
        <p:cNvGrpSpPr/>
        <p:nvPr/>
      </p:nvGrpSpPr>
      <p:grpSpPr>
        <a:xfrm>
          <a:off x="0" y="0"/>
          <a:ext cx="0" cy="0"/>
          <a:chOff x="0" y="0"/>
          <a:chExt cx="0" cy="0"/>
        </a:xfrm>
      </p:grpSpPr>
      <p:sp>
        <p:nvSpPr>
          <p:cNvPr id="194" name="Google Shape;194;p34"/>
          <p:cNvSpPr/>
          <p:nvPr/>
        </p:nvSpPr>
        <p:spPr>
          <a:xfrm>
            <a:off x="0" y="0"/>
            <a:ext cx="9144000" cy="3442500"/>
          </a:xfrm>
          <a:prstGeom prst="rect">
            <a:avLst/>
          </a:prstGeom>
          <a:solidFill>
            <a:srgbClr val="13567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95" name="Google Shape;195;p34"/>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6" name="Google Shape;196;p34"/>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7" name="Google Shape;197;p34"/>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8" name="Google Shape;198;p34"/>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99" name="Google Shape;199;p3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örkblå">
  <p:cSld name="Enkel textsida, mörkblå">
    <p:bg>
      <p:bgPr>
        <a:solidFill>
          <a:srgbClr val="13567D"/>
        </a:solidFill>
      </p:bgPr>
    </p:bg>
    <p:spTree>
      <p:nvGrpSpPr>
        <p:cNvPr id="200" name="Shape 200"/>
        <p:cNvGrpSpPr/>
        <p:nvPr/>
      </p:nvGrpSpPr>
      <p:grpSpPr>
        <a:xfrm>
          <a:off x="0" y="0"/>
          <a:ext cx="0" cy="0"/>
          <a:chOff x="0" y="0"/>
          <a:chExt cx="0" cy="0"/>
        </a:xfrm>
      </p:grpSpPr>
      <p:sp>
        <p:nvSpPr>
          <p:cNvPr id="201" name="Google Shape;201;p35"/>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2" name="Google Shape;202;p35"/>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03" name="Google Shape;203;p35"/>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blå">
  <p:cSld name="2/3 text, blå">
    <p:spTree>
      <p:nvGrpSpPr>
        <p:cNvPr id="204" name="Shape 204"/>
        <p:cNvGrpSpPr/>
        <p:nvPr/>
      </p:nvGrpSpPr>
      <p:grpSpPr>
        <a:xfrm>
          <a:off x="0" y="0"/>
          <a:ext cx="0" cy="0"/>
          <a:chOff x="0" y="0"/>
          <a:chExt cx="0" cy="0"/>
        </a:xfrm>
      </p:grpSpPr>
      <p:sp>
        <p:nvSpPr>
          <p:cNvPr id="205" name="Google Shape;205;p36"/>
          <p:cNvSpPr/>
          <p:nvPr/>
        </p:nvSpPr>
        <p:spPr>
          <a:xfrm>
            <a:off x="0" y="0"/>
            <a:ext cx="9144000" cy="3431100"/>
          </a:xfrm>
          <a:prstGeom prst="rect">
            <a:avLst/>
          </a:prstGeom>
          <a:solidFill>
            <a:srgbClr val="006EB6"/>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06" name="Google Shape;206;p36"/>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7" name="Google Shape;207;p36"/>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08" name="Google Shape;208;p36"/>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09" name="Google Shape;209;p3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blå">
  <p:cSld name="2/3 text och bild, blå">
    <p:spTree>
      <p:nvGrpSpPr>
        <p:cNvPr id="210" name="Shape 210"/>
        <p:cNvGrpSpPr/>
        <p:nvPr/>
      </p:nvGrpSpPr>
      <p:grpSpPr>
        <a:xfrm>
          <a:off x="0" y="0"/>
          <a:ext cx="0" cy="0"/>
          <a:chOff x="0" y="0"/>
          <a:chExt cx="0" cy="0"/>
        </a:xfrm>
      </p:grpSpPr>
      <p:sp>
        <p:nvSpPr>
          <p:cNvPr id="211" name="Google Shape;211;p37"/>
          <p:cNvSpPr/>
          <p:nvPr/>
        </p:nvSpPr>
        <p:spPr>
          <a:xfrm>
            <a:off x="0" y="-6654"/>
            <a:ext cx="9144000" cy="3442500"/>
          </a:xfrm>
          <a:prstGeom prst="rect">
            <a:avLst/>
          </a:prstGeom>
          <a:solidFill>
            <a:srgbClr val="006EB6"/>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12" name="Google Shape;212;p37"/>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3" name="Google Shape;213;p37"/>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4" name="Google Shape;214;p37"/>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5" name="Google Shape;215;p37"/>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16" name="Google Shape;216;p3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blå">
  <p:cSld name="Enkel textsida, blå">
    <p:bg>
      <p:bgPr>
        <a:solidFill>
          <a:srgbClr val="006EB6"/>
        </a:solidFill>
      </p:bgPr>
    </p:bg>
    <p:spTree>
      <p:nvGrpSpPr>
        <p:cNvPr id="217" name="Shape 217"/>
        <p:cNvGrpSpPr/>
        <p:nvPr/>
      </p:nvGrpSpPr>
      <p:grpSpPr>
        <a:xfrm>
          <a:off x="0" y="0"/>
          <a:ext cx="0" cy="0"/>
          <a:chOff x="0" y="0"/>
          <a:chExt cx="0" cy="0"/>
        </a:xfrm>
      </p:grpSpPr>
      <p:sp>
        <p:nvSpPr>
          <p:cNvPr id="218" name="Google Shape;218;p38"/>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9" name="Google Shape;219;p38"/>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20" name="Google Shape;220;p38"/>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range">
  <p:cSld name="2/3 text, orange">
    <p:spTree>
      <p:nvGrpSpPr>
        <p:cNvPr id="221" name="Shape 221"/>
        <p:cNvGrpSpPr/>
        <p:nvPr/>
      </p:nvGrpSpPr>
      <p:grpSpPr>
        <a:xfrm>
          <a:off x="0" y="0"/>
          <a:ext cx="0" cy="0"/>
          <a:chOff x="0" y="0"/>
          <a:chExt cx="0" cy="0"/>
        </a:xfrm>
      </p:grpSpPr>
      <p:sp>
        <p:nvSpPr>
          <p:cNvPr id="222" name="Google Shape;222;p39"/>
          <p:cNvSpPr/>
          <p:nvPr/>
        </p:nvSpPr>
        <p:spPr>
          <a:xfrm>
            <a:off x="0" y="0"/>
            <a:ext cx="9144000" cy="3431100"/>
          </a:xfrm>
          <a:prstGeom prst="rect">
            <a:avLst/>
          </a:prstGeom>
          <a:solidFill>
            <a:srgbClr val="CB511C"/>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23" name="Google Shape;223;p39"/>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4" name="Google Shape;224;p39"/>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25" name="Google Shape;225;p3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26" name="Google Shape;226;p3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orange">
  <p:cSld name="2/3 text och bild, orange">
    <p:spTree>
      <p:nvGrpSpPr>
        <p:cNvPr id="227" name="Shape 227"/>
        <p:cNvGrpSpPr/>
        <p:nvPr/>
      </p:nvGrpSpPr>
      <p:grpSpPr>
        <a:xfrm>
          <a:off x="0" y="0"/>
          <a:ext cx="0" cy="0"/>
          <a:chOff x="0" y="0"/>
          <a:chExt cx="0" cy="0"/>
        </a:xfrm>
      </p:grpSpPr>
      <p:sp>
        <p:nvSpPr>
          <p:cNvPr id="228" name="Google Shape;228;p40"/>
          <p:cNvSpPr/>
          <p:nvPr/>
        </p:nvSpPr>
        <p:spPr>
          <a:xfrm>
            <a:off x="0" y="-6654"/>
            <a:ext cx="9144000" cy="3442500"/>
          </a:xfrm>
          <a:prstGeom prst="rect">
            <a:avLst/>
          </a:prstGeom>
          <a:solidFill>
            <a:srgbClr val="CB511C"/>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29" name="Google Shape;229;p40"/>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0" name="Google Shape;230;p40"/>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1" name="Google Shape;231;p40"/>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2" name="Google Shape;232;p40"/>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33" name="Google Shape;233;p4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orange">
  <p:cSld name="Enkel textsida, orange">
    <p:bg>
      <p:bgPr>
        <a:solidFill>
          <a:srgbClr val="CB511C"/>
        </a:solidFill>
      </p:bgPr>
    </p:bg>
    <p:spTree>
      <p:nvGrpSpPr>
        <p:cNvPr id="234" name="Shape 234"/>
        <p:cNvGrpSpPr/>
        <p:nvPr/>
      </p:nvGrpSpPr>
      <p:grpSpPr>
        <a:xfrm>
          <a:off x="0" y="0"/>
          <a:ext cx="0" cy="0"/>
          <a:chOff x="0" y="0"/>
          <a:chExt cx="0" cy="0"/>
        </a:xfrm>
      </p:grpSpPr>
      <p:sp>
        <p:nvSpPr>
          <p:cNvPr id="235" name="Google Shape;235;p41"/>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6" name="Google Shape;236;p41"/>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37" name="Google Shape;237;p41"/>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722313" y="3305176"/>
            <a:ext cx="7772400" cy="1021556"/>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1" name="Google Shape;31;p5"/>
          <p:cNvSpPr txBox="1"/>
          <p:nvPr>
            <p:ph idx="1" type="body"/>
          </p:nvPr>
        </p:nvSpPr>
        <p:spPr>
          <a:xfrm>
            <a:off x="722313" y="2180035"/>
            <a:ext cx="7772400" cy="112514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2" name="Google Shape;32;p5"/>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ul">
  <p:cSld name="2/3 text, gul">
    <p:spTree>
      <p:nvGrpSpPr>
        <p:cNvPr id="238" name="Shape 238"/>
        <p:cNvGrpSpPr/>
        <p:nvPr/>
      </p:nvGrpSpPr>
      <p:grpSpPr>
        <a:xfrm>
          <a:off x="0" y="0"/>
          <a:ext cx="0" cy="0"/>
          <a:chOff x="0" y="0"/>
          <a:chExt cx="0" cy="0"/>
        </a:xfrm>
      </p:grpSpPr>
      <p:sp>
        <p:nvSpPr>
          <p:cNvPr id="239" name="Google Shape;239;p42"/>
          <p:cNvSpPr/>
          <p:nvPr/>
        </p:nvSpPr>
        <p:spPr>
          <a:xfrm>
            <a:off x="0" y="0"/>
            <a:ext cx="9144000" cy="3431100"/>
          </a:xfrm>
          <a:prstGeom prst="rect">
            <a:avLst/>
          </a:prstGeom>
          <a:solidFill>
            <a:srgbClr val="FFC01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40" name="Google Shape;240;p42"/>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1" name="Google Shape;241;p42"/>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2" name="Google Shape;242;p4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43" name="Google Shape;243;p4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ul">
  <p:cSld name="2/3 text och bild, gul">
    <p:spTree>
      <p:nvGrpSpPr>
        <p:cNvPr id="244" name="Shape 244"/>
        <p:cNvGrpSpPr/>
        <p:nvPr/>
      </p:nvGrpSpPr>
      <p:grpSpPr>
        <a:xfrm>
          <a:off x="0" y="0"/>
          <a:ext cx="0" cy="0"/>
          <a:chOff x="0" y="0"/>
          <a:chExt cx="0" cy="0"/>
        </a:xfrm>
      </p:grpSpPr>
      <p:sp>
        <p:nvSpPr>
          <p:cNvPr id="245" name="Google Shape;245;p43"/>
          <p:cNvSpPr/>
          <p:nvPr/>
        </p:nvSpPr>
        <p:spPr>
          <a:xfrm>
            <a:off x="0" y="-6654"/>
            <a:ext cx="9144000" cy="3442500"/>
          </a:xfrm>
          <a:prstGeom prst="rect">
            <a:avLst/>
          </a:prstGeom>
          <a:solidFill>
            <a:srgbClr val="FFC01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46" name="Google Shape;246;p43"/>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7" name="Google Shape;247;p43"/>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8" name="Google Shape;248;p43"/>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9" name="Google Shape;249;p43"/>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50" name="Google Shape;250;p43"/>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ul">
  <p:cSld name="Enkel textsida, gul">
    <p:bg>
      <p:bgPr>
        <a:solidFill>
          <a:srgbClr val="FFC01D"/>
        </a:solidFill>
      </p:bgPr>
    </p:bg>
    <p:spTree>
      <p:nvGrpSpPr>
        <p:cNvPr id="251" name="Shape 251"/>
        <p:cNvGrpSpPr/>
        <p:nvPr/>
      </p:nvGrpSpPr>
      <p:grpSpPr>
        <a:xfrm>
          <a:off x="0" y="0"/>
          <a:ext cx="0" cy="0"/>
          <a:chOff x="0" y="0"/>
          <a:chExt cx="0" cy="0"/>
        </a:xfrm>
      </p:grpSpPr>
      <p:sp>
        <p:nvSpPr>
          <p:cNvPr id="252" name="Google Shape;252;p44"/>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3" name="Google Shape;253;p44"/>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54" name="Google Shape;254;p4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svart">
  <p:cSld name="2/3 text, svart">
    <p:spTree>
      <p:nvGrpSpPr>
        <p:cNvPr id="255" name="Shape 255"/>
        <p:cNvGrpSpPr/>
        <p:nvPr/>
      </p:nvGrpSpPr>
      <p:grpSpPr>
        <a:xfrm>
          <a:off x="0" y="0"/>
          <a:ext cx="0" cy="0"/>
          <a:chOff x="0" y="0"/>
          <a:chExt cx="0" cy="0"/>
        </a:xfrm>
      </p:grpSpPr>
      <p:sp>
        <p:nvSpPr>
          <p:cNvPr id="256" name="Google Shape;256;p45"/>
          <p:cNvSpPr/>
          <p:nvPr/>
        </p:nvSpPr>
        <p:spPr>
          <a:xfrm>
            <a:off x="0" y="0"/>
            <a:ext cx="9144000" cy="3431100"/>
          </a:xfrm>
          <a:prstGeom prst="rect">
            <a:avLst/>
          </a:prstGeom>
          <a:solidFill>
            <a:srgbClr val="000000"/>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57" name="Google Shape;257;p45"/>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8" name="Google Shape;258;p45"/>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59" name="Google Shape;259;p45"/>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60" name="Google Shape;260;p45"/>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svart">
  <p:cSld name="2/3 text och bild, svart">
    <p:spTree>
      <p:nvGrpSpPr>
        <p:cNvPr id="261" name="Shape 261"/>
        <p:cNvGrpSpPr/>
        <p:nvPr/>
      </p:nvGrpSpPr>
      <p:grpSpPr>
        <a:xfrm>
          <a:off x="0" y="0"/>
          <a:ext cx="0" cy="0"/>
          <a:chOff x="0" y="0"/>
          <a:chExt cx="0" cy="0"/>
        </a:xfrm>
      </p:grpSpPr>
      <p:sp>
        <p:nvSpPr>
          <p:cNvPr id="262" name="Google Shape;262;p46"/>
          <p:cNvSpPr/>
          <p:nvPr/>
        </p:nvSpPr>
        <p:spPr>
          <a:xfrm>
            <a:off x="0" y="-6654"/>
            <a:ext cx="9144000" cy="3442500"/>
          </a:xfrm>
          <a:prstGeom prst="rect">
            <a:avLst/>
          </a:prstGeom>
          <a:solidFill>
            <a:srgbClr val="000000"/>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63" name="Google Shape;263;p46"/>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4" name="Google Shape;264;p46"/>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65" name="Google Shape;265;p46"/>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66" name="Google Shape;266;p46"/>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67" name="Google Shape;267;p4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svart">
  <p:cSld name="Enkel textsida, svart">
    <p:bg>
      <p:bgPr>
        <a:solidFill>
          <a:schemeClr val="dk1"/>
        </a:solidFill>
      </p:bgPr>
    </p:bg>
    <p:spTree>
      <p:nvGrpSpPr>
        <p:cNvPr id="268" name="Shape 268"/>
        <p:cNvGrpSpPr/>
        <p:nvPr/>
      </p:nvGrpSpPr>
      <p:grpSpPr>
        <a:xfrm>
          <a:off x="0" y="0"/>
          <a:ext cx="0" cy="0"/>
          <a:chOff x="0" y="0"/>
          <a:chExt cx="0" cy="0"/>
        </a:xfrm>
      </p:grpSpPr>
      <p:sp>
        <p:nvSpPr>
          <p:cNvPr id="269" name="Google Shape;269;p47"/>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0" name="Google Shape;270;p47"/>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rafit">
  <p:cSld name="2/3 text, grafit">
    <p:spTree>
      <p:nvGrpSpPr>
        <p:cNvPr id="271" name="Shape 271"/>
        <p:cNvGrpSpPr/>
        <p:nvPr/>
      </p:nvGrpSpPr>
      <p:grpSpPr>
        <a:xfrm>
          <a:off x="0" y="0"/>
          <a:ext cx="0" cy="0"/>
          <a:chOff x="0" y="0"/>
          <a:chExt cx="0" cy="0"/>
        </a:xfrm>
      </p:grpSpPr>
      <p:sp>
        <p:nvSpPr>
          <p:cNvPr id="272" name="Google Shape;272;p48"/>
          <p:cNvSpPr/>
          <p:nvPr/>
        </p:nvSpPr>
        <p:spPr>
          <a:xfrm>
            <a:off x="0" y="0"/>
            <a:ext cx="9144000" cy="3431100"/>
          </a:xfrm>
          <a:prstGeom prst="rect">
            <a:avLst/>
          </a:prstGeom>
          <a:solidFill>
            <a:srgbClr val="4B4B4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73" name="Google Shape;273;p48"/>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4" name="Google Shape;274;p48"/>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75" name="Google Shape;275;p4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76" name="Google Shape;276;p4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rafit">
  <p:cSld name="2/3 text och bild, grafit">
    <p:spTree>
      <p:nvGrpSpPr>
        <p:cNvPr id="277" name="Shape 277"/>
        <p:cNvGrpSpPr/>
        <p:nvPr/>
      </p:nvGrpSpPr>
      <p:grpSpPr>
        <a:xfrm>
          <a:off x="0" y="0"/>
          <a:ext cx="0" cy="0"/>
          <a:chOff x="0" y="0"/>
          <a:chExt cx="0" cy="0"/>
        </a:xfrm>
      </p:grpSpPr>
      <p:sp>
        <p:nvSpPr>
          <p:cNvPr id="278" name="Google Shape;278;p49"/>
          <p:cNvSpPr/>
          <p:nvPr/>
        </p:nvSpPr>
        <p:spPr>
          <a:xfrm>
            <a:off x="0" y="-6654"/>
            <a:ext cx="9144000" cy="3442500"/>
          </a:xfrm>
          <a:prstGeom prst="rect">
            <a:avLst/>
          </a:prstGeom>
          <a:solidFill>
            <a:srgbClr val="4B4B4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79" name="Google Shape;279;p49"/>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0" name="Google Shape;280;p49"/>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81" name="Google Shape;281;p4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82" name="Google Shape;282;p49"/>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83" name="Google Shape;283;p4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rafit">
  <p:cSld name="Enkel textsida, grafit">
    <p:bg>
      <p:bgPr>
        <a:solidFill>
          <a:srgbClr val="4B4B4B"/>
        </a:solidFill>
      </p:bgPr>
    </p:bg>
    <p:spTree>
      <p:nvGrpSpPr>
        <p:cNvPr id="284" name="Shape 284"/>
        <p:cNvGrpSpPr/>
        <p:nvPr/>
      </p:nvGrpSpPr>
      <p:grpSpPr>
        <a:xfrm>
          <a:off x="0" y="0"/>
          <a:ext cx="0" cy="0"/>
          <a:chOff x="0" y="0"/>
          <a:chExt cx="0" cy="0"/>
        </a:xfrm>
      </p:grpSpPr>
      <p:sp>
        <p:nvSpPr>
          <p:cNvPr id="285" name="Google Shape;285;p50"/>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6" name="Google Shape;286;p50"/>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87" name="Google Shape;287;p50"/>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varm brun">
  <p:cSld name="2/3 text, varm brun">
    <p:spTree>
      <p:nvGrpSpPr>
        <p:cNvPr id="288" name="Shape 288"/>
        <p:cNvGrpSpPr/>
        <p:nvPr/>
      </p:nvGrpSpPr>
      <p:grpSpPr>
        <a:xfrm>
          <a:off x="0" y="0"/>
          <a:ext cx="0" cy="0"/>
          <a:chOff x="0" y="0"/>
          <a:chExt cx="0" cy="0"/>
        </a:xfrm>
      </p:grpSpPr>
      <p:sp>
        <p:nvSpPr>
          <p:cNvPr id="289" name="Google Shape;289;p51"/>
          <p:cNvSpPr/>
          <p:nvPr/>
        </p:nvSpPr>
        <p:spPr>
          <a:xfrm>
            <a:off x="0" y="0"/>
            <a:ext cx="9144000" cy="3431100"/>
          </a:xfrm>
          <a:prstGeom prst="rect">
            <a:avLst/>
          </a:prstGeom>
          <a:solidFill>
            <a:srgbClr val="81786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90" name="Google Shape;290;p51"/>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1" name="Google Shape;291;p51"/>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2" name="Google Shape;292;p5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93" name="Google Shape;293;p5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innehållsdelar"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7" name="Google Shape;37;p6"/>
          <p:cNvSpPr txBox="1"/>
          <p:nvPr>
            <p:ph idx="1" type="body"/>
          </p:nvPr>
        </p:nvSpPr>
        <p:spPr>
          <a:xfrm>
            <a:off x="457200" y="1200151"/>
            <a:ext cx="4038600" cy="3394472"/>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2" type="body"/>
          </p:nvPr>
        </p:nvSpPr>
        <p:spPr>
          <a:xfrm>
            <a:off x="4648200" y="1200151"/>
            <a:ext cx="4038600" cy="3394472"/>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arm brun">
  <p:cSld name="2/3 text och bild, varm brun">
    <p:spTree>
      <p:nvGrpSpPr>
        <p:cNvPr id="294" name="Shape 294"/>
        <p:cNvGrpSpPr/>
        <p:nvPr/>
      </p:nvGrpSpPr>
      <p:grpSpPr>
        <a:xfrm>
          <a:off x="0" y="0"/>
          <a:ext cx="0" cy="0"/>
          <a:chOff x="0" y="0"/>
          <a:chExt cx="0" cy="0"/>
        </a:xfrm>
      </p:grpSpPr>
      <p:sp>
        <p:nvSpPr>
          <p:cNvPr id="295" name="Google Shape;295;p52"/>
          <p:cNvSpPr/>
          <p:nvPr/>
        </p:nvSpPr>
        <p:spPr>
          <a:xfrm>
            <a:off x="0" y="-6654"/>
            <a:ext cx="9144000" cy="3442500"/>
          </a:xfrm>
          <a:prstGeom prst="rect">
            <a:avLst/>
          </a:prstGeom>
          <a:solidFill>
            <a:srgbClr val="81786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96" name="Google Shape;296;p52"/>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7" name="Google Shape;297;p52"/>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8" name="Google Shape;298;p5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9" name="Google Shape;299;p52"/>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00" name="Google Shape;300;p5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arm brun">
  <p:cSld name="Enkel textsida, varm brun">
    <p:bg>
      <p:bgPr>
        <a:solidFill>
          <a:srgbClr val="81786B"/>
        </a:solidFill>
      </p:bgPr>
    </p:bg>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3" name="Google Shape;303;p53"/>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04" name="Google Shape;304;p53"/>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etrol">
  <p:cSld name="2/3 text, petrol">
    <p:spTree>
      <p:nvGrpSpPr>
        <p:cNvPr id="311" name="Shape 311"/>
        <p:cNvGrpSpPr/>
        <p:nvPr/>
      </p:nvGrpSpPr>
      <p:grpSpPr>
        <a:xfrm>
          <a:off x="0" y="0"/>
          <a:ext cx="0" cy="0"/>
          <a:chOff x="0" y="0"/>
          <a:chExt cx="0" cy="0"/>
        </a:xfrm>
      </p:grpSpPr>
      <p:sp>
        <p:nvSpPr>
          <p:cNvPr id="312" name="Google Shape;312;p55"/>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13" name="Google Shape;313;p5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14" name="Google Shape;314;p55"/>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15" name="Google Shape;315;p55"/>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16" name="Google Shape;316;p5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17" name="Google Shape;317;p5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etrol">
  <p:cSld name="Enkel textsida, petrol">
    <p:spTree>
      <p:nvGrpSpPr>
        <p:cNvPr id="318" name="Shape 318"/>
        <p:cNvGrpSpPr/>
        <p:nvPr/>
      </p:nvGrpSpPr>
      <p:grpSpPr>
        <a:xfrm>
          <a:off x="0" y="0"/>
          <a:ext cx="0" cy="0"/>
          <a:chOff x="0" y="0"/>
          <a:chExt cx="0" cy="0"/>
        </a:xfrm>
      </p:grpSpPr>
      <p:sp>
        <p:nvSpPr>
          <p:cNvPr id="319" name="Google Shape;319;p56"/>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0" name="Google Shape;320;p56"/>
          <p:cNvSpPr/>
          <p:nvPr/>
        </p:nvSpPr>
        <p:spPr>
          <a:xfrm>
            <a:off x="0" y="0"/>
            <a:ext cx="9144000" cy="51435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1" name="Google Shape;321;p5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2" name="Google Shape;322;p5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23" name="Google Shape;323;p56"/>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etrol">
  <p:cSld name="2/3 text och bild, petrol">
    <p:spTree>
      <p:nvGrpSpPr>
        <p:cNvPr id="324" name="Shape 324"/>
        <p:cNvGrpSpPr/>
        <p:nvPr/>
      </p:nvGrpSpPr>
      <p:grpSpPr>
        <a:xfrm>
          <a:off x="0" y="0"/>
          <a:ext cx="0" cy="0"/>
          <a:chOff x="0" y="0"/>
          <a:chExt cx="0" cy="0"/>
        </a:xfrm>
      </p:grpSpPr>
      <p:sp>
        <p:nvSpPr>
          <p:cNvPr id="325" name="Google Shape;325;p57"/>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26" name="Google Shape;326;p5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27" name="Google Shape;327;p5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8" name="Google Shape;328;p5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29" name="Google Shape;329;p5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0" name="Google Shape;330;p5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31" name="Google Shape;331;p5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int">
  <p:cSld name="2/3 text och bild, mint">
    <p:spTree>
      <p:nvGrpSpPr>
        <p:cNvPr id="332" name="Shape 332"/>
        <p:cNvGrpSpPr/>
        <p:nvPr/>
      </p:nvGrpSpPr>
      <p:grpSpPr>
        <a:xfrm>
          <a:off x="0" y="0"/>
          <a:ext cx="0" cy="0"/>
          <a:chOff x="0" y="0"/>
          <a:chExt cx="0" cy="0"/>
        </a:xfrm>
      </p:grpSpPr>
      <p:sp>
        <p:nvSpPr>
          <p:cNvPr id="333" name="Google Shape;333;p58"/>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34" name="Google Shape;334;p5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35" name="Google Shape;335;p5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36" name="Google Shape;336;p5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7" name="Google Shape;337;p5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8" name="Google Shape;338;p5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39" name="Google Shape;339;p5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int">
  <p:cSld name="Enkel textsida, mint">
    <p:spTree>
      <p:nvGrpSpPr>
        <p:cNvPr id="340" name="Shape 340"/>
        <p:cNvGrpSpPr/>
        <p:nvPr/>
      </p:nvGrpSpPr>
      <p:grpSpPr>
        <a:xfrm>
          <a:off x="0" y="0"/>
          <a:ext cx="0" cy="0"/>
          <a:chOff x="0" y="0"/>
          <a:chExt cx="0" cy="0"/>
        </a:xfrm>
      </p:grpSpPr>
      <p:sp>
        <p:nvSpPr>
          <p:cNvPr id="341" name="Google Shape;341;p5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42" name="Google Shape;342;p59"/>
          <p:cNvSpPr/>
          <p:nvPr/>
        </p:nvSpPr>
        <p:spPr>
          <a:xfrm>
            <a:off x="0" y="0"/>
            <a:ext cx="9144000" cy="51435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43" name="Google Shape;343;p5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4" name="Google Shape;344;p5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45" name="Google Shape;345;p59"/>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lila">
  <p:cSld name="2/3 text och bild, ljuslila">
    <p:spTree>
      <p:nvGrpSpPr>
        <p:cNvPr id="346" name="Shape 346"/>
        <p:cNvGrpSpPr/>
        <p:nvPr/>
      </p:nvGrpSpPr>
      <p:grpSpPr>
        <a:xfrm>
          <a:off x="0" y="0"/>
          <a:ext cx="0" cy="0"/>
          <a:chOff x="0" y="0"/>
          <a:chExt cx="0" cy="0"/>
        </a:xfrm>
      </p:grpSpPr>
      <p:sp>
        <p:nvSpPr>
          <p:cNvPr id="347" name="Google Shape;347;p60"/>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48" name="Google Shape;348;p6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49" name="Google Shape;349;p60"/>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0" name="Google Shape;350;p60"/>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51" name="Google Shape;351;p6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52" name="Google Shape;352;p60"/>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53" name="Google Shape;353;p6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lila">
  <p:cSld name="Enkel textsida, ljuslila">
    <p:spTree>
      <p:nvGrpSpPr>
        <p:cNvPr id="354" name="Shape 354"/>
        <p:cNvGrpSpPr/>
        <p:nvPr/>
      </p:nvGrpSpPr>
      <p:grpSpPr>
        <a:xfrm>
          <a:off x="0" y="0"/>
          <a:ext cx="0" cy="0"/>
          <a:chOff x="0" y="0"/>
          <a:chExt cx="0" cy="0"/>
        </a:xfrm>
      </p:grpSpPr>
      <p:sp>
        <p:nvSpPr>
          <p:cNvPr id="355" name="Google Shape;355;p6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6" name="Google Shape;356;p61"/>
          <p:cNvSpPr/>
          <p:nvPr/>
        </p:nvSpPr>
        <p:spPr>
          <a:xfrm>
            <a:off x="0" y="0"/>
            <a:ext cx="9144000" cy="51435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7" name="Google Shape;357;p6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8" name="Google Shape;358;p6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59" name="Google Shape;359;p6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lila">
  <p:cSld name="2/3 text, ljuslila">
    <p:spTree>
      <p:nvGrpSpPr>
        <p:cNvPr id="360" name="Shape 360"/>
        <p:cNvGrpSpPr/>
        <p:nvPr/>
      </p:nvGrpSpPr>
      <p:grpSpPr>
        <a:xfrm>
          <a:off x="0" y="0"/>
          <a:ext cx="0" cy="0"/>
          <a:chOff x="0" y="0"/>
          <a:chExt cx="0" cy="0"/>
        </a:xfrm>
      </p:grpSpPr>
      <p:sp>
        <p:nvSpPr>
          <p:cNvPr id="361" name="Google Shape;361;p62"/>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62" name="Google Shape;362;p6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63" name="Google Shape;363;p62"/>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4" name="Google Shape;364;p62"/>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65" name="Google Shape;365;p6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66" name="Google Shape;366;p6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4" name="Google Shape;44;p7"/>
          <p:cNvSpPr txBox="1"/>
          <p:nvPr>
            <p:ph idx="1" type="body"/>
          </p:nvPr>
        </p:nvSpPr>
        <p:spPr>
          <a:xfrm>
            <a:off x="457200" y="1151335"/>
            <a:ext cx="4040188" cy="47982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7"/>
          <p:cNvSpPr txBox="1"/>
          <p:nvPr>
            <p:ph idx="2" type="body"/>
          </p:nvPr>
        </p:nvSpPr>
        <p:spPr>
          <a:xfrm>
            <a:off x="457200" y="1631156"/>
            <a:ext cx="4040188" cy="2963466"/>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7"/>
          <p:cNvSpPr txBox="1"/>
          <p:nvPr>
            <p:ph idx="3" type="body"/>
          </p:nvPr>
        </p:nvSpPr>
        <p:spPr>
          <a:xfrm>
            <a:off x="4645028" y="1151335"/>
            <a:ext cx="4041775" cy="47982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7"/>
          <p:cNvSpPr txBox="1"/>
          <p:nvPr>
            <p:ph idx="4" type="body"/>
          </p:nvPr>
        </p:nvSpPr>
        <p:spPr>
          <a:xfrm>
            <a:off x="4645028" y="1631156"/>
            <a:ext cx="4041775" cy="2963466"/>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Google Shape;48;p7"/>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7"/>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range">
  <p:cSld name="2/3 text, orange">
    <p:spTree>
      <p:nvGrpSpPr>
        <p:cNvPr id="367" name="Shape 367"/>
        <p:cNvGrpSpPr/>
        <p:nvPr/>
      </p:nvGrpSpPr>
      <p:grpSpPr>
        <a:xfrm>
          <a:off x="0" y="0"/>
          <a:ext cx="0" cy="0"/>
          <a:chOff x="0" y="0"/>
          <a:chExt cx="0" cy="0"/>
        </a:xfrm>
      </p:grpSpPr>
      <p:sp>
        <p:nvSpPr>
          <p:cNvPr id="368" name="Google Shape;368;p63"/>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69" name="Google Shape;369;p6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70" name="Google Shape;370;p6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1" name="Google Shape;371;p6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72" name="Google Shape;372;p6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73" name="Google Shape;373;p6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orange">
  <p:cSld name="Enkel textsida, orange">
    <p:spTree>
      <p:nvGrpSpPr>
        <p:cNvPr id="374" name="Shape 374"/>
        <p:cNvGrpSpPr/>
        <p:nvPr/>
      </p:nvGrpSpPr>
      <p:grpSpPr>
        <a:xfrm>
          <a:off x="0" y="0"/>
          <a:ext cx="0" cy="0"/>
          <a:chOff x="0" y="0"/>
          <a:chExt cx="0" cy="0"/>
        </a:xfrm>
      </p:grpSpPr>
      <p:sp>
        <p:nvSpPr>
          <p:cNvPr id="375" name="Google Shape;375;p64"/>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6" name="Google Shape;376;p64"/>
          <p:cNvSpPr/>
          <p:nvPr/>
        </p:nvSpPr>
        <p:spPr>
          <a:xfrm>
            <a:off x="0" y="0"/>
            <a:ext cx="9144000" cy="51435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7" name="Google Shape;377;p64"/>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8" name="Google Shape;378;p64"/>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79" name="Google Shape;379;p64"/>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orange">
  <p:cSld name="2/3 text och bild, orange">
    <p:spTree>
      <p:nvGrpSpPr>
        <p:cNvPr id="380" name="Shape 380"/>
        <p:cNvGrpSpPr/>
        <p:nvPr/>
      </p:nvGrpSpPr>
      <p:grpSpPr>
        <a:xfrm>
          <a:off x="0" y="0"/>
          <a:ext cx="0" cy="0"/>
          <a:chOff x="0" y="0"/>
          <a:chExt cx="0" cy="0"/>
        </a:xfrm>
      </p:grpSpPr>
      <p:sp>
        <p:nvSpPr>
          <p:cNvPr id="381" name="Google Shape;381;p65"/>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82" name="Google Shape;382;p6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83" name="Google Shape;383;p65"/>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4" name="Google Shape;384;p65"/>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85" name="Google Shape;385;p6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86" name="Google Shape;386;p65"/>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87" name="Google Shape;387;p6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it">
  <p:cSld name="Enkel textsida, vit">
    <p:spTree>
      <p:nvGrpSpPr>
        <p:cNvPr id="388" name="Shape 388"/>
        <p:cNvGrpSpPr/>
        <p:nvPr/>
      </p:nvGrpSpPr>
      <p:grpSpPr>
        <a:xfrm>
          <a:off x="0" y="0"/>
          <a:ext cx="0" cy="0"/>
          <a:chOff x="0" y="0"/>
          <a:chExt cx="0" cy="0"/>
        </a:xfrm>
      </p:grpSpPr>
      <p:pic>
        <p:nvPicPr>
          <p:cNvPr descr="Skellefteå kommun_SVART.eps" id="389" name="Google Shape;389;p6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90" name="Google Shape;390;p6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1" name="Google Shape;391;p6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2" name="Google Shape;392;p6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it">
  <p:cSld name="2/3 text och bild, vit">
    <p:spTree>
      <p:nvGrpSpPr>
        <p:cNvPr id="393" name="Shape 393"/>
        <p:cNvGrpSpPr/>
        <p:nvPr/>
      </p:nvGrpSpPr>
      <p:grpSpPr>
        <a:xfrm>
          <a:off x="0" y="0"/>
          <a:ext cx="0" cy="0"/>
          <a:chOff x="0" y="0"/>
          <a:chExt cx="0" cy="0"/>
        </a:xfrm>
      </p:grpSpPr>
      <p:sp>
        <p:nvSpPr>
          <p:cNvPr id="394" name="Google Shape;394;p67"/>
          <p:cNvSpPr/>
          <p:nvPr>
            <p:ph idx="2" type="pic"/>
          </p:nvPr>
        </p:nvSpPr>
        <p:spPr>
          <a:xfrm>
            <a:off x="0" y="0"/>
            <a:ext cx="9144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5" name="Google Shape;395;p6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96" name="Google Shape;396;p67"/>
          <p:cNvSpPr txBox="1"/>
          <p:nvPr>
            <p:ph type="title"/>
          </p:nvPr>
        </p:nvSpPr>
        <p:spPr>
          <a:xfrm>
            <a:off x="533400" y="133731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7" name="Google Shape;397;p67"/>
          <p:cNvSpPr txBox="1"/>
          <p:nvPr>
            <p:ph idx="1"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98" name="Google Shape;398;p67"/>
          <p:cNvSpPr txBox="1"/>
          <p:nvPr>
            <p:ph idx="3" type="body"/>
          </p:nvPr>
        </p:nvSpPr>
        <p:spPr>
          <a:xfrm>
            <a:off x="533400" y="2194560"/>
            <a:ext cx="3733800" cy="857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9" name="Google Shape;399;p6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med logotyp, vit">
  <p:cSld name="Blank sida med logotyp, vit">
    <p:spTree>
      <p:nvGrpSpPr>
        <p:cNvPr id="400" name="Shape 400"/>
        <p:cNvGrpSpPr/>
        <p:nvPr/>
      </p:nvGrpSpPr>
      <p:grpSpPr>
        <a:xfrm>
          <a:off x="0" y="0"/>
          <a:ext cx="0" cy="0"/>
          <a:chOff x="0" y="0"/>
          <a:chExt cx="0" cy="0"/>
        </a:xfrm>
      </p:grpSpPr>
      <p:pic>
        <p:nvPicPr>
          <p:cNvPr descr="Skellefteå kommun_SVART.eps" id="401" name="Google Shape;401;p6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vit">
  <p:cSld name="Blank sida, vit">
    <p:spTree>
      <p:nvGrpSpPr>
        <p:cNvPr id="402" name="Shape 402"/>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grå">
  <p:cSld name="2/3 text, ljusgrå">
    <p:spTree>
      <p:nvGrpSpPr>
        <p:cNvPr id="403" name="Shape 403"/>
        <p:cNvGrpSpPr/>
        <p:nvPr/>
      </p:nvGrpSpPr>
      <p:grpSpPr>
        <a:xfrm>
          <a:off x="0" y="0"/>
          <a:ext cx="0" cy="0"/>
          <a:chOff x="0" y="0"/>
          <a:chExt cx="0" cy="0"/>
        </a:xfrm>
      </p:grpSpPr>
      <p:sp>
        <p:nvSpPr>
          <p:cNvPr id="404" name="Google Shape;404;p70"/>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05" name="Google Shape;405;p7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06" name="Google Shape;406;p7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7" name="Google Shape;407;p7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08" name="Google Shape;408;p7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09" name="Google Shape;409;p7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grå">
  <p:cSld name="2/3 text och bild, ljusgrå">
    <p:spTree>
      <p:nvGrpSpPr>
        <p:cNvPr id="410" name="Shape 410"/>
        <p:cNvGrpSpPr/>
        <p:nvPr/>
      </p:nvGrpSpPr>
      <p:grpSpPr>
        <a:xfrm>
          <a:off x="0" y="0"/>
          <a:ext cx="0" cy="0"/>
          <a:chOff x="0" y="0"/>
          <a:chExt cx="0" cy="0"/>
        </a:xfrm>
      </p:grpSpPr>
      <p:sp>
        <p:nvSpPr>
          <p:cNvPr id="411" name="Google Shape;411;p71"/>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12" name="Google Shape;412;p7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13" name="Google Shape;413;p7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4" name="Google Shape;414;p7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15" name="Google Shape;415;p7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16" name="Google Shape;416;p7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17" name="Google Shape;417;p7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grå">
  <p:cSld name="Enkel textsida, ljusgrå">
    <p:spTree>
      <p:nvGrpSpPr>
        <p:cNvPr id="418" name="Shape 418"/>
        <p:cNvGrpSpPr/>
        <p:nvPr/>
      </p:nvGrpSpPr>
      <p:grpSpPr>
        <a:xfrm>
          <a:off x="0" y="0"/>
          <a:ext cx="0" cy="0"/>
          <a:chOff x="0" y="0"/>
          <a:chExt cx="0" cy="0"/>
        </a:xfrm>
      </p:grpSpPr>
      <p:sp>
        <p:nvSpPr>
          <p:cNvPr id="419" name="Google Shape;419;p7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20" name="Google Shape;420;p72"/>
          <p:cNvSpPr/>
          <p:nvPr/>
        </p:nvSpPr>
        <p:spPr>
          <a:xfrm>
            <a:off x="0" y="0"/>
            <a:ext cx="9144000" cy="5143500"/>
          </a:xfrm>
          <a:prstGeom prst="rect">
            <a:avLst/>
          </a:prstGeom>
          <a:solidFill>
            <a:srgbClr val="ECECEC"/>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21" name="Google Shape;421;p7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22" name="Google Shape;422;p7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3" name="Google Shape;423;p7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24" name="Google Shape;424;p7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3" name="Google Shape;53;p8"/>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lommon">
  <p:cSld name="2/3 text, plommon">
    <p:spTree>
      <p:nvGrpSpPr>
        <p:cNvPr id="425" name="Shape 425"/>
        <p:cNvGrpSpPr/>
        <p:nvPr/>
      </p:nvGrpSpPr>
      <p:grpSpPr>
        <a:xfrm>
          <a:off x="0" y="0"/>
          <a:ext cx="0" cy="0"/>
          <a:chOff x="0" y="0"/>
          <a:chExt cx="0" cy="0"/>
        </a:xfrm>
      </p:grpSpPr>
      <p:sp>
        <p:nvSpPr>
          <p:cNvPr id="426" name="Google Shape;426;p73"/>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27" name="Google Shape;427;p7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28" name="Google Shape;428;p7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9" name="Google Shape;429;p7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0" name="Google Shape;430;p7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31" name="Google Shape;431;p7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lommon">
  <p:cSld name="2/3 text och bild, plommon">
    <p:spTree>
      <p:nvGrpSpPr>
        <p:cNvPr id="432" name="Shape 432"/>
        <p:cNvGrpSpPr/>
        <p:nvPr/>
      </p:nvGrpSpPr>
      <p:grpSpPr>
        <a:xfrm>
          <a:off x="0" y="0"/>
          <a:ext cx="0" cy="0"/>
          <a:chOff x="0" y="0"/>
          <a:chExt cx="0" cy="0"/>
        </a:xfrm>
      </p:grpSpPr>
      <p:sp>
        <p:nvSpPr>
          <p:cNvPr id="433" name="Google Shape;433;p74"/>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34" name="Google Shape;434;p7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35" name="Google Shape;435;p7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6" name="Google Shape;436;p7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7" name="Google Shape;437;p7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8" name="Google Shape;438;p7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39" name="Google Shape;439;p7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Enkel textsida, plommon">
  <p:cSld name="1_Enkel textsida, plommon">
    <p:spTree>
      <p:nvGrpSpPr>
        <p:cNvPr id="440" name="Shape 440"/>
        <p:cNvGrpSpPr/>
        <p:nvPr/>
      </p:nvGrpSpPr>
      <p:grpSpPr>
        <a:xfrm>
          <a:off x="0" y="0"/>
          <a:ext cx="0" cy="0"/>
          <a:chOff x="0" y="0"/>
          <a:chExt cx="0" cy="0"/>
        </a:xfrm>
      </p:grpSpPr>
      <p:sp>
        <p:nvSpPr>
          <p:cNvPr id="441" name="Google Shape;441;p75"/>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2" name="Google Shape;442;p75"/>
          <p:cNvSpPr/>
          <p:nvPr/>
        </p:nvSpPr>
        <p:spPr>
          <a:xfrm>
            <a:off x="0" y="0"/>
            <a:ext cx="9144000" cy="51435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3" name="Google Shape;443;p7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44" name="Google Shape;444;p7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45" name="Google Shape;445;p75"/>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int">
  <p:cSld name="2/3 text, mint">
    <p:spTree>
      <p:nvGrpSpPr>
        <p:cNvPr id="446" name="Shape 446"/>
        <p:cNvGrpSpPr/>
        <p:nvPr/>
      </p:nvGrpSpPr>
      <p:grpSpPr>
        <a:xfrm>
          <a:off x="0" y="0"/>
          <a:ext cx="0" cy="0"/>
          <a:chOff x="0" y="0"/>
          <a:chExt cx="0" cy="0"/>
        </a:xfrm>
      </p:grpSpPr>
      <p:sp>
        <p:nvSpPr>
          <p:cNvPr id="447" name="Google Shape;447;p76"/>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48" name="Google Shape;448;p7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49" name="Google Shape;449;p76"/>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0" name="Google Shape;450;p76"/>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51" name="Google Shape;451;p76"/>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52" name="Google Shape;452;p7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örkblå">
  <p:cSld name="2/3 text, mörkblå">
    <p:spTree>
      <p:nvGrpSpPr>
        <p:cNvPr id="453" name="Shape 453"/>
        <p:cNvGrpSpPr/>
        <p:nvPr/>
      </p:nvGrpSpPr>
      <p:grpSpPr>
        <a:xfrm>
          <a:off x="0" y="0"/>
          <a:ext cx="0" cy="0"/>
          <a:chOff x="0" y="0"/>
          <a:chExt cx="0" cy="0"/>
        </a:xfrm>
      </p:grpSpPr>
      <p:sp>
        <p:nvSpPr>
          <p:cNvPr id="454" name="Google Shape;454;p77"/>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55" name="Google Shape;455;p7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56" name="Google Shape;456;p77"/>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7" name="Google Shape;457;p77"/>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58" name="Google Shape;458;p7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59" name="Google Shape;459;p7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örkblå">
  <p:cSld name="2/3 text och bild, mörkblå">
    <p:spTree>
      <p:nvGrpSpPr>
        <p:cNvPr id="460" name="Shape 460"/>
        <p:cNvGrpSpPr/>
        <p:nvPr/>
      </p:nvGrpSpPr>
      <p:grpSpPr>
        <a:xfrm>
          <a:off x="0" y="0"/>
          <a:ext cx="0" cy="0"/>
          <a:chOff x="0" y="0"/>
          <a:chExt cx="0" cy="0"/>
        </a:xfrm>
      </p:grpSpPr>
      <p:sp>
        <p:nvSpPr>
          <p:cNvPr id="461" name="Google Shape;461;p78"/>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62" name="Google Shape;462;p7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63" name="Google Shape;463;p7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64" name="Google Shape;464;p7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65" name="Google Shape;465;p7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66" name="Google Shape;466;p7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67" name="Google Shape;467;p7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örkblå">
  <p:cSld name="Enkel textsida, mörkblå">
    <p:spTree>
      <p:nvGrpSpPr>
        <p:cNvPr id="468" name="Shape 468"/>
        <p:cNvGrpSpPr/>
        <p:nvPr/>
      </p:nvGrpSpPr>
      <p:grpSpPr>
        <a:xfrm>
          <a:off x="0" y="0"/>
          <a:ext cx="0" cy="0"/>
          <a:chOff x="0" y="0"/>
          <a:chExt cx="0" cy="0"/>
        </a:xfrm>
      </p:grpSpPr>
      <p:sp>
        <p:nvSpPr>
          <p:cNvPr id="469" name="Google Shape;469;p7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70" name="Google Shape;470;p79"/>
          <p:cNvSpPr/>
          <p:nvPr/>
        </p:nvSpPr>
        <p:spPr>
          <a:xfrm>
            <a:off x="0" y="0"/>
            <a:ext cx="9144000" cy="51435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71" name="Google Shape;471;p7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2" name="Google Shape;472;p7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73" name="Google Shape;473;p79"/>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blå">
  <p:cSld name="2/3 text, blå">
    <p:spTree>
      <p:nvGrpSpPr>
        <p:cNvPr id="474" name="Shape 474"/>
        <p:cNvGrpSpPr/>
        <p:nvPr/>
      </p:nvGrpSpPr>
      <p:grpSpPr>
        <a:xfrm>
          <a:off x="0" y="0"/>
          <a:ext cx="0" cy="0"/>
          <a:chOff x="0" y="0"/>
          <a:chExt cx="0" cy="0"/>
        </a:xfrm>
      </p:grpSpPr>
      <p:sp>
        <p:nvSpPr>
          <p:cNvPr id="475" name="Google Shape;475;p80"/>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76" name="Google Shape;476;p8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77" name="Google Shape;477;p8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8" name="Google Shape;478;p8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79" name="Google Shape;479;p8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80" name="Google Shape;480;p8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blå">
  <p:cSld name="2/3 text och bild, blå">
    <p:spTree>
      <p:nvGrpSpPr>
        <p:cNvPr id="481" name="Shape 481"/>
        <p:cNvGrpSpPr/>
        <p:nvPr/>
      </p:nvGrpSpPr>
      <p:grpSpPr>
        <a:xfrm>
          <a:off x="0" y="0"/>
          <a:ext cx="0" cy="0"/>
          <a:chOff x="0" y="0"/>
          <a:chExt cx="0" cy="0"/>
        </a:xfrm>
      </p:grpSpPr>
      <p:sp>
        <p:nvSpPr>
          <p:cNvPr id="482" name="Google Shape;482;p81"/>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83" name="Google Shape;483;p8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84" name="Google Shape;484;p8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85" name="Google Shape;485;p8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86" name="Google Shape;486;p8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87" name="Google Shape;487;p8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88" name="Google Shape;488;p8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blå">
  <p:cSld name="Enkel textsida, blå">
    <p:spTree>
      <p:nvGrpSpPr>
        <p:cNvPr id="489" name="Shape 489"/>
        <p:cNvGrpSpPr/>
        <p:nvPr/>
      </p:nvGrpSpPr>
      <p:grpSpPr>
        <a:xfrm>
          <a:off x="0" y="0"/>
          <a:ext cx="0" cy="0"/>
          <a:chOff x="0" y="0"/>
          <a:chExt cx="0" cy="0"/>
        </a:xfrm>
      </p:grpSpPr>
      <p:sp>
        <p:nvSpPr>
          <p:cNvPr id="490" name="Google Shape;490;p8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91" name="Google Shape;491;p82"/>
          <p:cNvSpPr/>
          <p:nvPr/>
        </p:nvSpPr>
        <p:spPr>
          <a:xfrm>
            <a:off x="0" y="0"/>
            <a:ext cx="9144000" cy="51435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92" name="Google Shape;492;p8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3" name="Google Shape;493;p8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94" name="Google Shape;494;p82"/>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håll med bildtext" type="objTx">
  <p:cSld name="OBJECT_WITH_CAPTION_TEXT">
    <p:spTree>
      <p:nvGrpSpPr>
        <p:cNvPr id="56" name="Shape 56"/>
        <p:cNvGrpSpPr/>
        <p:nvPr/>
      </p:nvGrpSpPr>
      <p:grpSpPr>
        <a:xfrm>
          <a:off x="0" y="0"/>
          <a:ext cx="0" cy="0"/>
          <a:chOff x="0" y="0"/>
          <a:chExt cx="0" cy="0"/>
        </a:xfrm>
      </p:grpSpPr>
      <p:sp>
        <p:nvSpPr>
          <p:cNvPr id="57" name="Google Shape;57;p9"/>
          <p:cNvSpPr txBox="1"/>
          <p:nvPr>
            <p:ph type="title"/>
          </p:nvPr>
        </p:nvSpPr>
        <p:spPr>
          <a:xfrm>
            <a:off x="457203" y="204787"/>
            <a:ext cx="3008313" cy="8715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8" name="Google Shape;58;p9"/>
          <p:cNvSpPr txBox="1"/>
          <p:nvPr>
            <p:ph idx="1" type="body"/>
          </p:nvPr>
        </p:nvSpPr>
        <p:spPr>
          <a:xfrm>
            <a:off x="3575050" y="204789"/>
            <a:ext cx="5111750" cy="4389835"/>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9"/>
          <p:cNvSpPr txBox="1"/>
          <p:nvPr>
            <p:ph idx="2" type="body"/>
          </p:nvPr>
        </p:nvSpPr>
        <p:spPr>
          <a:xfrm>
            <a:off x="457203" y="1076327"/>
            <a:ext cx="3008313" cy="351829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0" name="Google Shape;60;p9"/>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ul">
  <p:cSld name="2/3 text, gul">
    <p:spTree>
      <p:nvGrpSpPr>
        <p:cNvPr id="495" name="Shape 495"/>
        <p:cNvGrpSpPr/>
        <p:nvPr/>
      </p:nvGrpSpPr>
      <p:grpSpPr>
        <a:xfrm>
          <a:off x="0" y="0"/>
          <a:ext cx="0" cy="0"/>
          <a:chOff x="0" y="0"/>
          <a:chExt cx="0" cy="0"/>
        </a:xfrm>
      </p:grpSpPr>
      <p:sp>
        <p:nvSpPr>
          <p:cNvPr id="496" name="Google Shape;496;p83"/>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97" name="Google Shape;497;p8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98" name="Google Shape;498;p8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9" name="Google Shape;499;p8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0" name="Google Shape;500;p8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01" name="Google Shape;501;p8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2/3 text och bild, orange">
  <p:cSld name="1_2/3 text och bild, orange">
    <p:spTree>
      <p:nvGrpSpPr>
        <p:cNvPr id="502" name="Shape 502"/>
        <p:cNvGrpSpPr/>
        <p:nvPr/>
      </p:nvGrpSpPr>
      <p:grpSpPr>
        <a:xfrm>
          <a:off x="0" y="0"/>
          <a:ext cx="0" cy="0"/>
          <a:chOff x="0" y="0"/>
          <a:chExt cx="0" cy="0"/>
        </a:xfrm>
      </p:grpSpPr>
      <p:sp>
        <p:nvSpPr>
          <p:cNvPr id="503" name="Google Shape;503;p84"/>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04" name="Google Shape;504;p8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05" name="Google Shape;505;p8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06" name="Google Shape;506;p8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7" name="Google Shape;507;p8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8" name="Google Shape;508;p8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09" name="Google Shape;509;p8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ul">
  <p:cSld name="Enkel textsida, gul">
    <p:spTree>
      <p:nvGrpSpPr>
        <p:cNvPr id="510" name="Shape 510"/>
        <p:cNvGrpSpPr/>
        <p:nvPr/>
      </p:nvGrpSpPr>
      <p:grpSpPr>
        <a:xfrm>
          <a:off x="0" y="0"/>
          <a:ext cx="0" cy="0"/>
          <a:chOff x="0" y="0"/>
          <a:chExt cx="0" cy="0"/>
        </a:xfrm>
      </p:grpSpPr>
      <p:sp>
        <p:nvSpPr>
          <p:cNvPr id="511" name="Google Shape;511;p85"/>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12" name="Google Shape;512;p85"/>
          <p:cNvSpPr/>
          <p:nvPr/>
        </p:nvSpPr>
        <p:spPr>
          <a:xfrm>
            <a:off x="0" y="0"/>
            <a:ext cx="9144000" cy="51435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13" name="Google Shape;513;p8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4" name="Google Shape;514;p8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15" name="Google Shape;515;p8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svart">
  <p:cSld name="2/3 text, svart">
    <p:spTree>
      <p:nvGrpSpPr>
        <p:cNvPr id="516" name="Shape 516"/>
        <p:cNvGrpSpPr/>
        <p:nvPr/>
      </p:nvGrpSpPr>
      <p:grpSpPr>
        <a:xfrm>
          <a:off x="0" y="0"/>
          <a:ext cx="0" cy="0"/>
          <a:chOff x="0" y="0"/>
          <a:chExt cx="0" cy="0"/>
        </a:xfrm>
      </p:grpSpPr>
      <p:sp>
        <p:nvSpPr>
          <p:cNvPr id="517" name="Google Shape;517;p86"/>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18" name="Google Shape;518;p8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19" name="Google Shape;519;p86"/>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0" name="Google Shape;520;p86"/>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1" name="Google Shape;521;p86"/>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22" name="Google Shape;522;p8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svart">
  <p:cSld name="2/3 text och bild, svart">
    <p:spTree>
      <p:nvGrpSpPr>
        <p:cNvPr id="523" name="Shape 523"/>
        <p:cNvGrpSpPr/>
        <p:nvPr/>
      </p:nvGrpSpPr>
      <p:grpSpPr>
        <a:xfrm>
          <a:off x="0" y="0"/>
          <a:ext cx="0" cy="0"/>
          <a:chOff x="0" y="0"/>
          <a:chExt cx="0" cy="0"/>
        </a:xfrm>
      </p:grpSpPr>
      <p:sp>
        <p:nvSpPr>
          <p:cNvPr id="524" name="Google Shape;524;p87"/>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25" name="Google Shape;525;p8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26" name="Google Shape;526;p8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7" name="Google Shape;527;p8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8" name="Google Shape;528;p8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9" name="Google Shape;529;p8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30" name="Google Shape;530;p8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svart">
  <p:cSld name="Enkel textsida, svart">
    <p:spTree>
      <p:nvGrpSpPr>
        <p:cNvPr id="531" name="Shape 531"/>
        <p:cNvGrpSpPr/>
        <p:nvPr/>
      </p:nvGrpSpPr>
      <p:grpSpPr>
        <a:xfrm>
          <a:off x="0" y="0"/>
          <a:ext cx="0" cy="0"/>
          <a:chOff x="0" y="0"/>
          <a:chExt cx="0" cy="0"/>
        </a:xfrm>
      </p:grpSpPr>
      <p:sp>
        <p:nvSpPr>
          <p:cNvPr id="532" name="Google Shape;532;p88"/>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33" name="Google Shape;533;p88"/>
          <p:cNvSpPr/>
          <p:nvPr/>
        </p:nvSpPr>
        <p:spPr>
          <a:xfrm>
            <a:off x="0" y="0"/>
            <a:ext cx="9144000" cy="51435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34" name="Google Shape;534;p88"/>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5" name="Google Shape;535;p88"/>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36" name="Google Shape;536;p88"/>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rafit">
  <p:cSld name="2/3 text, grafit">
    <p:spTree>
      <p:nvGrpSpPr>
        <p:cNvPr id="537" name="Shape 537"/>
        <p:cNvGrpSpPr/>
        <p:nvPr/>
      </p:nvGrpSpPr>
      <p:grpSpPr>
        <a:xfrm>
          <a:off x="0" y="0"/>
          <a:ext cx="0" cy="0"/>
          <a:chOff x="0" y="0"/>
          <a:chExt cx="0" cy="0"/>
        </a:xfrm>
      </p:grpSpPr>
      <p:sp>
        <p:nvSpPr>
          <p:cNvPr id="538" name="Google Shape;538;p89"/>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39" name="Google Shape;539;p8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40" name="Google Shape;540;p89"/>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1" name="Google Shape;541;p89"/>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42" name="Google Shape;542;p89"/>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43" name="Google Shape;543;p8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rafit">
  <p:cSld name="2/3 text och bild, grafit">
    <p:spTree>
      <p:nvGrpSpPr>
        <p:cNvPr id="544" name="Shape 544"/>
        <p:cNvGrpSpPr/>
        <p:nvPr/>
      </p:nvGrpSpPr>
      <p:grpSpPr>
        <a:xfrm>
          <a:off x="0" y="0"/>
          <a:ext cx="0" cy="0"/>
          <a:chOff x="0" y="0"/>
          <a:chExt cx="0" cy="0"/>
        </a:xfrm>
      </p:grpSpPr>
      <p:sp>
        <p:nvSpPr>
          <p:cNvPr id="545" name="Google Shape;545;p90"/>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46" name="Google Shape;546;p9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47" name="Google Shape;547;p90"/>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8" name="Google Shape;548;p90"/>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49" name="Google Shape;549;p9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50" name="Google Shape;550;p90"/>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51" name="Google Shape;551;p9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rafit">
  <p:cSld name="Enkel textsida, grafit">
    <p:spTree>
      <p:nvGrpSpPr>
        <p:cNvPr id="552" name="Shape 552"/>
        <p:cNvGrpSpPr/>
        <p:nvPr/>
      </p:nvGrpSpPr>
      <p:grpSpPr>
        <a:xfrm>
          <a:off x="0" y="0"/>
          <a:ext cx="0" cy="0"/>
          <a:chOff x="0" y="0"/>
          <a:chExt cx="0" cy="0"/>
        </a:xfrm>
      </p:grpSpPr>
      <p:sp>
        <p:nvSpPr>
          <p:cNvPr id="553" name="Google Shape;553;p9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54" name="Google Shape;554;p91"/>
          <p:cNvSpPr/>
          <p:nvPr/>
        </p:nvSpPr>
        <p:spPr>
          <a:xfrm>
            <a:off x="0" y="0"/>
            <a:ext cx="9144000" cy="51435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55" name="Google Shape;555;p9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56" name="Google Shape;556;p9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57" name="Google Shape;557;p9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varm brun">
  <p:cSld name="2/3 text, varm brun">
    <p:spTree>
      <p:nvGrpSpPr>
        <p:cNvPr id="558" name="Shape 558"/>
        <p:cNvGrpSpPr/>
        <p:nvPr/>
      </p:nvGrpSpPr>
      <p:grpSpPr>
        <a:xfrm>
          <a:off x="0" y="0"/>
          <a:ext cx="0" cy="0"/>
          <a:chOff x="0" y="0"/>
          <a:chExt cx="0" cy="0"/>
        </a:xfrm>
      </p:grpSpPr>
      <p:sp>
        <p:nvSpPr>
          <p:cNvPr id="559" name="Google Shape;559;p92"/>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60" name="Google Shape;560;p9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61" name="Google Shape;561;p92"/>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2" name="Google Shape;562;p92"/>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63" name="Google Shape;563;p9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64" name="Google Shape;564;p9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63" name="Shape 63"/>
        <p:cNvGrpSpPr/>
        <p:nvPr/>
      </p:nvGrpSpPr>
      <p:grpSpPr>
        <a:xfrm>
          <a:off x="0" y="0"/>
          <a:ext cx="0" cy="0"/>
          <a:chOff x="0" y="0"/>
          <a:chExt cx="0" cy="0"/>
        </a:xfrm>
      </p:grpSpPr>
      <p:sp>
        <p:nvSpPr>
          <p:cNvPr id="64" name="Google Shape;64;p10"/>
          <p:cNvSpPr txBox="1"/>
          <p:nvPr>
            <p:ph type="title"/>
          </p:nvPr>
        </p:nvSpPr>
        <p:spPr>
          <a:xfrm>
            <a:off x="1792288" y="3600451"/>
            <a:ext cx="5486400" cy="425054"/>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5" name="Google Shape;65;p10"/>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0"/>
          <p:cNvSpPr txBox="1"/>
          <p:nvPr>
            <p:ph idx="1" type="body"/>
          </p:nvPr>
        </p:nvSpPr>
        <p:spPr>
          <a:xfrm>
            <a:off x="1792288" y="4025504"/>
            <a:ext cx="5486400" cy="60364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7" name="Google Shape;67;p10"/>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arm brun">
  <p:cSld name="2/3 text och bild, varm brun">
    <p:spTree>
      <p:nvGrpSpPr>
        <p:cNvPr id="565" name="Shape 565"/>
        <p:cNvGrpSpPr/>
        <p:nvPr/>
      </p:nvGrpSpPr>
      <p:grpSpPr>
        <a:xfrm>
          <a:off x="0" y="0"/>
          <a:ext cx="0" cy="0"/>
          <a:chOff x="0" y="0"/>
          <a:chExt cx="0" cy="0"/>
        </a:xfrm>
      </p:grpSpPr>
      <p:sp>
        <p:nvSpPr>
          <p:cNvPr id="566" name="Google Shape;566;p93"/>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67" name="Google Shape;567;p9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68" name="Google Shape;568;p93"/>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9" name="Google Shape;569;p93"/>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70" name="Google Shape;570;p9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71" name="Google Shape;571;p93"/>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72" name="Google Shape;572;p9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arm brun">
  <p:cSld name="Enkel textsida, varm brun">
    <p:spTree>
      <p:nvGrpSpPr>
        <p:cNvPr id="573" name="Shape 573"/>
        <p:cNvGrpSpPr/>
        <p:nvPr/>
      </p:nvGrpSpPr>
      <p:grpSpPr>
        <a:xfrm>
          <a:off x="0" y="0"/>
          <a:ext cx="0" cy="0"/>
          <a:chOff x="0" y="0"/>
          <a:chExt cx="0" cy="0"/>
        </a:xfrm>
      </p:grpSpPr>
      <p:sp>
        <p:nvSpPr>
          <p:cNvPr id="574" name="Google Shape;574;p94"/>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75" name="Google Shape;575;p94"/>
          <p:cNvSpPr/>
          <p:nvPr/>
        </p:nvSpPr>
        <p:spPr>
          <a:xfrm>
            <a:off x="0" y="0"/>
            <a:ext cx="9144000" cy="51435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76" name="Google Shape;576;p94"/>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77" name="Google Shape;577;p94"/>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78" name="Google Shape;578;p94"/>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bild">
  <p:cSld name="1_Rubrikbild">
    <p:spTree>
      <p:nvGrpSpPr>
        <p:cNvPr id="579" name="Shape 579"/>
        <p:cNvGrpSpPr/>
        <p:nvPr/>
      </p:nvGrpSpPr>
      <p:grpSpPr>
        <a:xfrm>
          <a:off x="0" y="0"/>
          <a:ext cx="0" cy="0"/>
          <a:chOff x="0" y="0"/>
          <a:chExt cx="0" cy="0"/>
        </a:xfrm>
      </p:grpSpPr>
      <p:sp>
        <p:nvSpPr>
          <p:cNvPr id="580" name="Google Shape;580;p95"/>
          <p:cNvSpPr/>
          <p:nvPr/>
        </p:nvSpPr>
        <p:spPr>
          <a:xfrm>
            <a:off x="0" y="0"/>
            <a:ext cx="9144000" cy="5143500"/>
          </a:xfrm>
          <a:prstGeom prst="rect">
            <a:avLst/>
          </a:prstGeom>
          <a:solidFill>
            <a:srgbClr val="474747"/>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81" name="Google Shape;581;p9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82" name="Google Shape;582;p9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3" name="Google Shape;583;p9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84" name="Google Shape;584;p9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örsta sida">
  <p:cSld name="Första sida">
    <p:spTree>
      <p:nvGrpSpPr>
        <p:cNvPr id="588" name="Shape 588"/>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örsta sida med rubrik">
  <p:cSld name="Första sida med rubrik">
    <p:spTree>
      <p:nvGrpSpPr>
        <p:cNvPr id="589" name="Shape 589"/>
        <p:cNvGrpSpPr/>
        <p:nvPr/>
      </p:nvGrpSpPr>
      <p:grpSpPr>
        <a:xfrm>
          <a:off x="0" y="0"/>
          <a:ext cx="0" cy="0"/>
          <a:chOff x="0" y="0"/>
          <a:chExt cx="0" cy="0"/>
        </a:xfrm>
      </p:grpSpPr>
      <p:sp>
        <p:nvSpPr>
          <p:cNvPr id="590" name="Google Shape;590;p98"/>
          <p:cNvSpPr txBox="1"/>
          <p:nvPr>
            <p:ph type="ctrTitle"/>
          </p:nvPr>
        </p:nvSpPr>
        <p:spPr>
          <a:xfrm>
            <a:off x="0" y="3485455"/>
            <a:ext cx="9141000" cy="11025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593" name="Shape 593"/>
        <p:cNvGrpSpPr/>
        <p:nvPr/>
      </p:nvGrpSpPr>
      <p:grpSpPr>
        <a:xfrm>
          <a:off x="0" y="0"/>
          <a:ext cx="0" cy="0"/>
          <a:chOff x="0" y="0"/>
          <a:chExt cx="0" cy="0"/>
        </a:xfrm>
      </p:grpSpPr>
      <p:sp>
        <p:nvSpPr>
          <p:cNvPr id="594" name="Google Shape;594;p100"/>
          <p:cNvSpPr txBox="1"/>
          <p:nvPr>
            <p:ph type="ctrTitle"/>
          </p:nvPr>
        </p:nvSpPr>
        <p:spPr>
          <a:xfrm>
            <a:off x="685800" y="1598613"/>
            <a:ext cx="7772400" cy="11016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95" name="Google Shape;595;p100"/>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marR="0" rtl="0" algn="ctr">
              <a:spcBef>
                <a:spcPts val="600"/>
              </a:spcBef>
              <a:spcAft>
                <a:spcPts val="0"/>
              </a:spcAft>
              <a:buClr>
                <a:srgbClr val="888888"/>
              </a:buClr>
              <a:buSzPts val="3000"/>
              <a:buFont typeface="Arial"/>
              <a:buNone/>
              <a:defRPr b="0" i="0" sz="30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596" name="Shape 596"/>
        <p:cNvGrpSpPr/>
        <p:nvPr/>
      </p:nvGrpSpPr>
      <p:grpSpPr>
        <a:xfrm>
          <a:off x="0" y="0"/>
          <a:ext cx="0" cy="0"/>
          <a:chOff x="0" y="0"/>
          <a:chExt cx="0" cy="0"/>
        </a:xfrm>
      </p:grpSpPr>
      <p:sp>
        <p:nvSpPr>
          <p:cNvPr id="597" name="Google Shape;597;p101"/>
          <p:cNvSpPr txBox="1"/>
          <p:nvPr>
            <p:ph type="title"/>
          </p:nvPr>
        </p:nvSpPr>
        <p:spPr>
          <a:xfrm>
            <a:off x="457200" y="1136228"/>
            <a:ext cx="8229600" cy="857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98" name="Google Shape;598;p101"/>
          <p:cNvSpPr txBox="1"/>
          <p:nvPr>
            <p:ph idx="1" type="body"/>
          </p:nvPr>
        </p:nvSpPr>
        <p:spPr>
          <a:xfrm>
            <a:off x="457200" y="2130003"/>
            <a:ext cx="8229600" cy="2889900"/>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6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innehållsdelar" type="twoObj">
  <p:cSld name="TWO_OBJECTS">
    <p:spTree>
      <p:nvGrpSpPr>
        <p:cNvPr id="599" name="Shape 599"/>
        <p:cNvGrpSpPr/>
        <p:nvPr/>
      </p:nvGrpSpPr>
      <p:grpSpPr>
        <a:xfrm>
          <a:off x="0" y="0"/>
          <a:ext cx="0" cy="0"/>
          <a:chOff x="0" y="0"/>
          <a:chExt cx="0" cy="0"/>
        </a:xfrm>
      </p:grpSpPr>
      <p:sp>
        <p:nvSpPr>
          <p:cNvPr id="600" name="Google Shape;600;p102"/>
          <p:cNvSpPr txBox="1"/>
          <p:nvPr>
            <p:ph type="title"/>
          </p:nvPr>
        </p:nvSpPr>
        <p:spPr>
          <a:xfrm>
            <a:off x="457200" y="992212"/>
            <a:ext cx="8229600" cy="857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01" name="Google Shape;601;p102"/>
          <p:cNvSpPr txBox="1"/>
          <p:nvPr>
            <p:ph idx="1" type="body"/>
          </p:nvPr>
        </p:nvSpPr>
        <p:spPr>
          <a:xfrm>
            <a:off x="457200" y="1985987"/>
            <a:ext cx="4038600" cy="30339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2" name="Google Shape;602;p102"/>
          <p:cNvSpPr txBox="1"/>
          <p:nvPr>
            <p:ph idx="2" type="body"/>
          </p:nvPr>
        </p:nvSpPr>
        <p:spPr>
          <a:xfrm>
            <a:off x="4648200" y="1985987"/>
            <a:ext cx="4038600" cy="30339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604" name="Shape 604"/>
        <p:cNvGrpSpPr/>
        <p:nvPr/>
      </p:nvGrpSpPr>
      <p:grpSpPr>
        <a:xfrm>
          <a:off x="0" y="0"/>
          <a:ext cx="0" cy="0"/>
          <a:chOff x="0" y="0"/>
          <a:chExt cx="0" cy="0"/>
        </a:xfrm>
      </p:grpSpPr>
      <p:sp>
        <p:nvSpPr>
          <p:cNvPr id="605" name="Google Shape;605;p104"/>
          <p:cNvSpPr txBox="1"/>
          <p:nvPr>
            <p:ph type="ctrTitle"/>
          </p:nvPr>
        </p:nvSpPr>
        <p:spPr>
          <a:xfrm>
            <a:off x="685800" y="4042801"/>
            <a:ext cx="7772400" cy="4011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06" name="Google Shape;606;p104"/>
          <p:cNvSpPr txBox="1"/>
          <p:nvPr>
            <p:ph idx="1" type="subTitle"/>
          </p:nvPr>
        </p:nvSpPr>
        <p:spPr>
          <a:xfrm>
            <a:off x="683568" y="4443958"/>
            <a:ext cx="7776900" cy="360000"/>
          </a:xfrm>
          <a:prstGeom prst="rect">
            <a:avLst/>
          </a:prstGeom>
          <a:noFill/>
          <a:ln>
            <a:noFill/>
          </a:ln>
        </p:spPr>
        <p:txBody>
          <a:bodyPr anchorCtr="0" anchor="t" bIns="45700" lIns="91425" spcFirstLastPara="1" rIns="91425" wrap="square" tIns="45700">
            <a:noAutofit/>
          </a:bodyPr>
          <a:lstStyle>
            <a:lvl1pPr lvl="0" marR="0" rtl="0" algn="ctr">
              <a:spcBef>
                <a:spcPts val="300"/>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id="607" name="Google Shape;607;p104"/>
          <p:cNvPicPr preferRelativeResize="0"/>
          <p:nvPr/>
        </p:nvPicPr>
        <p:blipFill rotWithShape="1">
          <a:blip r:embed="rId2">
            <a:alphaModFix/>
          </a:blip>
          <a:srcRect b="0" l="0" r="0" t="0"/>
          <a:stretch/>
        </p:blipFill>
        <p:spPr>
          <a:xfrm>
            <a:off x="3908744" y="1707654"/>
            <a:ext cx="1311328" cy="1915283"/>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614" name="Shape 614"/>
        <p:cNvGrpSpPr/>
        <p:nvPr/>
      </p:nvGrpSpPr>
      <p:grpSpPr>
        <a:xfrm>
          <a:off x="0" y="0"/>
          <a:ext cx="0" cy="0"/>
          <a:chOff x="0" y="0"/>
          <a:chExt cx="0" cy="0"/>
        </a:xfrm>
      </p:grpSpPr>
      <p:sp>
        <p:nvSpPr>
          <p:cNvPr id="615" name="Google Shape;615;p10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6" name="Google Shape;616;p10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17" name="Google Shape;617;p1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8" name="Google Shape;618;p1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9" name="Google Shape;619;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1" Type="http://schemas.openxmlformats.org/officeDocument/2006/relationships/theme" Target="../theme/theme3.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1.xml"/><Relationship Id="rId20" Type="http://schemas.openxmlformats.org/officeDocument/2006/relationships/slideLayout" Target="../slideLayouts/slideLayout71.xml"/><Relationship Id="rId42" Type="http://schemas.openxmlformats.org/officeDocument/2006/relationships/theme" Target="../theme/theme5.xml"/><Relationship Id="rId41" Type="http://schemas.openxmlformats.org/officeDocument/2006/relationships/slideLayout" Target="../slideLayouts/slideLayout92.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5" Type="http://schemas.openxmlformats.org/officeDocument/2006/relationships/slideLayout" Target="../slideLayouts/slideLayout56.xml"/><Relationship Id="rId6" Type="http://schemas.openxmlformats.org/officeDocument/2006/relationships/slideLayout" Target="../slideLayouts/slideLayout57.xml"/><Relationship Id="rId29" Type="http://schemas.openxmlformats.org/officeDocument/2006/relationships/slideLayout" Target="../slideLayouts/slideLayout80.xml"/><Relationship Id="rId7" Type="http://schemas.openxmlformats.org/officeDocument/2006/relationships/slideLayout" Target="../slideLayouts/slideLayout58.xml"/><Relationship Id="rId8" Type="http://schemas.openxmlformats.org/officeDocument/2006/relationships/slideLayout" Target="../slideLayouts/slideLayout59.xml"/><Relationship Id="rId31" Type="http://schemas.openxmlformats.org/officeDocument/2006/relationships/slideLayout" Target="../slideLayouts/slideLayout82.xml"/><Relationship Id="rId30" Type="http://schemas.openxmlformats.org/officeDocument/2006/relationships/slideLayout" Target="../slideLayouts/slideLayout81.xml"/><Relationship Id="rId11" Type="http://schemas.openxmlformats.org/officeDocument/2006/relationships/slideLayout" Target="../slideLayouts/slideLayout62.xml"/><Relationship Id="rId33" Type="http://schemas.openxmlformats.org/officeDocument/2006/relationships/slideLayout" Target="../slideLayouts/slideLayout84.xml"/><Relationship Id="rId10" Type="http://schemas.openxmlformats.org/officeDocument/2006/relationships/slideLayout" Target="../slideLayouts/slideLayout61.xml"/><Relationship Id="rId32" Type="http://schemas.openxmlformats.org/officeDocument/2006/relationships/slideLayout" Target="../slideLayouts/slideLayout83.xml"/><Relationship Id="rId13" Type="http://schemas.openxmlformats.org/officeDocument/2006/relationships/slideLayout" Target="../slideLayouts/slideLayout64.xml"/><Relationship Id="rId35" Type="http://schemas.openxmlformats.org/officeDocument/2006/relationships/slideLayout" Target="../slideLayouts/slideLayout86.xml"/><Relationship Id="rId12" Type="http://schemas.openxmlformats.org/officeDocument/2006/relationships/slideLayout" Target="../slideLayouts/slideLayout63.xml"/><Relationship Id="rId34" Type="http://schemas.openxmlformats.org/officeDocument/2006/relationships/slideLayout" Target="../slideLayouts/slideLayout85.xml"/><Relationship Id="rId15" Type="http://schemas.openxmlformats.org/officeDocument/2006/relationships/slideLayout" Target="../slideLayouts/slideLayout66.xml"/><Relationship Id="rId37" Type="http://schemas.openxmlformats.org/officeDocument/2006/relationships/slideLayout" Target="../slideLayouts/slideLayout88.xml"/><Relationship Id="rId14" Type="http://schemas.openxmlformats.org/officeDocument/2006/relationships/slideLayout" Target="../slideLayouts/slideLayout65.xml"/><Relationship Id="rId36" Type="http://schemas.openxmlformats.org/officeDocument/2006/relationships/slideLayout" Target="../slideLayouts/slideLayout87.xml"/><Relationship Id="rId17" Type="http://schemas.openxmlformats.org/officeDocument/2006/relationships/slideLayout" Target="../slideLayouts/slideLayout68.xml"/><Relationship Id="rId39" Type="http://schemas.openxmlformats.org/officeDocument/2006/relationships/slideLayout" Target="../slideLayouts/slideLayout90.xml"/><Relationship Id="rId16" Type="http://schemas.openxmlformats.org/officeDocument/2006/relationships/slideLayout" Target="../slideLayouts/slideLayout67.xml"/><Relationship Id="rId38" Type="http://schemas.openxmlformats.org/officeDocument/2006/relationships/slideLayout" Target="../slideLayouts/slideLayout89.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9.jpg"/><Relationship Id="rId2" Type="http://schemas.openxmlformats.org/officeDocument/2006/relationships/image" Target="../media/image5.png"/><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theme" Target="../theme/theme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2" Type="http://schemas.openxmlformats.org/officeDocument/2006/relationships/theme" Target="../theme/theme8.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7.png"/><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7" Type="http://schemas.openxmlformats.org/officeDocument/2006/relationships/slideLayout" Target="../slideLayouts/slideLayout124.xml"/><Relationship Id="rId16" Type="http://schemas.openxmlformats.org/officeDocument/2006/relationships/slideLayout" Target="../slideLayouts/slideLayout123.xml"/><Relationship Id="rId19" Type="http://schemas.openxmlformats.org/officeDocument/2006/relationships/theme" Target="../theme/theme7.xml"/><Relationship Id="rId18"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PP Sidhuvud RV.eps" id="10" name="Google Shape;10;p1"/>
          <p:cNvPicPr preferRelativeResize="0"/>
          <p:nvPr/>
        </p:nvPicPr>
        <p:blipFill rotWithShape="1">
          <a:blip r:embed="rId1">
            <a:alphaModFix/>
          </a:blip>
          <a:srcRect b="0" l="0" r="0" t="0"/>
          <a:stretch/>
        </p:blipFill>
        <p:spPr>
          <a:xfrm>
            <a:off x="12700" y="0"/>
            <a:ext cx="9144000" cy="901800"/>
          </a:xfrm>
          <a:prstGeom prst="rect">
            <a:avLst/>
          </a:prstGeom>
          <a:noFill/>
          <a:ln>
            <a:noFill/>
          </a:ln>
        </p:spPr>
      </p:pic>
      <p:pic>
        <p:nvPicPr>
          <p:cNvPr descr="EUlogo_v_CMYK.eps" id="11" name="Google Shape;11;p1"/>
          <p:cNvPicPr preferRelativeResize="0"/>
          <p:nvPr/>
        </p:nvPicPr>
        <p:blipFill rotWithShape="1">
          <a:blip r:embed="rId2">
            <a:alphaModFix/>
          </a:blip>
          <a:srcRect b="0" l="0" r="0" t="0"/>
          <a:stretch/>
        </p:blipFill>
        <p:spPr>
          <a:xfrm>
            <a:off x="723476" y="4359025"/>
            <a:ext cx="1562553" cy="540000"/>
          </a:xfrm>
          <a:prstGeom prst="rect">
            <a:avLst/>
          </a:prstGeom>
          <a:noFill/>
          <a:ln>
            <a:noFill/>
          </a:ln>
        </p:spPr>
      </p:pic>
      <p:sp>
        <p:nvSpPr>
          <p:cNvPr id="12" name="Google Shape;12;p1"/>
          <p:cNvSpPr txBox="1"/>
          <p:nvPr/>
        </p:nvSpPr>
        <p:spPr>
          <a:xfrm>
            <a:off x="4356100" y="102485"/>
            <a:ext cx="47880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2000">
                <a:solidFill>
                  <a:schemeClr val="lt1"/>
                </a:solidFill>
                <a:latin typeface="Calibri"/>
                <a:ea typeface="Calibri"/>
                <a:cs typeface="Calibri"/>
                <a:sym typeface="Calibri"/>
              </a:rPr>
              <a:t>Att leda digital förändring</a:t>
            </a:r>
            <a:endParaRPr i="1" sz="20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457200" y="205978"/>
            <a:ext cx="8229600" cy="857400"/>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 name="Google Shape;84;p13"/>
          <p:cNvSpPr txBox="1"/>
          <p:nvPr>
            <p:ph idx="1" type="body"/>
          </p:nvPr>
        </p:nvSpPr>
        <p:spPr>
          <a:xfrm>
            <a:off x="457200" y="1200150"/>
            <a:ext cx="8229600" cy="3394500"/>
          </a:xfrm>
          <a:prstGeom prst="rect">
            <a:avLst/>
          </a:prstGeom>
          <a:noFill/>
          <a:ln>
            <a:noFill/>
          </a:ln>
        </p:spPr>
        <p:txBody>
          <a:bodyPr anchorCtr="0" anchor="t" bIns="45700" lIns="91400" spcFirstLastPara="1" rIns="91400"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85" name="Google Shape;85;p13"/>
          <p:cNvSpPr txBox="1"/>
          <p:nvPr>
            <p:ph idx="10" type="dt"/>
          </p:nvPr>
        </p:nvSpPr>
        <p:spPr>
          <a:xfrm>
            <a:off x="457200" y="4767273"/>
            <a:ext cx="2133600" cy="2739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86" name="Google Shape;86;p13"/>
          <p:cNvSpPr txBox="1"/>
          <p:nvPr>
            <p:ph idx="11" type="ftr"/>
          </p:nvPr>
        </p:nvSpPr>
        <p:spPr>
          <a:xfrm>
            <a:off x="3124200" y="4767273"/>
            <a:ext cx="2895600" cy="273900"/>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87" name="Google Shape;87;p13"/>
          <p:cNvSpPr txBox="1"/>
          <p:nvPr>
            <p:ph idx="12" type="sldNum"/>
          </p:nvPr>
        </p:nvSpPr>
        <p:spPr>
          <a:xfrm>
            <a:off x="6553200" y="4767273"/>
            <a:ext cx="2133600" cy="273900"/>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205978"/>
            <a:ext cx="8229600" cy="85740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7" name="Google Shape;307;p54"/>
          <p:cNvSpPr txBox="1"/>
          <p:nvPr>
            <p:ph idx="1" type="body"/>
          </p:nvPr>
        </p:nvSpPr>
        <p:spPr>
          <a:xfrm>
            <a:off x="457200" y="1200150"/>
            <a:ext cx="8229600" cy="3394500"/>
          </a:xfrm>
          <a:prstGeom prst="rect">
            <a:avLst/>
          </a:prstGeom>
          <a:noFill/>
          <a:ln>
            <a:noFill/>
          </a:ln>
        </p:spPr>
        <p:txBody>
          <a:bodyPr anchorCtr="0" anchor="t" bIns="45675" lIns="91375" spcFirstLastPara="1" rIns="91375" wrap="square" tIns="4567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08" name="Google Shape;308;p54"/>
          <p:cNvSpPr txBox="1"/>
          <p:nvPr>
            <p:ph idx="10" type="dt"/>
          </p:nvPr>
        </p:nvSpPr>
        <p:spPr>
          <a:xfrm>
            <a:off x="457200" y="4767276"/>
            <a:ext cx="2133600" cy="2739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09" name="Google Shape;309;p54"/>
          <p:cNvSpPr txBox="1"/>
          <p:nvPr>
            <p:ph idx="11" type="ftr"/>
          </p:nvPr>
        </p:nvSpPr>
        <p:spPr>
          <a:xfrm>
            <a:off x="3124200" y="4767276"/>
            <a:ext cx="2895600" cy="27390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10" name="Google Shape;310;p54"/>
          <p:cNvSpPr txBox="1"/>
          <p:nvPr>
            <p:ph idx="12" type="sldNum"/>
          </p:nvPr>
        </p:nvSpPr>
        <p:spPr>
          <a:xfrm>
            <a:off x="6553200" y="4767276"/>
            <a:ext cx="2133600" cy="273900"/>
          </a:xfrm>
          <a:prstGeom prst="rect">
            <a:avLst/>
          </a:prstGeom>
          <a:noFill/>
          <a:ln>
            <a:noFill/>
          </a:ln>
        </p:spPr>
        <p:txBody>
          <a:bodyPr anchorCtr="0" anchor="ctr" bIns="45675" lIns="91375" spcFirstLastPara="1" rIns="91375" wrap="square" tIns="45675">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85" name="Shape 585"/>
        <p:cNvGrpSpPr/>
        <p:nvPr/>
      </p:nvGrpSpPr>
      <p:grpSpPr>
        <a:xfrm>
          <a:off x="0" y="0"/>
          <a:ext cx="0" cy="0"/>
          <a:chOff x="0" y="0"/>
          <a:chExt cx="0" cy="0"/>
        </a:xfrm>
      </p:grpSpPr>
      <p:pic>
        <p:nvPicPr>
          <p:cNvPr id="586" name="Google Shape;586;p96"/>
          <p:cNvPicPr preferRelativeResize="0"/>
          <p:nvPr/>
        </p:nvPicPr>
        <p:blipFill rotWithShape="1">
          <a:blip r:embed="rId1">
            <a:alphaModFix/>
          </a:blip>
          <a:srcRect b="0" l="0" r="0" t="0"/>
          <a:stretch/>
        </p:blipFill>
        <p:spPr>
          <a:xfrm>
            <a:off x="0" y="0"/>
            <a:ext cx="9143998" cy="5143500"/>
          </a:xfrm>
          <a:prstGeom prst="rect">
            <a:avLst/>
          </a:prstGeom>
          <a:noFill/>
          <a:ln>
            <a:noFill/>
          </a:ln>
        </p:spPr>
      </p:pic>
      <p:pic>
        <p:nvPicPr>
          <p:cNvPr id="587" name="Google Shape;587;p96"/>
          <p:cNvPicPr preferRelativeResize="0"/>
          <p:nvPr/>
        </p:nvPicPr>
        <p:blipFill rotWithShape="1">
          <a:blip r:embed="rId2">
            <a:alphaModFix/>
          </a:blip>
          <a:srcRect b="0" l="0" r="0" t="0"/>
          <a:stretch/>
        </p:blipFill>
        <p:spPr>
          <a:xfrm>
            <a:off x="251520" y="267494"/>
            <a:ext cx="2837332" cy="10801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0" r:id="rId3"/>
    <p:sldLayoutId id="214748374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91" name="Shape 591"/>
        <p:cNvGrpSpPr/>
        <p:nvPr/>
      </p:nvGrpSpPr>
      <p:grpSpPr>
        <a:xfrm>
          <a:off x="0" y="0"/>
          <a:ext cx="0" cy="0"/>
          <a:chOff x="0" y="0"/>
          <a:chExt cx="0" cy="0"/>
        </a:xfrm>
      </p:grpSpPr>
      <p:pic>
        <p:nvPicPr>
          <p:cNvPr id="592" name="Google Shape;592;p99"/>
          <p:cNvPicPr preferRelativeResize="0"/>
          <p:nvPr/>
        </p:nvPicPr>
        <p:blipFill rotWithShape="1">
          <a:blip r:embed="rId1">
            <a:alphaModFix/>
          </a:blip>
          <a:srcRect b="0" l="0" r="0" t="0"/>
          <a:stretch/>
        </p:blipFill>
        <p:spPr>
          <a:xfrm>
            <a:off x="4060" y="0"/>
            <a:ext cx="9135880" cy="51434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2" r:id="rId2"/>
    <p:sldLayoutId id="2147483743" r:id="rId3"/>
    <p:sldLayoutId id="214748374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3" name="Shape 60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4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8" name="Shape 608"/>
        <p:cNvGrpSpPr/>
        <p:nvPr/>
      </p:nvGrpSpPr>
      <p:grpSpPr>
        <a:xfrm>
          <a:off x="0" y="0"/>
          <a:ext cx="0" cy="0"/>
          <a:chOff x="0" y="0"/>
          <a:chExt cx="0" cy="0"/>
        </a:xfrm>
      </p:grpSpPr>
      <p:sp>
        <p:nvSpPr>
          <p:cNvPr id="609" name="Google Shape;609;p1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10" name="Google Shape;610;p10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11" name="Google Shape;611;p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2" name="Google Shape;612;p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3" name="Google Shape;613;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83" name="Shape 683"/>
        <p:cNvGrpSpPr/>
        <p:nvPr/>
      </p:nvGrpSpPr>
      <p:grpSpPr>
        <a:xfrm>
          <a:off x="0" y="0"/>
          <a:ext cx="0" cy="0"/>
          <a:chOff x="0" y="0"/>
          <a:chExt cx="0" cy="0"/>
        </a:xfrm>
      </p:grpSpPr>
      <p:sp>
        <p:nvSpPr>
          <p:cNvPr id="684" name="Google Shape;684;p117"/>
          <p:cNvSpPr txBox="1"/>
          <p:nvPr>
            <p:ph type="title"/>
          </p:nvPr>
        </p:nvSpPr>
        <p:spPr>
          <a:xfrm>
            <a:off x="755651" y="205979"/>
            <a:ext cx="77040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50A0"/>
              </a:buClr>
              <a:buSzPts val="4400"/>
              <a:buFont typeface="Calibri"/>
              <a:buNone/>
              <a:defRPr b="0" i="0" sz="4400" u="none" cap="none" strike="noStrike">
                <a:solidFill>
                  <a:srgbClr val="0050A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5" name="Google Shape;685;p117"/>
          <p:cNvSpPr txBox="1"/>
          <p:nvPr>
            <p:ph idx="1" type="body"/>
          </p:nvPr>
        </p:nvSpPr>
        <p:spPr>
          <a:xfrm>
            <a:off x="755651" y="1200151"/>
            <a:ext cx="7704000" cy="26676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rgbClr val="0050A0"/>
              </a:buClr>
              <a:buSzPts val="2000"/>
              <a:buFont typeface="Arial"/>
              <a:buChar char="•"/>
              <a:defRPr b="0" i="0" sz="2000" u="none" cap="none" strike="noStrike">
                <a:solidFill>
                  <a:schemeClr val="dk1"/>
                </a:solidFill>
                <a:latin typeface="Calibri"/>
                <a:ea typeface="Calibri"/>
                <a:cs typeface="Calibri"/>
                <a:sym typeface="Calibri"/>
              </a:defRPr>
            </a:lvl1pPr>
            <a:lvl2pPr indent="-342900" lvl="1" marL="914400" marR="0" rtl="0" algn="l">
              <a:spcBef>
                <a:spcPts val="400"/>
              </a:spcBef>
              <a:spcAft>
                <a:spcPts val="0"/>
              </a:spcAft>
              <a:buClr>
                <a:srgbClr val="0050A0"/>
              </a:buClr>
              <a:buSzPts val="1800"/>
              <a:buFont typeface="Arial"/>
              <a:buChar char="•"/>
              <a:defRPr b="0" i="0" sz="18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rgbClr val="0050A0"/>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300"/>
              </a:spcBef>
              <a:spcAft>
                <a:spcPts val="0"/>
              </a:spcAft>
              <a:buClr>
                <a:srgbClr val="0050A0"/>
              </a:buClr>
              <a:buSzPts val="1400"/>
              <a:buFont typeface="Arial"/>
              <a:buChar char="•"/>
              <a:defRPr b="0" i="0" sz="1400" u="none" cap="none" strike="noStrike">
                <a:solidFill>
                  <a:schemeClr val="dk1"/>
                </a:solidFill>
                <a:latin typeface="Calibri"/>
                <a:ea typeface="Calibri"/>
                <a:cs typeface="Calibri"/>
                <a:sym typeface="Calibri"/>
              </a:defRPr>
            </a:lvl4pPr>
            <a:lvl5pPr indent="-304800" lvl="4" marL="2286000" marR="0" rtl="0" algn="l">
              <a:spcBef>
                <a:spcPts val="200"/>
              </a:spcBef>
              <a:spcAft>
                <a:spcPts val="0"/>
              </a:spcAft>
              <a:buClr>
                <a:srgbClr val="0050A0"/>
              </a:buClr>
              <a:buSzPts val="1200"/>
              <a:buFont typeface="Arial"/>
              <a:buChar char="•"/>
              <a:defRPr b="0" i="0" sz="12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686" name="Google Shape;686;p117"/>
          <p:cNvPicPr preferRelativeResize="0"/>
          <p:nvPr/>
        </p:nvPicPr>
        <p:blipFill rotWithShape="1">
          <a:blip r:embed="rId1">
            <a:alphaModFix/>
          </a:blip>
          <a:srcRect b="0" l="0" r="0" t="0"/>
          <a:stretch/>
        </p:blipFill>
        <p:spPr>
          <a:xfrm>
            <a:off x="7019629" y="4505693"/>
            <a:ext cx="1440161" cy="325996"/>
          </a:xfrm>
          <a:prstGeom prst="rect">
            <a:avLst/>
          </a:prstGeom>
          <a:noFill/>
          <a:ln>
            <a:noFill/>
          </a:ln>
        </p:spPr>
      </p:pic>
      <p:pic>
        <p:nvPicPr>
          <p:cNvPr descr="Skellefteå kommun_SVART.eps" id="687" name="Google Shape;687;p117"/>
          <p:cNvPicPr preferRelativeResize="0"/>
          <p:nvPr/>
        </p:nvPicPr>
        <p:blipFill rotWithShape="1">
          <a:blip r:embed="rId2">
            <a:alphaModFix/>
          </a:blip>
          <a:srcRect b="0" l="0" r="0" t="0"/>
          <a:stretch/>
        </p:blipFill>
        <p:spPr>
          <a:xfrm>
            <a:off x="5708525" y="4505700"/>
            <a:ext cx="1038995" cy="326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43">
          <p15:clr>
            <a:srgbClr val="F26B43"/>
          </p15:clr>
        </p15:guide>
        <p15:guide id="2" pos="476">
          <p15:clr>
            <a:srgbClr val="F26B43"/>
          </p15:clr>
        </p15:guide>
        <p15:guide id="3" orient="horz" pos="158">
          <p15:clr>
            <a:srgbClr val="F26B43"/>
          </p15:clr>
        </p15:guide>
        <p15:guide id="4" orient="horz" pos="259">
          <p15:clr>
            <a:srgbClr val="F26B43"/>
          </p15:clr>
        </p15:guide>
        <p15:guide id="5" orient="horz" pos="835">
          <p15:clr>
            <a:srgbClr val="F26B43"/>
          </p15:clr>
        </p15:guide>
        <p15:guide id="6" orient="horz" pos="730">
          <p15:clr>
            <a:srgbClr val="F26B43"/>
          </p15:clr>
        </p15:guide>
        <p15:guide id="7" pos="5329">
          <p15:clr>
            <a:srgbClr val="F26B43"/>
          </p15:clr>
        </p15:guide>
        <p15:guide id="8" pos="249">
          <p15:clr>
            <a:srgbClr val="F26B43"/>
          </p15:clr>
        </p15:guide>
        <p15:guide id="9" orient="horz" pos="2482">
          <p15:clr>
            <a:srgbClr val="F26B43"/>
          </p15:clr>
        </p15:guide>
        <p15:guide id="10" orient="horz" pos="358">
          <p15:clr>
            <a:srgbClr val="F26B43"/>
          </p15:clr>
        </p15:guide>
        <p15:guide id="11" orient="horz" pos="2835">
          <p15:clr>
            <a:srgbClr val="F26B43"/>
          </p15:clr>
        </p15:guide>
        <p15:guide id="12" orient="horz" pos="3044">
          <p15:clr>
            <a:srgbClr val="F26B43"/>
          </p15:clr>
        </p15:guide>
        <p15:guide id="13" pos="2880">
          <p15:clr>
            <a:srgbClr val="F26B43"/>
          </p15:clr>
        </p15:guide>
        <p15:guide id="14" pos="306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0.xml"/><Relationship Id="rId3" Type="http://schemas.openxmlformats.org/officeDocument/2006/relationships/hyperlink" Target="http://bit.ly/skelleftea_dela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2.xml"/><Relationship Id="rId3" Type="http://schemas.openxmlformats.org/officeDocument/2006/relationships/hyperlink" Target="http://drive.google.com/file/d/1W04VMj6lgiBKl2mprsI8xvQqS90XrAUO/view" TargetMode="Externa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3.xml"/><Relationship Id="rId3"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4.xml"/><Relationship Id="rId3" Type="http://schemas.openxmlformats.org/officeDocument/2006/relationships/hyperlink" Target="http://www.youtube.com/watch?v=yseq-v9DFqg" TargetMode="Externa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5.xml"/><Relationship Id="rId3" Type="http://schemas.openxmlformats.org/officeDocument/2006/relationships/hyperlink" Target="http://www.youtube.com/watch?v=Eisyue-8BzY" TargetMode="Externa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6.xml"/><Relationship Id="rId3" Type="http://schemas.openxmlformats.org/officeDocument/2006/relationships/hyperlink" Target="http://www.youtube.com/watch?v=OrWUU33v5Oc" TargetMode="Externa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9.xml"/><Relationship Id="rId3" Type="http://schemas.openxmlformats.org/officeDocument/2006/relationships/hyperlink" Target="http://www.youtube.com/watch?v=-a7UhQAY5Wg" TargetMode="Externa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52.png"/><Relationship Id="rId9" Type="http://schemas.openxmlformats.org/officeDocument/2006/relationships/image" Target="../media/image16.jpg"/><Relationship Id="rId5" Type="http://schemas.openxmlformats.org/officeDocument/2006/relationships/image" Target="../media/image22.jpg"/><Relationship Id="rId6" Type="http://schemas.openxmlformats.org/officeDocument/2006/relationships/image" Target="../media/image27.jpg"/><Relationship Id="rId7" Type="http://schemas.openxmlformats.org/officeDocument/2006/relationships/image" Target="../media/image55.png"/><Relationship Id="rId8" Type="http://schemas.openxmlformats.org/officeDocument/2006/relationships/image" Target="../media/image23.jpg"/><Relationship Id="rId11" Type="http://schemas.openxmlformats.org/officeDocument/2006/relationships/image" Target="../media/image20.jpg"/><Relationship Id="rId10" Type="http://schemas.openxmlformats.org/officeDocument/2006/relationships/image" Target="../media/image19.jpg"/><Relationship Id="rId13" Type="http://schemas.openxmlformats.org/officeDocument/2006/relationships/image" Target="../media/image33.jpg"/><Relationship Id="rId12"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9.xml"/><Relationship Id="rId3" Type="http://schemas.openxmlformats.org/officeDocument/2006/relationships/image" Target="../media/image58.png"/><Relationship Id="rId4" Type="http://schemas.openxmlformats.org/officeDocument/2006/relationships/hyperlink" Target="http://bit.ly/skelleftea_del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0.xml"/><Relationship Id="rId3"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9.xml"/><Relationship Id="rId3" Type="http://schemas.openxmlformats.org/officeDocument/2006/relationships/image" Target="../media/image44.jp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8.xml"/><Relationship Id="rId3"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2.png"/><Relationship Id="rId9" Type="http://schemas.openxmlformats.org/officeDocument/2006/relationships/image" Target="../media/image16.jpg"/><Relationship Id="rId5" Type="http://schemas.openxmlformats.org/officeDocument/2006/relationships/image" Target="../media/image22.jpg"/><Relationship Id="rId6" Type="http://schemas.openxmlformats.org/officeDocument/2006/relationships/image" Target="../media/image27.jpg"/><Relationship Id="rId7" Type="http://schemas.openxmlformats.org/officeDocument/2006/relationships/image" Target="../media/image55.png"/><Relationship Id="rId8" Type="http://schemas.openxmlformats.org/officeDocument/2006/relationships/image" Target="../media/image23.jpg"/><Relationship Id="rId11" Type="http://schemas.openxmlformats.org/officeDocument/2006/relationships/image" Target="../media/image20.jpg"/><Relationship Id="rId10" Type="http://schemas.openxmlformats.org/officeDocument/2006/relationships/image" Target="../media/image19.jpg"/><Relationship Id="rId13" Type="http://schemas.openxmlformats.org/officeDocument/2006/relationships/image" Target="../media/image33.jpg"/><Relationship Id="rId12" Type="http://schemas.openxmlformats.org/officeDocument/2006/relationships/image" Target="../media/image3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1.jpg"/><Relationship Id="rId6" Type="http://schemas.openxmlformats.org/officeDocument/2006/relationships/image" Target="../media/image34.png"/><Relationship Id="rId7" Type="http://schemas.openxmlformats.org/officeDocument/2006/relationships/image" Target="../media/image42.jp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9.xml"/><Relationship Id="rId3" Type="http://schemas.openxmlformats.org/officeDocument/2006/relationships/hyperlink" Target="http://www.youtube.com/watch?v=HjAGPz06QOo" TargetMode="Externa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34"/>
          <p:cNvSpPr txBox="1"/>
          <p:nvPr/>
        </p:nvSpPr>
        <p:spPr>
          <a:xfrm>
            <a:off x="761565" y="726281"/>
            <a:ext cx="77040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WS 4 Transformationsplanen</a:t>
            </a:r>
            <a:endParaRPr sz="3000">
              <a:solidFill>
                <a:srgbClr val="0050A0"/>
              </a:solidFill>
              <a:latin typeface="Calibri"/>
              <a:ea typeface="Calibri"/>
              <a:cs typeface="Calibri"/>
              <a:sym typeface="Calibri"/>
            </a:endParaRPr>
          </a:p>
        </p:txBody>
      </p:sp>
      <p:pic>
        <p:nvPicPr>
          <p:cNvPr id="768" name="Google Shape;768;p134"/>
          <p:cNvPicPr preferRelativeResize="0"/>
          <p:nvPr/>
        </p:nvPicPr>
        <p:blipFill rotWithShape="1">
          <a:blip r:embed="rId3">
            <a:alphaModFix/>
          </a:blip>
          <a:srcRect b="39268" l="0" r="0" t="6244"/>
          <a:stretch/>
        </p:blipFill>
        <p:spPr>
          <a:xfrm>
            <a:off x="-7925" y="1444675"/>
            <a:ext cx="9159850" cy="2495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Google Shape;861;p143"/>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Workshop: </a:t>
            </a:r>
            <a:br>
              <a:rPr lang="sv-SE" sz="3000">
                <a:solidFill>
                  <a:srgbClr val="0050A0"/>
                </a:solidFill>
                <a:latin typeface="Calibri"/>
                <a:ea typeface="Calibri"/>
                <a:cs typeface="Calibri"/>
                <a:sym typeface="Calibri"/>
              </a:rPr>
            </a:br>
            <a:r>
              <a:rPr lang="sv-SE" sz="3000">
                <a:solidFill>
                  <a:srgbClr val="0050A0"/>
                </a:solidFill>
                <a:latin typeface="Calibri"/>
                <a:ea typeface="Calibri"/>
                <a:cs typeface="Calibri"/>
                <a:sym typeface="Calibri"/>
              </a:rPr>
              <a:t>Hur påverkar digitaliseringsvågorna olika motorer?</a:t>
            </a:r>
            <a:endParaRPr sz="3000">
              <a:solidFill>
                <a:srgbClr val="0050A0"/>
              </a:solidFill>
              <a:latin typeface="Calibri"/>
              <a:ea typeface="Calibri"/>
              <a:cs typeface="Calibri"/>
              <a:sym typeface="Calibri"/>
            </a:endParaRPr>
          </a:p>
        </p:txBody>
      </p:sp>
      <p:sp>
        <p:nvSpPr>
          <p:cNvPr id="862" name="Google Shape;862;p143"/>
          <p:cNvSpPr txBox="1"/>
          <p:nvPr/>
        </p:nvSpPr>
        <p:spPr>
          <a:xfrm>
            <a:off x="822300" y="1892375"/>
            <a:ext cx="8203800" cy="23034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0"/>
              </a:spcBef>
              <a:spcAft>
                <a:spcPts val="0"/>
              </a:spcAft>
              <a:buNone/>
            </a:pPr>
            <a:r>
              <a:rPr lang="sv-SE" sz="1800">
                <a:solidFill>
                  <a:schemeClr val="dk1"/>
                </a:solidFill>
                <a:highlight>
                  <a:srgbClr val="FFFFFF"/>
                </a:highlight>
                <a:latin typeface="Calibri"/>
                <a:ea typeface="Calibri"/>
                <a:cs typeface="Calibri"/>
                <a:sym typeface="Calibri"/>
              </a:rPr>
              <a:t>I tvärgrupp - välj förändringsvåg - välj motor - beskriv hur motorn påverkas av vågen </a:t>
            </a:r>
            <a:endParaRPr sz="18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br>
              <a:rPr lang="sv-SE" sz="1800">
                <a:solidFill>
                  <a:schemeClr val="dk1"/>
                </a:solidFill>
                <a:highlight>
                  <a:srgbClr val="FFFFFF"/>
                </a:highlight>
                <a:latin typeface="Calibri"/>
                <a:ea typeface="Calibri"/>
                <a:cs typeface="Calibri"/>
                <a:sym typeface="Calibri"/>
              </a:rPr>
            </a:br>
            <a:r>
              <a:rPr lang="sv-SE" sz="1800">
                <a:solidFill>
                  <a:schemeClr val="dk1"/>
                </a:solidFill>
                <a:highlight>
                  <a:srgbClr val="FFFFFF"/>
                </a:highlight>
                <a:latin typeface="Calibri"/>
                <a:ea typeface="Calibri"/>
                <a:cs typeface="Calibri"/>
                <a:sym typeface="Calibri"/>
              </a:rPr>
              <a:t>Exempel: Hur påverkas motorn strategiarbete av vågen AI?</a:t>
            </a:r>
            <a:br>
              <a:rPr lang="sv-SE" sz="1800">
                <a:solidFill>
                  <a:schemeClr val="dk1"/>
                </a:solidFill>
                <a:highlight>
                  <a:srgbClr val="FFFFFF"/>
                </a:highlight>
                <a:latin typeface="Calibri"/>
                <a:ea typeface="Calibri"/>
                <a:cs typeface="Calibri"/>
                <a:sym typeface="Calibri"/>
              </a:rPr>
            </a:br>
            <a:r>
              <a:rPr lang="sv-SE" sz="1800">
                <a:solidFill>
                  <a:schemeClr val="dk1"/>
                </a:solidFill>
                <a:highlight>
                  <a:srgbClr val="FFFFFF"/>
                </a:highlight>
                <a:latin typeface="Calibri"/>
                <a:ea typeface="Calibri"/>
                <a:cs typeface="Calibri"/>
                <a:sym typeface="Calibri"/>
              </a:rPr>
              <a:t>Vad behöver vi göra för att kunna surfa på vågen?</a:t>
            </a:r>
            <a:endParaRPr sz="18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sv-SE" sz="1800">
                <a:highlight>
                  <a:srgbClr val="FFFFFF"/>
                </a:highlight>
                <a:latin typeface="Calibri"/>
                <a:ea typeface="Calibri"/>
                <a:cs typeface="Calibri"/>
                <a:sym typeface="Calibri"/>
              </a:rPr>
              <a:t>Redigera gemensam presentation -&gt; “WS 4 Förändringsvågors påverkar på motorerna” -&gt; </a:t>
            </a:r>
            <a:r>
              <a:rPr lang="sv-SE" sz="1800" u="sng">
                <a:solidFill>
                  <a:schemeClr val="hlink"/>
                </a:solidFill>
                <a:highlight>
                  <a:schemeClr val="lt1"/>
                </a:highlight>
                <a:latin typeface="Calibri"/>
                <a:ea typeface="Calibri"/>
                <a:cs typeface="Calibri"/>
                <a:sym typeface="Calibri"/>
                <a:hlinkClick r:id="rId3"/>
              </a:rPr>
              <a:t>http://bit.ly/skelleftea_delad</a:t>
            </a:r>
            <a:endParaRPr sz="1800">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t/>
            </a:r>
            <a:endParaRPr sz="1800">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144"/>
          <p:cNvSpPr txBox="1"/>
          <p:nvPr/>
        </p:nvSpPr>
        <p:spPr>
          <a:xfrm>
            <a:off x="761575" y="1504675"/>
            <a:ext cx="7491300" cy="18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“Att digitalisera en organisation handlar - i motsats till vad intuitionen kanske säger - ganska lite om ettor och nollor och desto mer om människor och förändring, om att i grunden förändra en organisation”</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r">
              <a:spcBef>
                <a:spcPts val="0"/>
              </a:spcBef>
              <a:spcAft>
                <a:spcPts val="0"/>
              </a:spcAft>
              <a:buNone/>
            </a:pPr>
            <a:r>
              <a:rPr lang="sv-SE" sz="1800">
                <a:latin typeface="Calibri"/>
                <a:ea typeface="Calibri"/>
                <a:cs typeface="Calibri"/>
                <a:sym typeface="Calibri"/>
              </a:rPr>
              <a:t>Förord till boken, Att leda digital transformation</a:t>
            </a:r>
            <a:endParaRPr sz="1800">
              <a:latin typeface="Calibri"/>
              <a:ea typeface="Calibri"/>
              <a:cs typeface="Calibri"/>
              <a:sym typeface="Calibri"/>
            </a:endParaRPr>
          </a:p>
        </p:txBody>
      </p:sp>
      <p:sp>
        <p:nvSpPr>
          <p:cNvPr id="869" name="Google Shape;869;p144"/>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Att leda och genomföra en d</a:t>
            </a:r>
            <a:r>
              <a:rPr lang="sv-SE" sz="3000">
                <a:solidFill>
                  <a:srgbClr val="0050A0"/>
                </a:solidFill>
                <a:latin typeface="Calibri"/>
                <a:ea typeface="Calibri"/>
                <a:cs typeface="Calibri"/>
                <a:sym typeface="Calibri"/>
              </a:rPr>
              <a:t>igital transformation</a:t>
            </a:r>
            <a:endParaRPr sz="3000">
              <a:solidFill>
                <a:srgbClr val="0050A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74" name="Shape 874"/>
        <p:cNvGrpSpPr/>
        <p:nvPr/>
      </p:nvGrpSpPr>
      <p:grpSpPr>
        <a:xfrm>
          <a:off x="0" y="0"/>
          <a:ext cx="0" cy="0"/>
          <a:chOff x="0" y="0"/>
          <a:chExt cx="0" cy="0"/>
        </a:xfrm>
      </p:grpSpPr>
      <p:sp>
        <p:nvSpPr>
          <p:cNvPr id="875" name="Google Shape;875;p145"/>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Att leda och genomföra en digital transformation</a:t>
            </a:r>
            <a:endParaRPr sz="3000">
              <a:solidFill>
                <a:srgbClr val="0050A0"/>
              </a:solidFill>
              <a:latin typeface="Calibri"/>
              <a:ea typeface="Calibri"/>
              <a:cs typeface="Calibri"/>
              <a:sym typeface="Calibri"/>
            </a:endParaRPr>
          </a:p>
        </p:txBody>
      </p:sp>
      <p:pic>
        <p:nvPicPr>
          <p:cNvPr id="876" name="Google Shape;876;p145" title="Min_agenda_hartman (1).mp4">
            <a:hlinkClick r:id="rId3"/>
          </p:cNvPr>
          <p:cNvPicPr preferRelativeResize="0"/>
          <p:nvPr/>
        </p:nvPicPr>
        <p:blipFill>
          <a:blip r:embed="rId4">
            <a:alphaModFix/>
          </a:blip>
          <a:stretch>
            <a:fillRect/>
          </a:stretch>
        </p:blipFill>
        <p:spPr>
          <a:xfrm>
            <a:off x="859300" y="1365481"/>
            <a:ext cx="6270965" cy="35274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81" name="Shape 881"/>
        <p:cNvGrpSpPr/>
        <p:nvPr/>
      </p:nvGrpSpPr>
      <p:grpSpPr>
        <a:xfrm>
          <a:off x="0" y="0"/>
          <a:ext cx="0" cy="0"/>
          <a:chOff x="0" y="0"/>
          <a:chExt cx="0" cy="0"/>
        </a:xfrm>
      </p:grpSpPr>
      <p:pic>
        <p:nvPicPr>
          <p:cNvPr id="882" name="Google Shape;882;p146"/>
          <p:cNvPicPr preferRelativeResize="0"/>
          <p:nvPr/>
        </p:nvPicPr>
        <p:blipFill>
          <a:blip r:embed="rId3">
            <a:alphaModFix/>
          </a:blip>
          <a:stretch>
            <a:fillRect/>
          </a:stretch>
        </p:blipFill>
        <p:spPr>
          <a:xfrm>
            <a:off x="6412925" y="1485500"/>
            <a:ext cx="1824300" cy="2745225"/>
          </a:xfrm>
          <a:prstGeom prst="rect">
            <a:avLst/>
          </a:prstGeom>
          <a:noFill/>
          <a:ln>
            <a:noFill/>
          </a:ln>
          <a:effectLst>
            <a:outerShdw blurRad="57150" rotWithShape="0" algn="bl" dir="5400000" dist="19050">
              <a:srgbClr val="000000">
                <a:alpha val="51000"/>
              </a:srgbClr>
            </a:outerShdw>
          </a:effectLst>
        </p:spPr>
      </p:pic>
      <p:sp>
        <p:nvSpPr>
          <p:cNvPr id="883" name="Google Shape;883;p146"/>
          <p:cNvSpPr txBox="1"/>
          <p:nvPr/>
        </p:nvSpPr>
        <p:spPr>
          <a:xfrm>
            <a:off x="813750" y="1667075"/>
            <a:ext cx="5325000" cy="22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Change management</a:t>
            </a:r>
            <a:r>
              <a:rPr lang="sv-SE" sz="1800">
                <a:latin typeface="Calibri"/>
                <a:ea typeface="Calibri"/>
                <a:cs typeface="Calibri"/>
                <a:sym typeface="Calibri"/>
              </a:rPr>
              <a:t> </a:t>
            </a:r>
            <a:br>
              <a:rPr lang="sv-SE" sz="1800">
                <a:latin typeface="Calibri"/>
                <a:ea typeface="Calibri"/>
                <a:cs typeface="Calibri"/>
                <a:sym typeface="Calibri"/>
              </a:rPr>
            </a:br>
            <a:r>
              <a:rPr lang="sv-SE" sz="1800">
                <a:latin typeface="Calibri"/>
                <a:ea typeface="Calibri"/>
                <a:cs typeface="Calibri"/>
                <a:sym typeface="Calibri"/>
              </a:rPr>
              <a:t>Håller ihop ett komplicerat system av människor och teknik med hjälp av planering, budgetering, organisering, bemanning och uppföljning.</a:t>
            </a:r>
            <a:endParaRPr sz="18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sv-SE" sz="1800">
                <a:latin typeface="Calibri"/>
                <a:ea typeface="Calibri"/>
                <a:cs typeface="Calibri"/>
                <a:sym typeface="Calibri"/>
              </a:rPr>
              <a:t>Change leadership</a:t>
            </a:r>
            <a:br>
              <a:rPr lang="sv-SE" sz="1800">
                <a:latin typeface="Calibri"/>
                <a:ea typeface="Calibri"/>
                <a:cs typeface="Calibri"/>
                <a:sym typeface="Calibri"/>
              </a:rPr>
            </a:br>
            <a:r>
              <a:rPr lang="sv-SE" sz="1800">
                <a:latin typeface="Calibri"/>
                <a:ea typeface="Calibri"/>
                <a:cs typeface="Calibri"/>
                <a:sym typeface="Calibri"/>
              </a:rPr>
              <a:t>Förklarar framtiden, kommunicerar visionen, inspirerar och motiverar till handling. </a:t>
            </a:r>
            <a:endParaRPr sz="1800">
              <a:latin typeface="Calibri"/>
              <a:ea typeface="Calibri"/>
              <a:cs typeface="Calibri"/>
              <a:sym typeface="Calibri"/>
            </a:endParaRPr>
          </a:p>
        </p:txBody>
      </p:sp>
      <p:sp>
        <p:nvSpPr>
          <p:cNvPr id="884" name="Google Shape;884;p146"/>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Att leda och genomföra en digital transformation</a:t>
            </a:r>
            <a:endParaRPr sz="3000">
              <a:solidFill>
                <a:srgbClr val="0050A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89" name="Shape 889"/>
        <p:cNvGrpSpPr/>
        <p:nvPr/>
      </p:nvGrpSpPr>
      <p:grpSpPr>
        <a:xfrm>
          <a:off x="0" y="0"/>
          <a:ext cx="0" cy="0"/>
          <a:chOff x="0" y="0"/>
          <a:chExt cx="0" cy="0"/>
        </a:xfrm>
      </p:grpSpPr>
      <p:pic>
        <p:nvPicPr>
          <p:cNvPr descr="The large majority of organizations expect to achieve results by MANAGING change; more than 70% fall well short.  The minority that learn how to LEAD their change equip themselves with the essential linchpin required for sustainable success.&#10;&#10;Share this video and be a #changeleader.&#10;&#10;#leadchange" id="890" name="Google Shape;890;p147" title="Change Management versus Change Leadership: What's the Difference?">
            <a:hlinkClick r:id="rId3"/>
          </p:cNvPr>
          <p:cNvPicPr preferRelativeResize="0"/>
          <p:nvPr/>
        </p:nvPicPr>
        <p:blipFill>
          <a:blip r:embed="rId4">
            <a:alphaModFix/>
          </a:blip>
          <a:stretch>
            <a:fillRect/>
          </a:stretch>
        </p:blipFill>
        <p:spPr>
          <a:xfrm>
            <a:off x="477525" y="23827"/>
            <a:ext cx="7691850" cy="5768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95" name="Shape 895"/>
        <p:cNvGrpSpPr/>
        <p:nvPr/>
      </p:nvGrpSpPr>
      <p:grpSpPr>
        <a:xfrm>
          <a:off x="0" y="0"/>
          <a:ext cx="0" cy="0"/>
          <a:chOff x="0" y="0"/>
          <a:chExt cx="0" cy="0"/>
        </a:xfrm>
      </p:grpSpPr>
      <p:sp>
        <p:nvSpPr>
          <p:cNvPr id="896" name="Google Shape;896;p148"/>
          <p:cNvSpPr txBox="1"/>
          <p:nvPr/>
        </p:nvSpPr>
        <p:spPr>
          <a:xfrm>
            <a:off x="761575" y="1593025"/>
            <a:ext cx="30381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Susanne Bergh, chef utveckling kundmöten och kanaler på Länsförsäkringar</a:t>
            </a:r>
            <a:endParaRPr sz="1800">
              <a:latin typeface="Calibri"/>
              <a:ea typeface="Calibri"/>
              <a:cs typeface="Calibri"/>
              <a:sym typeface="Calibri"/>
            </a:endParaRPr>
          </a:p>
        </p:txBody>
      </p:sp>
      <p:pic>
        <p:nvPicPr>
          <p:cNvPr descr="Susanne Bergh talar om det digitala ledarskapet" id="897" name="Google Shape;897;p148" title="Susanne Bergh talar om det digitala ledarskapet">
            <a:hlinkClick r:id="rId3"/>
          </p:cNvPr>
          <p:cNvPicPr preferRelativeResize="0"/>
          <p:nvPr/>
        </p:nvPicPr>
        <p:blipFill>
          <a:blip r:embed="rId4">
            <a:alphaModFix/>
          </a:blip>
          <a:stretch>
            <a:fillRect/>
          </a:stretch>
        </p:blipFill>
        <p:spPr>
          <a:xfrm>
            <a:off x="3640225" y="1269725"/>
            <a:ext cx="5109050" cy="3831775"/>
          </a:xfrm>
          <a:prstGeom prst="rect">
            <a:avLst/>
          </a:prstGeom>
          <a:noFill/>
          <a:ln>
            <a:noFill/>
          </a:ln>
        </p:spPr>
      </p:pic>
      <p:sp>
        <p:nvSpPr>
          <p:cNvPr id="898" name="Google Shape;898;p148"/>
          <p:cNvSpPr txBox="1"/>
          <p:nvPr/>
        </p:nvSpPr>
        <p:spPr>
          <a:xfrm>
            <a:off x="761575" y="2758075"/>
            <a:ext cx="2714100" cy="131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SE" sz="1750">
                <a:solidFill>
                  <a:srgbClr val="EE8A2D"/>
                </a:solidFill>
                <a:highlight>
                  <a:srgbClr val="FFFFFF"/>
                </a:highlight>
              </a:rPr>
              <a:t>“Vi måste bedriva ett mer coachande och tillitsfullt ledarskap”</a:t>
            </a:r>
            <a:endParaRPr/>
          </a:p>
        </p:txBody>
      </p:sp>
      <p:sp>
        <p:nvSpPr>
          <p:cNvPr id="899" name="Google Shape;899;p148"/>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Att leda och genomföra en digital transformation</a:t>
            </a:r>
            <a:endParaRPr sz="3000">
              <a:solidFill>
                <a:srgbClr val="0050A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04" name="Shape 904"/>
        <p:cNvGrpSpPr/>
        <p:nvPr/>
      </p:nvGrpSpPr>
      <p:grpSpPr>
        <a:xfrm>
          <a:off x="0" y="0"/>
          <a:ext cx="0" cy="0"/>
          <a:chOff x="0" y="0"/>
          <a:chExt cx="0" cy="0"/>
        </a:xfrm>
      </p:grpSpPr>
      <p:sp>
        <p:nvSpPr>
          <p:cNvPr id="905" name="Google Shape;905;p149"/>
          <p:cNvSpPr txBox="1"/>
          <p:nvPr/>
        </p:nvSpPr>
        <p:spPr>
          <a:xfrm>
            <a:off x="761575" y="1601625"/>
            <a:ext cx="2085600" cy="131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sz="1800">
              <a:highlight>
                <a:srgbClr val="FFFFFF"/>
              </a:highlight>
              <a:latin typeface="Calibri"/>
              <a:ea typeface="Calibri"/>
              <a:cs typeface="Calibri"/>
              <a:sym typeface="Calibri"/>
            </a:endParaRPr>
          </a:p>
          <a:p>
            <a:pPr indent="0" lvl="0" marL="0" rtl="0" algn="l">
              <a:spcBef>
                <a:spcPts val="0"/>
              </a:spcBef>
              <a:spcAft>
                <a:spcPts val="0"/>
              </a:spcAft>
              <a:buNone/>
            </a:pPr>
            <a:r>
              <a:rPr lang="sv-SE" sz="1800">
                <a:latin typeface="Calibri"/>
                <a:ea typeface="Calibri"/>
                <a:cs typeface="Calibri"/>
                <a:sym typeface="Calibri"/>
              </a:rPr>
              <a:t>Laura Hartman Tillitsdelegationen</a:t>
            </a:r>
            <a:endParaRPr sz="1800">
              <a:latin typeface="Calibri"/>
              <a:ea typeface="Calibri"/>
              <a:cs typeface="Calibri"/>
              <a:sym typeface="Calibri"/>
            </a:endParaRPr>
          </a:p>
        </p:txBody>
      </p:sp>
      <p:pic>
        <p:nvPicPr>
          <p:cNvPr descr="Mer tillit i styrningen – Tillitsdelegationens uppdrag mot bakgrund av 20-årig erfarenhet från forskning och ledarskap." id="906" name="Google Shape;906;p149" title="Laura Hartman">
            <a:hlinkClick r:id="rId3"/>
          </p:cNvPr>
          <p:cNvPicPr preferRelativeResize="0"/>
          <p:nvPr/>
        </p:nvPicPr>
        <p:blipFill>
          <a:blip r:embed="rId4">
            <a:alphaModFix/>
          </a:blip>
          <a:stretch>
            <a:fillRect/>
          </a:stretch>
        </p:blipFill>
        <p:spPr>
          <a:xfrm>
            <a:off x="3595550" y="1250075"/>
            <a:ext cx="5109025" cy="3831775"/>
          </a:xfrm>
          <a:prstGeom prst="rect">
            <a:avLst/>
          </a:prstGeom>
          <a:noFill/>
          <a:ln>
            <a:noFill/>
          </a:ln>
        </p:spPr>
      </p:pic>
      <p:sp>
        <p:nvSpPr>
          <p:cNvPr id="907" name="Google Shape;907;p149"/>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Att leda och genomföra en digital transformation</a:t>
            </a:r>
            <a:endParaRPr sz="3000">
              <a:solidFill>
                <a:srgbClr val="0050A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12" name="Shape 912"/>
        <p:cNvGrpSpPr/>
        <p:nvPr/>
      </p:nvGrpSpPr>
      <p:grpSpPr>
        <a:xfrm>
          <a:off x="0" y="0"/>
          <a:ext cx="0" cy="0"/>
          <a:chOff x="0" y="0"/>
          <a:chExt cx="0" cy="0"/>
        </a:xfrm>
      </p:grpSpPr>
      <p:sp>
        <p:nvSpPr>
          <p:cNvPr id="913" name="Google Shape;913;p150"/>
          <p:cNvSpPr txBox="1"/>
          <p:nvPr/>
        </p:nvSpPr>
        <p:spPr>
          <a:xfrm>
            <a:off x="1134251" y="1424775"/>
            <a:ext cx="7690800" cy="14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a:p>
            <a:pPr indent="0" lvl="0" marL="0" rtl="0" algn="l">
              <a:spcBef>
                <a:spcPts val="0"/>
              </a:spcBef>
              <a:spcAft>
                <a:spcPts val="0"/>
              </a:spcAft>
              <a:buNone/>
            </a:pPr>
            <a:r>
              <a:rPr lang="sv-SE" sz="6000">
                <a:latin typeface="Calibri"/>
                <a:ea typeface="Calibri"/>
                <a:cs typeface="Calibri"/>
                <a:sym typeface="Calibri"/>
              </a:rPr>
              <a:t>a - - - - - A                  B </a:t>
            </a:r>
            <a:endParaRPr sz="6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914" name="Google Shape;914;p150"/>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Härifrån till verkligheten… digital mognad är relativ</a:t>
            </a:r>
            <a:endParaRPr sz="3000">
              <a:solidFill>
                <a:srgbClr val="0050A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19" name="Shape 919"/>
        <p:cNvGrpSpPr/>
        <p:nvPr/>
      </p:nvGrpSpPr>
      <p:grpSpPr>
        <a:xfrm>
          <a:off x="0" y="0"/>
          <a:ext cx="0" cy="0"/>
          <a:chOff x="0" y="0"/>
          <a:chExt cx="0" cy="0"/>
        </a:xfrm>
      </p:grpSpPr>
      <p:sp>
        <p:nvSpPr>
          <p:cNvPr id="920" name="Google Shape;920;p151"/>
          <p:cNvSpPr txBox="1"/>
          <p:nvPr/>
        </p:nvSpPr>
        <p:spPr>
          <a:xfrm>
            <a:off x="3217825" y="3827225"/>
            <a:ext cx="3835200" cy="14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a:p>
            <a:pPr indent="0" lvl="0" marL="0" rtl="0" algn="l">
              <a:spcBef>
                <a:spcPts val="0"/>
              </a:spcBef>
              <a:spcAft>
                <a:spcPts val="0"/>
              </a:spcAft>
              <a:buNone/>
            </a:pPr>
            <a:r>
              <a:rPr lang="sv-SE" sz="3000">
                <a:latin typeface="Calibri"/>
                <a:ea typeface="Calibri"/>
                <a:cs typeface="Calibri"/>
                <a:sym typeface="Calibri"/>
              </a:rPr>
              <a:t>a - - - - - A                B </a:t>
            </a:r>
            <a:endParaRPr sz="3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921" name="Google Shape;921;p151"/>
          <p:cNvSpPr txBox="1"/>
          <p:nvPr/>
        </p:nvSpPr>
        <p:spPr>
          <a:xfrm>
            <a:off x="554525" y="1554300"/>
            <a:ext cx="2825100" cy="27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Mäta mognad</a:t>
            </a:r>
            <a:br>
              <a:rPr lang="sv-SE" sz="1800">
                <a:latin typeface="Calibri"/>
                <a:ea typeface="Calibri"/>
                <a:cs typeface="Calibri"/>
                <a:sym typeface="Calibri"/>
              </a:rPr>
            </a:b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eBlomlådan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LIKA för socialtjänsten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LIKA för skolan och förskolan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Digital förvaltning</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Djupintervjuer</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a:t>
            </a:r>
            <a:endParaRPr sz="1800">
              <a:latin typeface="Calibri"/>
              <a:ea typeface="Calibri"/>
              <a:cs typeface="Calibri"/>
              <a:sym typeface="Calibri"/>
            </a:endParaRPr>
          </a:p>
          <a:p>
            <a:pPr indent="0" lvl="0" marL="0" rtl="0" algn="l">
              <a:spcBef>
                <a:spcPts val="0"/>
              </a:spcBef>
              <a:spcAft>
                <a:spcPts val="0"/>
              </a:spcAft>
              <a:buNone/>
            </a:pPr>
            <a:r>
              <a:t/>
            </a:r>
            <a:endParaRPr/>
          </a:p>
        </p:txBody>
      </p:sp>
      <p:pic>
        <p:nvPicPr>
          <p:cNvPr id="922" name="Google Shape;922;p151"/>
          <p:cNvPicPr preferRelativeResize="0"/>
          <p:nvPr/>
        </p:nvPicPr>
        <p:blipFill>
          <a:blip r:embed="rId3">
            <a:alphaModFix/>
          </a:blip>
          <a:stretch>
            <a:fillRect/>
          </a:stretch>
        </p:blipFill>
        <p:spPr>
          <a:xfrm>
            <a:off x="3552028" y="1750150"/>
            <a:ext cx="3241299" cy="2085100"/>
          </a:xfrm>
          <a:prstGeom prst="rect">
            <a:avLst/>
          </a:prstGeom>
          <a:noFill/>
          <a:ln>
            <a:noFill/>
          </a:ln>
          <a:effectLst>
            <a:outerShdw blurRad="57150" rotWithShape="0" algn="bl" dir="5400000" dist="19050">
              <a:srgbClr val="000000">
                <a:alpha val="50000"/>
              </a:srgbClr>
            </a:outerShdw>
          </a:effectLst>
        </p:spPr>
      </p:pic>
      <p:pic>
        <p:nvPicPr>
          <p:cNvPr id="923" name="Google Shape;923;p151"/>
          <p:cNvPicPr preferRelativeResize="0"/>
          <p:nvPr/>
        </p:nvPicPr>
        <p:blipFill>
          <a:blip r:embed="rId4">
            <a:alphaModFix/>
          </a:blip>
          <a:stretch>
            <a:fillRect/>
          </a:stretch>
        </p:blipFill>
        <p:spPr>
          <a:xfrm>
            <a:off x="4689975" y="2096800"/>
            <a:ext cx="4247074" cy="1930125"/>
          </a:xfrm>
          <a:prstGeom prst="rect">
            <a:avLst/>
          </a:prstGeom>
          <a:noFill/>
          <a:ln>
            <a:noFill/>
          </a:ln>
          <a:effectLst>
            <a:outerShdw blurRad="57150" rotWithShape="0" algn="bl" dir="5400000" dist="19050">
              <a:srgbClr val="000000">
                <a:alpha val="50000"/>
              </a:srgbClr>
            </a:outerShdw>
          </a:effectLst>
        </p:spPr>
      </p:pic>
      <p:cxnSp>
        <p:nvCxnSpPr>
          <p:cNvPr id="924" name="Google Shape;924;p151"/>
          <p:cNvCxnSpPr/>
          <p:nvPr/>
        </p:nvCxnSpPr>
        <p:spPr>
          <a:xfrm>
            <a:off x="5133325" y="4733725"/>
            <a:ext cx="752400" cy="0"/>
          </a:xfrm>
          <a:prstGeom prst="straightConnector1">
            <a:avLst/>
          </a:prstGeom>
          <a:noFill/>
          <a:ln cap="flat" cmpd="sng" w="38100">
            <a:solidFill>
              <a:schemeClr val="dk2"/>
            </a:solidFill>
            <a:prstDash val="solid"/>
            <a:round/>
            <a:headEnd len="med" w="med" type="none"/>
            <a:tailEnd len="med" w="med" type="triangle"/>
          </a:ln>
        </p:spPr>
      </p:cxnSp>
      <p:pic>
        <p:nvPicPr>
          <p:cNvPr id="925" name="Google Shape;925;p151"/>
          <p:cNvPicPr preferRelativeResize="0"/>
          <p:nvPr/>
        </p:nvPicPr>
        <p:blipFill>
          <a:blip r:embed="rId5">
            <a:alphaModFix/>
          </a:blip>
          <a:stretch>
            <a:fillRect/>
          </a:stretch>
        </p:blipFill>
        <p:spPr>
          <a:xfrm>
            <a:off x="6891191" y="2697300"/>
            <a:ext cx="2045871" cy="2036421"/>
          </a:xfrm>
          <a:prstGeom prst="rect">
            <a:avLst/>
          </a:prstGeom>
          <a:noFill/>
          <a:ln>
            <a:noFill/>
          </a:ln>
          <a:effectLst>
            <a:outerShdw blurRad="57150" rotWithShape="0" algn="bl" dir="5400000" dist="19050">
              <a:srgbClr val="000000">
                <a:alpha val="50000"/>
              </a:srgbClr>
            </a:outerShdw>
          </a:effectLst>
        </p:spPr>
      </p:pic>
      <p:sp>
        <p:nvSpPr>
          <p:cNvPr id="926" name="Google Shape;926;p151"/>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Härifrån till verkligheten… digital mognad är relativ</a:t>
            </a:r>
            <a:endParaRPr sz="3000">
              <a:solidFill>
                <a:srgbClr val="0050A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31" name="Shape 931"/>
        <p:cNvGrpSpPr/>
        <p:nvPr/>
      </p:nvGrpSpPr>
      <p:grpSpPr>
        <a:xfrm>
          <a:off x="0" y="0"/>
          <a:ext cx="0" cy="0"/>
          <a:chOff x="0" y="0"/>
          <a:chExt cx="0" cy="0"/>
        </a:xfrm>
      </p:grpSpPr>
      <p:sp>
        <p:nvSpPr>
          <p:cNvPr id="932" name="Google Shape;932;p152"/>
          <p:cNvSpPr txBox="1"/>
          <p:nvPr/>
        </p:nvSpPr>
        <p:spPr>
          <a:xfrm>
            <a:off x="598175" y="1111525"/>
            <a:ext cx="2729100" cy="69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SE" sz="1800">
                <a:latin typeface="Calibri"/>
                <a:ea typeface="Calibri"/>
                <a:cs typeface="Calibri"/>
                <a:sym typeface="Calibri"/>
              </a:rPr>
              <a:t>Arbeta med innovation</a:t>
            </a:r>
            <a:r>
              <a:rPr lang="sv-SE" sz="1800">
                <a:latin typeface="Calibri"/>
                <a:ea typeface="Calibri"/>
                <a:cs typeface="Calibri"/>
                <a:sym typeface="Calibri"/>
              </a:rPr>
              <a:t> </a:t>
            </a:r>
            <a:endParaRPr sz="1800">
              <a:latin typeface="Calibri"/>
              <a:ea typeface="Calibri"/>
              <a:cs typeface="Calibri"/>
              <a:sym typeface="Calibri"/>
            </a:endParaRPr>
          </a:p>
        </p:txBody>
      </p:sp>
      <p:pic>
        <p:nvPicPr>
          <p:cNvPr descr="I en tid när resurserna minskar och behoven ökar, är det viktigare än någonsin vi använder våra resurser till verksamhet som verkligen gör skillnad. Därför har Sveriges Kommuner och Landsting startat Innovationsguiden, ett stöd i att förnya er verksamhet tillsammans med brukarna i era verksamheter. Det här är en introduktion till hur det är att arbeta med stöd av Innovationsguiden, berättat av tidigare personer vars projekt genomgått Innovationsguidens utvecklingsprogram.  &#10;&#10;Läs mer på www.innovationsguiden.se&#10;&#10;Musik: Broke for free - Summer spliffs (CC-BY-3.0)" id="933" name="Google Shape;933;p152" title="Vad är Innovationsguiden?">
            <a:hlinkClick r:id="rId3"/>
          </p:cNvPr>
          <p:cNvPicPr preferRelativeResize="0"/>
          <p:nvPr/>
        </p:nvPicPr>
        <p:blipFill>
          <a:blip r:embed="rId4">
            <a:alphaModFix/>
          </a:blip>
          <a:stretch>
            <a:fillRect/>
          </a:stretch>
        </p:blipFill>
        <p:spPr>
          <a:xfrm>
            <a:off x="3507375" y="1066800"/>
            <a:ext cx="5251276" cy="3938450"/>
          </a:xfrm>
          <a:prstGeom prst="rect">
            <a:avLst/>
          </a:prstGeom>
          <a:noFill/>
          <a:ln>
            <a:noFill/>
          </a:ln>
        </p:spPr>
      </p:pic>
      <p:sp>
        <p:nvSpPr>
          <p:cNvPr id="934" name="Google Shape;934;p152"/>
          <p:cNvSpPr txBox="1"/>
          <p:nvPr/>
        </p:nvSpPr>
        <p:spPr>
          <a:xfrm>
            <a:off x="598175" y="1973850"/>
            <a:ext cx="30723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solidFill>
                  <a:schemeClr val="dk1"/>
                </a:solidFill>
                <a:latin typeface="Calibri"/>
                <a:ea typeface="Calibri"/>
                <a:cs typeface="Calibri"/>
                <a:sym typeface="Calibri"/>
              </a:rPr>
              <a:t>http://innovationsguiden.se/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35"/>
          <p:cNvSpPr txBox="1"/>
          <p:nvPr/>
        </p:nvSpPr>
        <p:spPr>
          <a:xfrm>
            <a:off x="761575" y="1370700"/>
            <a:ext cx="7243200" cy="240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Repetition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Gruppdiskussion om förändringsvågornas påverkan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Ledarskap i förändring - Julia Landsell</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Arbete med digital destination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Arbete med transformationsplanen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Redovisning av transformationsplan</a:t>
            </a:r>
            <a:endParaRPr sz="1800">
              <a:solidFill>
                <a:schemeClr val="dk1"/>
              </a:solidFill>
              <a:latin typeface="Calibri"/>
              <a:ea typeface="Calibri"/>
              <a:cs typeface="Calibri"/>
              <a:sym typeface="Calibri"/>
            </a:endParaRPr>
          </a:p>
        </p:txBody>
      </p:sp>
      <p:sp>
        <p:nvSpPr>
          <p:cNvPr id="775" name="Google Shape;775;p135"/>
          <p:cNvSpPr txBox="1"/>
          <p:nvPr/>
        </p:nvSpPr>
        <p:spPr>
          <a:xfrm>
            <a:off x="761565" y="726281"/>
            <a:ext cx="77040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WS 4 Transformationsplanen</a:t>
            </a:r>
            <a:endParaRPr sz="3000">
              <a:solidFill>
                <a:srgbClr val="0050A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39" name="Shape 939"/>
        <p:cNvGrpSpPr/>
        <p:nvPr/>
      </p:nvGrpSpPr>
      <p:grpSpPr>
        <a:xfrm>
          <a:off x="0" y="0"/>
          <a:ext cx="0" cy="0"/>
          <a:chOff x="0" y="0"/>
          <a:chExt cx="0" cy="0"/>
        </a:xfrm>
      </p:grpSpPr>
      <p:pic>
        <p:nvPicPr>
          <p:cNvPr id="940" name="Google Shape;940;p153"/>
          <p:cNvPicPr preferRelativeResize="0"/>
          <p:nvPr/>
        </p:nvPicPr>
        <p:blipFill>
          <a:blip r:embed="rId3">
            <a:alphaModFix/>
          </a:blip>
          <a:stretch>
            <a:fillRect/>
          </a:stretch>
        </p:blipFill>
        <p:spPr>
          <a:xfrm>
            <a:off x="940025" y="1409000"/>
            <a:ext cx="3824101" cy="2992775"/>
          </a:xfrm>
          <a:prstGeom prst="rect">
            <a:avLst/>
          </a:prstGeom>
          <a:noFill/>
          <a:ln>
            <a:noFill/>
          </a:ln>
        </p:spPr>
      </p:pic>
      <p:sp>
        <p:nvSpPr>
          <p:cNvPr id="941" name="Google Shape;941;p153"/>
          <p:cNvSpPr txBox="1"/>
          <p:nvPr/>
        </p:nvSpPr>
        <p:spPr>
          <a:xfrm>
            <a:off x="4940175" y="2023500"/>
            <a:ext cx="2421900" cy="15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Effektivisering</a:t>
            </a:r>
            <a:endParaRPr/>
          </a:p>
          <a:p>
            <a:pPr indent="0" lvl="0" marL="0" rtl="0" algn="l">
              <a:spcBef>
                <a:spcPts val="0"/>
              </a:spcBef>
              <a:spcAft>
                <a:spcPts val="0"/>
              </a:spcAft>
              <a:buNone/>
            </a:pPr>
            <a:r>
              <a:rPr lang="sv-SE"/>
              <a:t>Ökad kvalité</a:t>
            </a:r>
            <a:endParaRPr/>
          </a:p>
          <a:p>
            <a:pPr indent="0" lvl="0" marL="0" rtl="0" algn="l">
              <a:spcBef>
                <a:spcPts val="0"/>
              </a:spcBef>
              <a:spcAft>
                <a:spcPts val="0"/>
              </a:spcAft>
              <a:buNone/>
            </a:pPr>
            <a:r>
              <a:rPr lang="sv-SE"/>
              <a:t>Kostnadsreducering</a:t>
            </a:r>
            <a:endParaRPr/>
          </a:p>
          <a:p>
            <a:pPr indent="0" lvl="0" marL="0" rtl="0" algn="l">
              <a:spcBef>
                <a:spcPts val="0"/>
              </a:spcBef>
              <a:spcAft>
                <a:spcPts val="0"/>
              </a:spcAft>
              <a:buNone/>
            </a:pPr>
            <a:r>
              <a:rPr lang="sv-SE"/>
              <a:t>Attraktiva arbetsplatser</a:t>
            </a:r>
            <a:endParaRPr/>
          </a:p>
          <a:p>
            <a:pPr indent="0" lvl="0" marL="0" rtl="0" algn="l">
              <a:spcBef>
                <a:spcPts val="0"/>
              </a:spcBef>
              <a:spcAft>
                <a:spcPts val="0"/>
              </a:spcAft>
              <a:buNone/>
            </a:pPr>
            <a:r>
              <a:rPr lang="sv-SE"/>
              <a:t>Kundnytta</a:t>
            </a:r>
            <a:endParaRPr/>
          </a:p>
          <a:p>
            <a:pPr indent="0" lvl="0" marL="0" rtl="0" algn="l">
              <a:spcBef>
                <a:spcPts val="0"/>
              </a:spcBef>
              <a:spcAft>
                <a:spcPts val="0"/>
              </a:spcAft>
              <a:buNone/>
            </a:pPr>
            <a:r>
              <a:rPr lang="sv-SE"/>
              <a:t>....</a:t>
            </a:r>
            <a:endParaRPr/>
          </a:p>
        </p:txBody>
      </p:sp>
      <p:sp>
        <p:nvSpPr>
          <p:cNvPr id="942" name="Google Shape;942;p153"/>
          <p:cNvSpPr txBox="1"/>
          <p:nvPr/>
        </p:nvSpPr>
        <p:spPr>
          <a:xfrm>
            <a:off x="6726525" y="4568075"/>
            <a:ext cx="19935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Källa: DigJouney</a:t>
            </a:r>
            <a:endParaRPr/>
          </a:p>
        </p:txBody>
      </p:sp>
      <p:sp>
        <p:nvSpPr>
          <p:cNvPr id="943" name="Google Shape;943;p153"/>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Den digital mognadsmatrisens tre fundament</a:t>
            </a:r>
            <a:endParaRPr sz="3000">
              <a:solidFill>
                <a:srgbClr val="0050A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48" name="Shape 948"/>
        <p:cNvGrpSpPr/>
        <p:nvPr/>
      </p:nvGrpSpPr>
      <p:grpSpPr>
        <a:xfrm>
          <a:off x="0" y="0"/>
          <a:ext cx="0" cy="0"/>
          <a:chOff x="0" y="0"/>
          <a:chExt cx="0" cy="0"/>
        </a:xfrm>
      </p:grpSpPr>
      <p:graphicFrame>
        <p:nvGraphicFramePr>
          <p:cNvPr id="949" name="Google Shape;949;p154"/>
          <p:cNvGraphicFramePr/>
          <p:nvPr/>
        </p:nvGraphicFramePr>
        <p:xfrm>
          <a:off x="607575" y="1435050"/>
          <a:ext cx="3000000" cy="3000000"/>
        </p:xfrm>
        <a:graphic>
          <a:graphicData uri="http://schemas.openxmlformats.org/drawingml/2006/table">
            <a:tbl>
              <a:tblPr>
                <a:noFill/>
                <a:tableStyleId>{180EA189-B3F9-423D-B6EA-4D0C2C4F12A4}</a:tableStyleId>
              </a:tblPr>
              <a:tblGrid>
                <a:gridCol w="4251775"/>
                <a:gridCol w="4251775"/>
              </a:tblGrid>
              <a:tr h="2505125">
                <a:tc>
                  <a:txBody>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Ingen samsyn på digitalisering och digital transformation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Att inte ha bestämt sig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Avsaknad av vision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För stort fokus på förvaltning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Fokus på vad i stället för hur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Digitala specialister före digitala generalister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Företagets miljö begränsar digitaliseringen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Avdelningar i silor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Beslut fattas inte baserat på fakta</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Ledningen lever inte som man lär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50" name="Google Shape;950;p154"/>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Tio fällor att undvika</a:t>
            </a:r>
            <a:endParaRPr sz="3000">
              <a:solidFill>
                <a:srgbClr val="0050A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graphicFrame>
        <p:nvGraphicFramePr>
          <p:cNvPr id="956" name="Google Shape;956;p155"/>
          <p:cNvGraphicFramePr/>
          <p:nvPr/>
        </p:nvGraphicFramePr>
        <p:xfrm>
          <a:off x="640450" y="1501350"/>
          <a:ext cx="3000000" cy="3000000"/>
        </p:xfrm>
        <a:graphic>
          <a:graphicData uri="http://schemas.openxmlformats.org/drawingml/2006/table">
            <a:tbl>
              <a:tblPr>
                <a:noFill/>
                <a:tableStyleId>{180EA189-B3F9-423D-B6EA-4D0C2C4F12A4}</a:tableStyleId>
              </a:tblPr>
              <a:tblGrid>
                <a:gridCol w="4251775"/>
                <a:gridCol w="4251775"/>
              </a:tblGrid>
              <a:tr h="2505125">
                <a:tc>
                  <a:txBody>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ta ansvar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ha marknads- och omvärldsinsikt - på riktigt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skapa en snabb och flexibel verksamhet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inte bara bygga nytt. Utveckla befintligt och lägg ner misslyckade satsningar</a:t>
                      </a:r>
                      <a:endParaRPr sz="1800">
                        <a:solidFill>
                          <a:schemeClr val="dk1"/>
                        </a:solidFill>
                        <a:latin typeface="Calibri"/>
                        <a:ea typeface="Calibri"/>
                        <a:cs typeface="Calibri"/>
                        <a:sym typeface="Calibri"/>
                      </a:endParaRPr>
                    </a:p>
                    <a:p>
                      <a:pPr indent="0" lvl="0" marL="457200" rtl="0" algn="l">
                        <a:spcBef>
                          <a:spcPts val="200"/>
                        </a:spcBef>
                        <a:spcAft>
                          <a:spcPts val="20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tro på fakta och intuition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öka organisationens digitala mognad på alla nivåer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riva ner stuprör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balanser kort och långsiktigt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få med alla på resan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leva som du lär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57" name="Google Shape;957;p155"/>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Det digitala ledarskapets tio budord</a:t>
            </a:r>
            <a:endParaRPr sz="3000">
              <a:solidFill>
                <a:srgbClr val="0050A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156"/>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Digital destination </a:t>
            </a:r>
            <a:endParaRPr sz="3000">
              <a:solidFill>
                <a:srgbClr val="0050A0"/>
              </a:solidFill>
              <a:latin typeface="Calibri"/>
              <a:ea typeface="Calibri"/>
              <a:cs typeface="Calibri"/>
              <a:sym typeface="Calibri"/>
            </a:endParaRPr>
          </a:p>
        </p:txBody>
      </p:sp>
      <p:sp>
        <p:nvSpPr>
          <p:cNvPr id="964" name="Google Shape;964;p156"/>
          <p:cNvSpPr txBox="1"/>
          <p:nvPr/>
        </p:nvSpPr>
        <p:spPr>
          <a:xfrm>
            <a:off x="761575" y="1325575"/>
            <a:ext cx="6823800" cy="17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Verksamhetens önskade läge vid en given framtida tidpunkt.</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lnSpc>
                <a:spcPct val="114000"/>
              </a:lnSpc>
              <a:spcBef>
                <a:spcPts val="0"/>
              </a:spcBef>
              <a:spcAft>
                <a:spcPts val="0"/>
              </a:spcAft>
              <a:buSzPts val="1800"/>
              <a:buAutoNum type="arabicPeriod"/>
            </a:pPr>
            <a:r>
              <a:rPr lang="sv-SE" sz="1800">
                <a:latin typeface="Calibri"/>
                <a:ea typeface="Calibri"/>
                <a:cs typeface="Calibri"/>
                <a:sym typeface="Calibri"/>
              </a:rPr>
              <a:t>Hur långt verksamheten har som mål att utveckla den digitala mognaden </a:t>
            </a:r>
            <a:r>
              <a:rPr b="1" lang="sv-SE" sz="1800">
                <a:latin typeface="Calibri"/>
                <a:ea typeface="Calibri"/>
                <a:cs typeface="Calibri"/>
                <a:sym typeface="Calibri"/>
              </a:rPr>
              <a:t>inom respektive motor</a:t>
            </a:r>
            <a:endParaRPr b="1" sz="1800">
              <a:latin typeface="Calibri"/>
              <a:ea typeface="Calibri"/>
              <a:cs typeface="Calibri"/>
              <a:sym typeface="Calibri"/>
            </a:endParaRPr>
          </a:p>
          <a:p>
            <a:pPr indent="-342900" lvl="0" marL="457200" rtl="0" algn="l">
              <a:lnSpc>
                <a:spcPct val="114000"/>
              </a:lnSpc>
              <a:spcBef>
                <a:spcPts val="500"/>
              </a:spcBef>
              <a:spcAft>
                <a:spcPts val="500"/>
              </a:spcAft>
              <a:buSzPts val="1800"/>
              <a:buFont typeface="Calibri"/>
              <a:buAutoNum type="arabicPeriod"/>
            </a:pPr>
            <a:r>
              <a:rPr lang="sv-SE" sz="1800">
                <a:latin typeface="Calibri"/>
                <a:ea typeface="Calibri"/>
                <a:cs typeface="Calibri"/>
                <a:sym typeface="Calibri"/>
              </a:rPr>
              <a:t>När ska detta ske?</a:t>
            </a:r>
            <a:endParaRPr sz="18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9" name="Shape 969"/>
        <p:cNvGrpSpPr/>
        <p:nvPr/>
      </p:nvGrpSpPr>
      <p:grpSpPr>
        <a:xfrm>
          <a:off x="0" y="0"/>
          <a:ext cx="0" cy="0"/>
          <a:chOff x="0" y="0"/>
          <a:chExt cx="0" cy="0"/>
        </a:xfrm>
      </p:grpSpPr>
      <p:pic>
        <p:nvPicPr>
          <p:cNvPr id="970" name="Google Shape;970;p157"/>
          <p:cNvPicPr preferRelativeResize="0"/>
          <p:nvPr/>
        </p:nvPicPr>
        <p:blipFill>
          <a:blip r:embed="rId3">
            <a:alphaModFix/>
          </a:blip>
          <a:stretch>
            <a:fillRect/>
          </a:stretch>
        </p:blipFill>
        <p:spPr>
          <a:xfrm>
            <a:off x="-110175" y="-17437"/>
            <a:ext cx="9254175" cy="51783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158"/>
          <p:cNvSpPr txBox="1"/>
          <p:nvPr/>
        </p:nvSpPr>
        <p:spPr>
          <a:xfrm>
            <a:off x="761575" y="1379500"/>
            <a:ext cx="7157400" cy="22242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rPr lang="sv-SE" sz="1800">
                <a:latin typeface="Calibri"/>
                <a:ea typeface="Calibri"/>
                <a:cs typeface="Calibri"/>
                <a:sym typeface="Calibri"/>
              </a:rPr>
              <a:t>En berättelse om hur ni vill nå er digitala destination som är begriplig för någon som inte varit med i processen.</a:t>
            </a:r>
            <a:endParaRPr sz="1800">
              <a:latin typeface="Calibri"/>
              <a:ea typeface="Calibri"/>
              <a:cs typeface="Calibri"/>
              <a:sym typeface="Calibri"/>
            </a:endParaRPr>
          </a:p>
          <a:p>
            <a:pPr indent="0" lvl="0" marL="0" rtl="0" algn="l">
              <a:lnSpc>
                <a:spcPct val="114000"/>
              </a:lnSpc>
              <a:spcBef>
                <a:spcPts val="500"/>
              </a:spcBef>
              <a:spcAft>
                <a:spcPts val="0"/>
              </a:spcAft>
              <a:buNone/>
            </a:pPr>
            <a:r>
              <a:rPr lang="sv-SE" sz="1800">
                <a:latin typeface="Calibri"/>
                <a:ea typeface="Calibri"/>
                <a:cs typeface="Calibri"/>
                <a:sym typeface="Calibri"/>
              </a:rPr>
              <a:t>Baseras på den metodik och struktur som ges av DMI “Best practise”</a:t>
            </a:r>
            <a:endParaRPr sz="1800">
              <a:latin typeface="Calibri"/>
              <a:ea typeface="Calibri"/>
              <a:cs typeface="Calibri"/>
              <a:sym typeface="Calibri"/>
            </a:endParaRPr>
          </a:p>
          <a:p>
            <a:pPr indent="0" lvl="0" marL="0" rtl="0" algn="l">
              <a:lnSpc>
                <a:spcPct val="114000"/>
              </a:lnSpc>
              <a:spcBef>
                <a:spcPts val="500"/>
              </a:spcBef>
              <a:spcAft>
                <a:spcPts val="0"/>
              </a:spcAft>
              <a:buNone/>
            </a:pPr>
            <a:r>
              <a:rPr lang="sv-SE" sz="1800">
                <a:latin typeface="Calibri"/>
                <a:ea typeface="Calibri"/>
                <a:cs typeface="Calibri"/>
                <a:sym typeface="Calibri"/>
              </a:rPr>
              <a:t>Kan kläs i bilder och ord som matchar er grafiska profil</a:t>
            </a:r>
            <a:endParaRPr sz="1800">
              <a:latin typeface="Calibri"/>
              <a:ea typeface="Calibri"/>
              <a:cs typeface="Calibri"/>
              <a:sym typeface="Calibri"/>
            </a:endParaRPr>
          </a:p>
          <a:p>
            <a:pPr indent="0" lvl="0" marL="0" rtl="0" algn="l">
              <a:lnSpc>
                <a:spcPct val="114000"/>
              </a:lnSpc>
              <a:spcBef>
                <a:spcPts val="500"/>
              </a:spcBef>
              <a:spcAft>
                <a:spcPts val="500"/>
              </a:spcAft>
              <a:buNone/>
            </a:pPr>
            <a:r>
              <a:rPr lang="sv-SE" sz="1800">
                <a:latin typeface="Calibri"/>
                <a:ea typeface="Calibri"/>
                <a:cs typeface="Calibri"/>
                <a:sym typeface="Calibri"/>
              </a:rPr>
              <a:t>Handlar mer om hur ni vill vara än exakt vad ni vill vara, vilka förmågor måste utvecklas?</a:t>
            </a:r>
            <a:endParaRPr sz="1800">
              <a:latin typeface="Calibri"/>
              <a:ea typeface="Calibri"/>
              <a:cs typeface="Calibri"/>
              <a:sym typeface="Calibri"/>
            </a:endParaRPr>
          </a:p>
        </p:txBody>
      </p:sp>
      <p:sp>
        <p:nvSpPr>
          <p:cNvPr id="977" name="Google Shape;977;p158"/>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Transformationsplanen - utvalda förändringsresor</a:t>
            </a:r>
            <a:endParaRPr sz="3000">
              <a:solidFill>
                <a:srgbClr val="0050A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2" name="Shape 982"/>
        <p:cNvGrpSpPr/>
        <p:nvPr/>
      </p:nvGrpSpPr>
      <p:grpSpPr>
        <a:xfrm>
          <a:off x="0" y="0"/>
          <a:ext cx="0" cy="0"/>
          <a:chOff x="0" y="0"/>
          <a:chExt cx="0" cy="0"/>
        </a:xfrm>
      </p:grpSpPr>
      <p:pic>
        <p:nvPicPr>
          <p:cNvPr id="983" name="Google Shape;983;p159"/>
          <p:cNvPicPr preferRelativeResize="0"/>
          <p:nvPr/>
        </p:nvPicPr>
        <p:blipFill>
          <a:blip r:embed="rId3">
            <a:alphaModFix/>
          </a:blip>
          <a:stretch>
            <a:fillRect/>
          </a:stretch>
        </p:blipFill>
        <p:spPr>
          <a:xfrm>
            <a:off x="185725" y="194075"/>
            <a:ext cx="8477341" cy="48387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8" name="Shape 988"/>
        <p:cNvGrpSpPr/>
        <p:nvPr/>
      </p:nvGrpSpPr>
      <p:grpSpPr>
        <a:xfrm>
          <a:off x="0" y="0"/>
          <a:ext cx="0" cy="0"/>
          <a:chOff x="0" y="0"/>
          <a:chExt cx="0" cy="0"/>
        </a:xfrm>
      </p:grpSpPr>
      <p:pic>
        <p:nvPicPr>
          <p:cNvPr id="989" name="Google Shape;989;p160"/>
          <p:cNvPicPr preferRelativeResize="0"/>
          <p:nvPr/>
        </p:nvPicPr>
        <p:blipFill rotWithShape="1">
          <a:blip r:embed="rId3">
            <a:alphaModFix/>
          </a:blip>
          <a:srcRect b="0" l="0" r="0" t="0"/>
          <a:stretch/>
        </p:blipFill>
        <p:spPr>
          <a:xfrm>
            <a:off x="-10100" y="0"/>
            <a:ext cx="9144000" cy="50976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
        <p:nvSpPr>
          <p:cNvPr id="994" name="Google Shape;994;p161"/>
          <p:cNvSpPr/>
          <p:nvPr/>
        </p:nvSpPr>
        <p:spPr>
          <a:xfrm>
            <a:off x="1707750"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1. DMI</a:t>
            </a:r>
            <a:endParaRPr b="1" sz="1400">
              <a:latin typeface="Calibri"/>
              <a:ea typeface="Calibri"/>
              <a:cs typeface="Calibri"/>
              <a:sym typeface="Calibri"/>
            </a:endParaRPr>
          </a:p>
        </p:txBody>
      </p:sp>
      <p:sp>
        <p:nvSpPr>
          <p:cNvPr id="995" name="Google Shape;995;p161"/>
          <p:cNvSpPr/>
          <p:nvPr/>
        </p:nvSpPr>
        <p:spPr>
          <a:xfrm>
            <a:off x="3158597"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2. Omvärld</a:t>
            </a:r>
            <a:endParaRPr b="1" sz="1400">
              <a:latin typeface="Calibri"/>
              <a:ea typeface="Calibri"/>
              <a:cs typeface="Calibri"/>
              <a:sym typeface="Calibri"/>
            </a:endParaRPr>
          </a:p>
        </p:txBody>
      </p:sp>
      <p:sp>
        <p:nvSpPr>
          <p:cNvPr id="996" name="Google Shape;996;p161"/>
          <p:cNvSpPr/>
          <p:nvPr/>
        </p:nvSpPr>
        <p:spPr>
          <a:xfrm>
            <a:off x="4590722"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3. Vågor</a:t>
            </a:r>
            <a:endParaRPr b="1" sz="1400">
              <a:latin typeface="Calibri"/>
              <a:ea typeface="Calibri"/>
              <a:cs typeface="Calibri"/>
              <a:sym typeface="Calibri"/>
            </a:endParaRPr>
          </a:p>
        </p:txBody>
      </p:sp>
      <p:sp>
        <p:nvSpPr>
          <p:cNvPr id="997" name="Google Shape;997;p161"/>
          <p:cNvSpPr/>
          <p:nvPr/>
        </p:nvSpPr>
        <p:spPr>
          <a:xfrm>
            <a:off x="6039089"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4. Destination</a:t>
            </a:r>
            <a:endParaRPr b="1" sz="1400">
              <a:latin typeface="Calibri"/>
              <a:ea typeface="Calibri"/>
              <a:cs typeface="Calibri"/>
              <a:sym typeface="Calibri"/>
            </a:endParaRPr>
          </a:p>
        </p:txBody>
      </p:sp>
      <p:sp>
        <p:nvSpPr>
          <p:cNvPr id="998" name="Google Shape;998;p161"/>
          <p:cNvSpPr/>
          <p:nvPr/>
        </p:nvSpPr>
        <p:spPr>
          <a:xfrm>
            <a:off x="7487466" y="1656506"/>
            <a:ext cx="1432200" cy="776100"/>
          </a:xfrm>
          <a:prstGeom prst="homePlate">
            <a:avLst>
              <a:gd fmla="val 2386"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Transformations-</a:t>
            </a:r>
            <a:br>
              <a:rPr b="1" lang="sv-SE" sz="1400">
                <a:latin typeface="Calibri"/>
                <a:ea typeface="Calibri"/>
                <a:cs typeface="Calibri"/>
                <a:sym typeface="Calibri"/>
              </a:rPr>
            </a:br>
            <a:r>
              <a:rPr b="1" lang="sv-SE" sz="1400">
                <a:latin typeface="Calibri"/>
                <a:ea typeface="Calibri"/>
                <a:cs typeface="Calibri"/>
                <a:sym typeface="Calibri"/>
              </a:rPr>
              <a:t>plan</a:t>
            </a:r>
            <a:endParaRPr b="1" sz="1400">
              <a:latin typeface="Calibri"/>
              <a:ea typeface="Calibri"/>
              <a:cs typeface="Calibri"/>
              <a:sym typeface="Calibri"/>
            </a:endParaRPr>
          </a:p>
        </p:txBody>
      </p:sp>
      <p:sp>
        <p:nvSpPr>
          <p:cNvPr id="999" name="Google Shape;999;p161"/>
          <p:cNvSpPr/>
          <p:nvPr/>
        </p:nvSpPr>
        <p:spPr>
          <a:xfrm>
            <a:off x="256903"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 Vilka vi är</a:t>
            </a:r>
            <a:endParaRPr b="1" sz="1400">
              <a:latin typeface="Calibri"/>
              <a:ea typeface="Calibri"/>
              <a:cs typeface="Calibri"/>
              <a:sym typeface="Calibri"/>
            </a:endParaRPr>
          </a:p>
        </p:txBody>
      </p:sp>
      <p:grpSp>
        <p:nvGrpSpPr>
          <p:cNvPr id="1000" name="Google Shape;1000;p161"/>
          <p:cNvGrpSpPr/>
          <p:nvPr/>
        </p:nvGrpSpPr>
        <p:grpSpPr>
          <a:xfrm>
            <a:off x="228581" y="2612218"/>
            <a:ext cx="7147893" cy="660276"/>
            <a:chOff x="609550" y="7727916"/>
            <a:chExt cx="19061049" cy="1760735"/>
          </a:xfrm>
        </p:grpSpPr>
        <p:pic>
          <p:nvPicPr>
            <p:cNvPr id="1001" name="Google Shape;1001;p161"/>
            <p:cNvPicPr preferRelativeResize="0"/>
            <p:nvPr/>
          </p:nvPicPr>
          <p:blipFill rotWithShape="1">
            <a:blip r:embed="rId3">
              <a:alphaModFix/>
            </a:blip>
            <a:srcRect b="21911" l="0" r="0" t="0"/>
            <a:stretch/>
          </p:blipFill>
          <p:spPr>
            <a:xfrm>
              <a:off x="4524525" y="7727925"/>
              <a:ext cx="3708900" cy="17297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1002" name="Google Shape;1002;p161"/>
            <p:cNvPicPr preferRelativeResize="0"/>
            <p:nvPr/>
          </p:nvPicPr>
          <p:blipFill>
            <a:blip r:embed="rId4">
              <a:alphaModFix/>
            </a:blip>
            <a:stretch>
              <a:fillRect/>
            </a:stretch>
          </p:blipFill>
          <p:spPr>
            <a:xfrm>
              <a:off x="8419725" y="7727925"/>
              <a:ext cx="3536724" cy="1729800"/>
            </a:xfrm>
            <a:prstGeom prst="rect">
              <a:avLst/>
            </a:prstGeom>
            <a:noFill/>
            <a:ln cap="flat" cmpd="sng" w="9525">
              <a:solidFill>
                <a:schemeClr val="dk2"/>
              </a:solidFill>
              <a:prstDash val="solid"/>
              <a:round/>
              <a:headEnd len="sm" w="sm" type="none"/>
              <a:tailEnd len="sm" w="sm" type="none"/>
            </a:ln>
          </p:spPr>
        </p:pic>
        <p:sp>
          <p:nvSpPr>
            <p:cNvPr id="1003" name="Google Shape;1003;p161"/>
            <p:cNvSpPr/>
            <p:nvPr/>
          </p:nvSpPr>
          <p:spPr>
            <a:xfrm>
              <a:off x="12162525" y="7727925"/>
              <a:ext cx="3708900" cy="1729800"/>
            </a:xfrm>
            <a:prstGeom prst="rect">
              <a:avLst/>
            </a:prstGeom>
            <a:blipFill rotWithShape="1">
              <a:blip r:embed="rId5">
                <a:alphaModFix/>
              </a:blip>
              <a:stretch>
                <a:fillRect b="0" l="0" r="0" t="0"/>
              </a:stretch>
            </a:blipFill>
            <a:ln cap="flat" cmpd="sng" w="9525">
              <a:solidFill>
                <a:srgbClr val="000000"/>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pic>
          <p:nvPicPr>
            <p:cNvPr id="1004" name="Google Shape;1004;p161"/>
            <p:cNvPicPr preferRelativeResize="0"/>
            <p:nvPr/>
          </p:nvPicPr>
          <p:blipFill rotWithShape="1">
            <a:blip r:embed="rId6">
              <a:alphaModFix/>
            </a:blip>
            <a:srcRect b="29780" l="23564" r="17466" t="19639"/>
            <a:stretch/>
          </p:blipFill>
          <p:spPr>
            <a:xfrm>
              <a:off x="16133900" y="7727925"/>
              <a:ext cx="3536699" cy="1729801"/>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1005" name="Google Shape;1005;p161"/>
            <p:cNvPicPr preferRelativeResize="0"/>
            <p:nvPr/>
          </p:nvPicPr>
          <p:blipFill>
            <a:blip r:embed="rId7">
              <a:alphaModFix/>
            </a:blip>
            <a:stretch>
              <a:fillRect/>
            </a:stretch>
          </p:blipFill>
          <p:spPr>
            <a:xfrm>
              <a:off x="609550" y="7727916"/>
              <a:ext cx="3708902" cy="1760735"/>
            </a:xfrm>
            <a:prstGeom prst="rect">
              <a:avLst/>
            </a:prstGeom>
            <a:noFill/>
            <a:ln cap="flat" cmpd="sng" w="9525">
              <a:solidFill>
                <a:schemeClr val="dk2"/>
              </a:solidFill>
              <a:prstDash val="solid"/>
              <a:round/>
              <a:headEnd len="sm" w="sm" type="none"/>
              <a:tailEnd len="sm" w="sm" type="none"/>
            </a:ln>
          </p:spPr>
        </p:pic>
      </p:grpSp>
      <p:grpSp>
        <p:nvGrpSpPr>
          <p:cNvPr id="1006" name="Google Shape;1006;p161"/>
          <p:cNvGrpSpPr/>
          <p:nvPr/>
        </p:nvGrpSpPr>
        <p:grpSpPr>
          <a:xfrm>
            <a:off x="228328" y="3411900"/>
            <a:ext cx="8646441" cy="782208"/>
            <a:chOff x="608875" y="9860400"/>
            <a:chExt cx="23057175" cy="2085889"/>
          </a:xfrm>
        </p:grpSpPr>
        <p:pic>
          <p:nvPicPr>
            <p:cNvPr id="1007" name="Google Shape;1007;p161"/>
            <p:cNvPicPr preferRelativeResize="0"/>
            <p:nvPr/>
          </p:nvPicPr>
          <p:blipFill>
            <a:blip r:embed="rId8">
              <a:alphaModFix/>
            </a:blip>
            <a:stretch>
              <a:fillRect/>
            </a:stretch>
          </p:blipFill>
          <p:spPr>
            <a:xfrm>
              <a:off x="16087495" y="9860400"/>
              <a:ext cx="3708900" cy="2085878"/>
            </a:xfrm>
            <a:prstGeom prst="rect">
              <a:avLst/>
            </a:prstGeom>
            <a:noFill/>
            <a:ln>
              <a:noFill/>
            </a:ln>
          </p:spPr>
        </p:pic>
        <p:pic>
          <p:nvPicPr>
            <p:cNvPr id="1008" name="Google Shape;1008;p161"/>
            <p:cNvPicPr preferRelativeResize="0"/>
            <p:nvPr/>
          </p:nvPicPr>
          <p:blipFill>
            <a:blip r:embed="rId9">
              <a:alphaModFix/>
            </a:blip>
            <a:stretch>
              <a:fillRect/>
            </a:stretch>
          </p:blipFill>
          <p:spPr>
            <a:xfrm>
              <a:off x="19957150" y="9860400"/>
              <a:ext cx="3708900" cy="2085878"/>
            </a:xfrm>
            <a:prstGeom prst="rect">
              <a:avLst/>
            </a:prstGeom>
            <a:noFill/>
            <a:ln>
              <a:noFill/>
            </a:ln>
          </p:spPr>
        </p:pic>
        <p:pic>
          <p:nvPicPr>
            <p:cNvPr id="1009" name="Google Shape;1009;p161"/>
            <p:cNvPicPr preferRelativeResize="0"/>
            <p:nvPr/>
          </p:nvPicPr>
          <p:blipFill>
            <a:blip r:embed="rId10">
              <a:alphaModFix/>
            </a:blip>
            <a:stretch>
              <a:fillRect/>
            </a:stretch>
          </p:blipFill>
          <p:spPr>
            <a:xfrm>
              <a:off x="8348185" y="9860400"/>
              <a:ext cx="3708900" cy="2085889"/>
            </a:xfrm>
            <a:prstGeom prst="rect">
              <a:avLst/>
            </a:prstGeom>
            <a:noFill/>
            <a:ln>
              <a:noFill/>
            </a:ln>
          </p:spPr>
        </p:pic>
        <p:pic>
          <p:nvPicPr>
            <p:cNvPr id="1010" name="Google Shape;1010;p161"/>
            <p:cNvPicPr preferRelativeResize="0"/>
            <p:nvPr/>
          </p:nvPicPr>
          <p:blipFill>
            <a:blip r:embed="rId11">
              <a:alphaModFix/>
            </a:blip>
            <a:stretch>
              <a:fillRect/>
            </a:stretch>
          </p:blipFill>
          <p:spPr>
            <a:xfrm>
              <a:off x="608875" y="9860400"/>
              <a:ext cx="3708900" cy="2085878"/>
            </a:xfrm>
            <a:prstGeom prst="rect">
              <a:avLst/>
            </a:prstGeom>
            <a:noFill/>
            <a:ln>
              <a:noFill/>
            </a:ln>
          </p:spPr>
        </p:pic>
        <p:pic>
          <p:nvPicPr>
            <p:cNvPr id="1011" name="Google Shape;1011;p161"/>
            <p:cNvPicPr preferRelativeResize="0"/>
            <p:nvPr/>
          </p:nvPicPr>
          <p:blipFill>
            <a:blip r:embed="rId12">
              <a:alphaModFix/>
            </a:blip>
            <a:stretch>
              <a:fillRect/>
            </a:stretch>
          </p:blipFill>
          <p:spPr>
            <a:xfrm>
              <a:off x="12217840" y="9860400"/>
              <a:ext cx="3708900" cy="2085875"/>
            </a:xfrm>
            <a:prstGeom prst="rect">
              <a:avLst/>
            </a:prstGeom>
            <a:noFill/>
            <a:ln>
              <a:noFill/>
            </a:ln>
          </p:spPr>
        </p:pic>
        <p:pic>
          <p:nvPicPr>
            <p:cNvPr id="1012" name="Google Shape;1012;p161"/>
            <p:cNvPicPr preferRelativeResize="0"/>
            <p:nvPr/>
          </p:nvPicPr>
          <p:blipFill>
            <a:blip r:embed="rId13">
              <a:alphaModFix/>
            </a:blip>
            <a:stretch>
              <a:fillRect/>
            </a:stretch>
          </p:blipFill>
          <p:spPr>
            <a:xfrm>
              <a:off x="4478530" y="9860400"/>
              <a:ext cx="3708900" cy="2085882"/>
            </a:xfrm>
            <a:prstGeom prst="rect">
              <a:avLst/>
            </a:prstGeom>
            <a:noFill/>
            <a:ln>
              <a:noFill/>
            </a:ln>
          </p:spPr>
        </p:pic>
      </p:grpSp>
      <p:sp>
        <p:nvSpPr>
          <p:cNvPr id="1013" name="Google Shape;1013;p161"/>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Transformationsplanen - utvalda förändringsresor</a:t>
            </a:r>
            <a:endParaRPr sz="3000">
              <a:solidFill>
                <a:srgbClr val="0050A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sp>
        <p:nvSpPr>
          <p:cNvPr id="1019" name="Google Shape;1019;p162"/>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Workshop: </a:t>
            </a:r>
            <a:br>
              <a:rPr lang="sv-SE" sz="3000">
                <a:solidFill>
                  <a:srgbClr val="0050A0"/>
                </a:solidFill>
                <a:latin typeface="Calibri"/>
                <a:ea typeface="Calibri"/>
                <a:cs typeface="Calibri"/>
                <a:sym typeface="Calibri"/>
              </a:rPr>
            </a:br>
            <a:r>
              <a:rPr lang="sv-SE" sz="3000">
                <a:solidFill>
                  <a:srgbClr val="0050A0"/>
                </a:solidFill>
                <a:latin typeface="Calibri"/>
                <a:ea typeface="Calibri"/>
                <a:cs typeface="Calibri"/>
                <a:sym typeface="Calibri"/>
              </a:rPr>
              <a:t>Digital destination och transformationsplan</a:t>
            </a:r>
            <a:endParaRPr sz="3000">
              <a:solidFill>
                <a:srgbClr val="0050A0"/>
              </a:solidFill>
              <a:latin typeface="Calibri"/>
              <a:ea typeface="Calibri"/>
              <a:cs typeface="Calibri"/>
              <a:sym typeface="Calibri"/>
            </a:endParaRPr>
          </a:p>
        </p:txBody>
      </p:sp>
      <p:pic>
        <p:nvPicPr>
          <p:cNvPr id="1020" name="Google Shape;1020;p162"/>
          <p:cNvPicPr preferRelativeResize="0"/>
          <p:nvPr/>
        </p:nvPicPr>
        <p:blipFill>
          <a:blip r:embed="rId3">
            <a:alphaModFix/>
          </a:blip>
          <a:stretch>
            <a:fillRect/>
          </a:stretch>
        </p:blipFill>
        <p:spPr>
          <a:xfrm rot="180000">
            <a:off x="6598379" y="1483840"/>
            <a:ext cx="2142069" cy="2962705"/>
          </a:xfrm>
          <a:prstGeom prst="rect">
            <a:avLst/>
          </a:prstGeom>
          <a:noFill/>
          <a:ln>
            <a:noFill/>
          </a:ln>
          <a:effectLst>
            <a:outerShdw blurRad="57150" rotWithShape="0" algn="bl" dir="5400000" dist="19050">
              <a:srgbClr val="000000">
                <a:alpha val="50000"/>
              </a:srgbClr>
            </a:outerShdw>
          </a:effectLst>
        </p:spPr>
      </p:pic>
      <p:sp>
        <p:nvSpPr>
          <p:cNvPr id="1021" name="Google Shape;1021;p162"/>
          <p:cNvSpPr txBox="1"/>
          <p:nvPr/>
        </p:nvSpPr>
        <p:spPr>
          <a:xfrm>
            <a:off x="877100" y="1754175"/>
            <a:ext cx="5733900" cy="25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solidFill>
                  <a:schemeClr val="dk1"/>
                </a:solidFill>
                <a:latin typeface="Calibri"/>
                <a:ea typeface="Calibri"/>
                <a:cs typeface="Calibri"/>
                <a:sym typeface="Calibri"/>
              </a:rPr>
              <a:t>Vad är den digitala destinationen för respektive motor? Inom t ex 3 år</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sv-SE">
                <a:solidFill>
                  <a:schemeClr val="dk1"/>
                </a:solidFill>
                <a:latin typeface="Calibri"/>
                <a:ea typeface="Calibri"/>
                <a:cs typeface="Calibri"/>
                <a:sym typeface="Calibri"/>
              </a:rPr>
              <a:t>Mobiliseringsfasen s 108</a:t>
            </a:r>
            <a:endParaRPr>
              <a:solidFill>
                <a:schemeClr val="dk1"/>
              </a:solidFill>
              <a:latin typeface="Calibri"/>
              <a:ea typeface="Calibri"/>
              <a:cs typeface="Calibri"/>
              <a:sym typeface="Calibri"/>
            </a:endParaRPr>
          </a:p>
          <a:p>
            <a:pPr indent="0" lvl="0" marL="0" rtl="0" algn="l">
              <a:spcBef>
                <a:spcPts val="0"/>
              </a:spcBef>
              <a:spcAft>
                <a:spcPts val="0"/>
              </a:spcAft>
              <a:buNone/>
            </a:pPr>
            <a:r>
              <a:rPr lang="sv-SE">
                <a:solidFill>
                  <a:schemeClr val="dk1"/>
                </a:solidFill>
                <a:latin typeface="Calibri"/>
                <a:ea typeface="Calibri"/>
                <a:cs typeface="Calibri"/>
                <a:sym typeface="Calibri"/>
              </a:rPr>
              <a:t>Koodinationsfasen s 111</a:t>
            </a:r>
            <a:endParaRPr>
              <a:solidFill>
                <a:schemeClr val="dk1"/>
              </a:solidFill>
              <a:latin typeface="Calibri"/>
              <a:ea typeface="Calibri"/>
              <a:cs typeface="Calibri"/>
              <a:sym typeface="Calibri"/>
            </a:endParaRPr>
          </a:p>
          <a:p>
            <a:pPr indent="0" lvl="0" marL="0" rtl="0" algn="l">
              <a:spcBef>
                <a:spcPts val="0"/>
              </a:spcBef>
              <a:spcAft>
                <a:spcPts val="0"/>
              </a:spcAft>
              <a:buNone/>
            </a:pPr>
            <a:r>
              <a:rPr lang="sv-SE">
                <a:solidFill>
                  <a:schemeClr val="dk1"/>
                </a:solidFill>
                <a:latin typeface="Calibri"/>
                <a:ea typeface="Calibri"/>
                <a:cs typeface="Calibri"/>
                <a:sym typeface="Calibri"/>
              </a:rPr>
              <a:t>Accelerationsfasen s 114</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sv-SE">
                <a:solidFill>
                  <a:schemeClr val="dk1"/>
                </a:solidFill>
                <a:highlight>
                  <a:schemeClr val="lt1"/>
                </a:highlight>
                <a:latin typeface="Calibri"/>
                <a:ea typeface="Calibri"/>
                <a:cs typeface="Calibri"/>
                <a:sym typeface="Calibri"/>
              </a:rPr>
              <a:t>Dokumentera i ert digitala papper -&gt;</a:t>
            </a:r>
            <a:r>
              <a:rPr b="1" lang="sv-SE">
                <a:solidFill>
                  <a:schemeClr val="dk1"/>
                </a:solidFill>
                <a:highlight>
                  <a:schemeClr val="lt1"/>
                </a:highlight>
                <a:latin typeface="Calibri"/>
                <a:ea typeface="Calibri"/>
                <a:cs typeface="Calibri"/>
                <a:sym typeface="Calibri"/>
              </a:rPr>
              <a:t> </a:t>
            </a:r>
            <a:r>
              <a:rPr b="1" lang="sv-SE" u="sng">
                <a:solidFill>
                  <a:schemeClr val="hlink"/>
                </a:solidFill>
                <a:highlight>
                  <a:schemeClr val="lt1"/>
                </a:highlight>
                <a:latin typeface="Calibri"/>
                <a:ea typeface="Calibri"/>
                <a:cs typeface="Calibri"/>
                <a:sym typeface="Calibri"/>
                <a:hlinkClick r:id="rId4"/>
              </a:rPr>
              <a:t>http://bit.ly/skelleftea_delad</a:t>
            </a:r>
            <a:endParaRPr b="1">
              <a:solidFill>
                <a:schemeClr val="dk1"/>
              </a:solidFill>
              <a:highlight>
                <a:schemeClr val="lt1"/>
              </a:highlight>
              <a:latin typeface="Calibri"/>
              <a:ea typeface="Calibri"/>
              <a:cs typeface="Calibri"/>
              <a:sym typeface="Calibri"/>
            </a:endParaRPr>
          </a:p>
          <a:p>
            <a:pPr indent="0" lvl="0" marL="0" rtl="0" algn="l">
              <a:spcBef>
                <a:spcPts val="500"/>
              </a:spcBef>
              <a:spcAft>
                <a:spcPts val="0"/>
              </a:spcAft>
              <a:buNone/>
            </a:pPr>
            <a:r>
              <a:t/>
            </a:r>
            <a:endParaRPr>
              <a:solidFill>
                <a:schemeClr val="dk1"/>
              </a:solidFill>
              <a:highlight>
                <a:schemeClr val="lt1"/>
              </a:highlight>
              <a:latin typeface="Calibri"/>
              <a:ea typeface="Calibri"/>
              <a:cs typeface="Calibri"/>
              <a:sym typeface="Calibri"/>
            </a:endParaRPr>
          </a:p>
          <a:p>
            <a:pPr indent="0" lvl="0" marL="0" rtl="0" algn="l">
              <a:spcBef>
                <a:spcPts val="500"/>
              </a:spcBef>
              <a:spcAft>
                <a:spcPts val="500"/>
              </a:spcAft>
              <a:buNone/>
            </a:pPr>
            <a:r>
              <a:rPr lang="sv-SE">
                <a:solidFill>
                  <a:schemeClr val="dk1"/>
                </a:solidFill>
                <a:highlight>
                  <a:schemeClr val="lt1"/>
                </a:highlight>
                <a:latin typeface="Calibri"/>
                <a:ea typeface="Calibri"/>
                <a:cs typeface="Calibri"/>
                <a:sym typeface="Calibri"/>
              </a:rPr>
              <a:t>Skapa gemensam presentation utifrån Skellefteås mall</a:t>
            </a:r>
            <a:endParaRPr>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36"/>
          <p:cNvSpPr txBox="1"/>
          <p:nvPr/>
        </p:nvSpPr>
        <p:spPr>
          <a:xfrm>
            <a:off x="761565" y="726281"/>
            <a:ext cx="77040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Check-in</a:t>
            </a:r>
            <a:endParaRPr sz="3000">
              <a:solidFill>
                <a:srgbClr val="0050A0"/>
              </a:solidFill>
              <a:latin typeface="Calibri"/>
              <a:ea typeface="Calibri"/>
              <a:cs typeface="Calibri"/>
              <a:sym typeface="Calibri"/>
            </a:endParaRPr>
          </a:p>
        </p:txBody>
      </p:sp>
      <p:sp>
        <p:nvSpPr>
          <p:cNvPr id="782" name="Google Shape;782;p136"/>
          <p:cNvSpPr txBox="1"/>
          <p:nvPr/>
        </p:nvSpPr>
        <p:spPr>
          <a:xfrm>
            <a:off x="761579" y="1425338"/>
            <a:ext cx="3810300" cy="147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SE" sz="1800">
                <a:solidFill>
                  <a:srgbClr val="000000"/>
                </a:solidFill>
                <a:latin typeface="Calibri"/>
                <a:ea typeface="Calibri"/>
                <a:cs typeface="Calibri"/>
                <a:sym typeface="Calibri"/>
              </a:rPr>
              <a:t>Förväntningar  -&gt;  På gång  -&gt;  Klart!</a:t>
            </a:r>
            <a:endParaRPr sz="1400"/>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sv-SE" sz="1800">
                <a:solidFill>
                  <a:srgbClr val="000000"/>
                </a:solidFill>
                <a:latin typeface="Calibri"/>
                <a:ea typeface="Calibri"/>
                <a:cs typeface="Calibri"/>
                <a:sym typeface="Calibri"/>
              </a:rPr>
              <a:t>Skriv ner dina förväntningar på post-it-lappar, </a:t>
            </a:r>
            <a:br>
              <a:rPr lang="sv-SE" sz="1800">
                <a:solidFill>
                  <a:srgbClr val="000000"/>
                </a:solidFill>
                <a:latin typeface="Calibri"/>
                <a:ea typeface="Calibri"/>
                <a:cs typeface="Calibri"/>
                <a:sym typeface="Calibri"/>
              </a:rPr>
            </a:br>
            <a:r>
              <a:rPr lang="sv-SE" sz="1800">
                <a:solidFill>
                  <a:srgbClr val="000000"/>
                </a:solidFill>
                <a:latin typeface="Calibri"/>
                <a:ea typeface="Calibri"/>
                <a:cs typeface="Calibri"/>
                <a:sym typeface="Calibri"/>
              </a:rPr>
              <a:t>en per lapp, signera med dina initialer.</a:t>
            </a:r>
            <a:endParaRPr sz="1800">
              <a:solidFill>
                <a:srgbClr val="000000"/>
              </a:solidFill>
              <a:latin typeface="Calibri"/>
              <a:ea typeface="Calibri"/>
              <a:cs typeface="Calibri"/>
              <a:sym typeface="Calibri"/>
            </a:endParaRPr>
          </a:p>
        </p:txBody>
      </p:sp>
      <p:pic>
        <p:nvPicPr>
          <p:cNvPr id="783" name="Google Shape;783;p136"/>
          <p:cNvPicPr preferRelativeResize="0"/>
          <p:nvPr/>
        </p:nvPicPr>
        <p:blipFill rotWithShape="1">
          <a:blip r:embed="rId3">
            <a:alphaModFix/>
          </a:blip>
          <a:srcRect b="0" l="7834" r="7196" t="9966"/>
          <a:stretch/>
        </p:blipFill>
        <p:spPr>
          <a:xfrm>
            <a:off x="5232253" y="1237594"/>
            <a:ext cx="3233316" cy="244278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26" name="Shape 1026"/>
        <p:cNvGrpSpPr/>
        <p:nvPr/>
      </p:nvGrpSpPr>
      <p:grpSpPr>
        <a:xfrm>
          <a:off x="0" y="0"/>
          <a:ext cx="0" cy="0"/>
          <a:chOff x="0" y="0"/>
          <a:chExt cx="0" cy="0"/>
        </a:xfrm>
      </p:grpSpPr>
      <p:sp>
        <p:nvSpPr>
          <p:cNvPr id="1027" name="Google Shape;1027;p163"/>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Utvärdering</a:t>
            </a:r>
            <a:endParaRPr sz="3000">
              <a:solidFill>
                <a:srgbClr val="0050A0"/>
              </a:solidFill>
              <a:latin typeface="Calibri"/>
              <a:ea typeface="Calibri"/>
              <a:cs typeface="Calibri"/>
              <a:sym typeface="Calibri"/>
            </a:endParaRPr>
          </a:p>
        </p:txBody>
      </p:sp>
      <p:sp>
        <p:nvSpPr>
          <p:cNvPr id="1028" name="Google Shape;1028;p163"/>
          <p:cNvSpPr txBox="1"/>
          <p:nvPr/>
        </p:nvSpPr>
        <p:spPr>
          <a:xfrm>
            <a:off x="877100" y="1754175"/>
            <a:ext cx="5733900" cy="25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500"/>
              </a:spcAft>
              <a:buNone/>
            </a:pPr>
            <a:r>
              <a:rPr lang="sv-SE" sz="3000">
                <a:solidFill>
                  <a:schemeClr val="dk1"/>
                </a:solidFill>
                <a:latin typeface="Calibri"/>
                <a:ea typeface="Calibri"/>
                <a:cs typeface="Calibri"/>
                <a:sym typeface="Calibri"/>
              </a:rPr>
              <a:t>http://bit.ly/vt2019utvardering</a:t>
            </a:r>
            <a:endParaRPr sz="3000">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p165"/>
          <p:cNvSpPr txBox="1"/>
          <p:nvPr>
            <p:ph type="ctrTitle"/>
          </p:nvPr>
        </p:nvSpPr>
        <p:spPr>
          <a:xfrm>
            <a:off x="685800" y="1275606"/>
            <a:ext cx="7772400" cy="613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Times New Roman"/>
              <a:buNone/>
            </a:pPr>
            <a:r>
              <a:rPr b="1" lang="sv-SE" sz="2400">
                <a:latin typeface="Calibri"/>
                <a:ea typeface="Calibri"/>
                <a:cs typeface="Calibri"/>
                <a:sym typeface="Calibri"/>
              </a:rPr>
              <a:t>Vad står vi för?</a:t>
            </a:r>
            <a:endParaRPr b="1" sz="2400">
              <a:latin typeface="Calibri"/>
              <a:ea typeface="Calibri"/>
              <a:cs typeface="Calibri"/>
              <a:sym typeface="Calibri"/>
            </a:endParaRPr>
          </a:p>
        </p:txBody>
      </p:sp>
      <p:sp>
        <p:nvSpPr>
          <p:cNvPr id="1038" name="Google Shape;1038;p165"/>
          <p:cNvSpPr txBox="1"/>
          <p:nvPr>
            <p:ph idx="1" type="subTitle"/>
          </p:nvPr>
        </p:nvSpPr>
        <p:spPr>
          <a:xfrm>
            <a:off x="827584" y="1995686"/>
            <a:ext cx="7416900" cy="2592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000"/>
              <a:buNone/>
            </a:pPr>
            <a:r>
              <a:rPr i="1" lang="sv-SE" sz="2000"/>
              <a:t>Kommunens vision samt övergripande mål</a:t>
            </a:r>
            <a:endParaRPr/>
          </a:p>
          <a:p>
            <a:pPr indent="0" lvl="0" marL="0" rtl="0" algn="ctr">
              <a:spcBef>
                <a:spcPts val="360"/>
              </a:spcBef>
              <a:spcAft>
                <a:spcPts val="0"/>
              </a:spcAft>
              <a:buClr>
                <a:srgbClr val="888888"/>
              </a:buClr>
              <a:buSzPts val="1800"/>
              <a:buNone/>
            </a:pPr>
            <a:r>
              <a:rPr b="1" lang="sv-SE" sz="1800"/>
              <a:t>Vår vision är</a:t>
            </a:r>
            <a:r>
              <a:rPr lang="sv-SE" sz="1800"/>
              <a:t>– Världskänd för attraktiv livsmiljö och kreativ tillväxt</a:t>
            </a:r>
            <a:endParaRPr/>
          </a:p>
          <a:p>
            <a:pPr indent="0" lvl="0" marL="0" rtl="0" algn="ctr">
              <a:spcBef>
                <a:spcPts val="360"/>
              </a:spcBef>
              <a:spcAft>
                <a:spcPts val="0"/>
              </a:spcAft>
              <a:buClr>
                <a:srgbClr val="888888"/>
              </a:buClr>
              <a:buSzPts val="1800"/>
              <a:buNone/>
            </a:pPr>
            <a:r>
              <a:rPr b="1" lang="sv-SE" sz="1800"/>
              <a:t>Övergripande mål</a:t>
            </a:r>
            <a:r>
              <a:rPr lang="sv-SE" sz="1800"/>
              <a:t> – Vi har tre prioriterade målområden med medborgarna i fokus för att nå vår vision</a:t>
            </a:r>
            <a:endParaRPr/>
          </a:p>
          <a:p>
            <a:pPr indent="0" lvl="0" marL="0" rtl="0" algn="ctr">
              <a:spcBef>
                <a:spcPts val="360"/>
              </a:spcBef>
              <a:spcAft>
                <a:spcPts val="0"/>
              </a:spcAft>
              <a:buClr>
                <a:srgbClr val="888888"/>
              </a:buClr>
              <a:buSzPts val="1800"/>
              <a:buNone/>
            </a:pPr>
            <a:r>
              <a:rPr lang="sv-SE" sz="1800"/>
              <a:t>Livsmiljö, Företagsamhet och kompetensförsörjning samt Kommunikationer</a:t>
            </a:r>
            <a:endParaRPr/>
          </a:p>
          <a:p>
            <a:pPr indent="0" lvl="0" marL="0" rtl="0" algn="ctr">
              <a:spcBef>
                <a:spcPts val="600"/>
              </a:spcBef>
              <a:spcAft>
                <a:spcPts val="0"/>
              </a:spcAft>
              <a:buClr>
                <a:srgbClr val="888888"/>
              </a:buClr>
              <a:buSzPts val="30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2" name="Shape 1042"/>
        <p:cNvGrpSpPr/>
        <p:nvPr/>
      </p:nvGrpSpPr>
      <p:grpSpPr>
        <a:xfrm>
          <a:off x="0" y="0"/>
          <a:ext cx="0" cy="0"/>
          <a:chOff x="0" y="0"/>
          <a:chExt cx="0" cy="0"/>
        </a:xfrm>
      </p:grpSpPr>
      <p:pic>
        <p:nvPicPr>
          <p:cNvPr descr="https://lh6.googleusercontent.com/uiF7nC7gUsuQ7NVhdPqa5m_Xm8n2O-yxbfYH6AB1nb4QAoB7poZrRsLMW9f3ZaglL-gk5tNQbBy9qb8tTwCONky1TgCpvDTjB0mzAKy6shx3icFLSRfbO307a9Og709elW6oo9QHCAY" id="1043" name="Google Shape;1043;p166"/>
          <p:cNvPicPr preferRelativeResize="0"/>
          <p:nvPr/>
        </p:nvPicPr>
        <p:blipFill rotWithShape="1">
          <a:blip r:embed="rId3">
            <a:alphaModFix/>
          </a:blip>
          <a:srcRect b="0" l="0" r="0" t="0"/>
          <a:stretch/>
        </p:blipFill>
        <p:spPr>
          <a:xfrm>
            <a:off x="251520" y="1131590"/>
            <a:ext cx="4608512" cy="3168351"/>
          </a:xfrm>
          <a:prstGeom prst="rect">
            <a:avLst/>
          </a:prstGeom>
          <a:noFill/>
          <a:ln>
            <a:noFill/>
          </a:ln>
        </p:spPr>
      </p:pic>
      <p:sp>
        <p:nvSpPr>
          <p:cNvPr id="1044" name="Google Shape;1044;p166"/>
          <p:cNvSpPr txBox="1"/>
          <p:nvPr/>
        </p:nvSpPr>
        <p:spPr>
          <a:xfrm>
            <a:off x="5076056" y="1131590"/>
            <a:ext cx="3816300" cy="3170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sv-SE" sz="2400" cap="none" strike="noStrike">
                <a:solidFill>
                  <a:schemeClr val="dk1"/>
                </a:solidFill>
                <a:latin typeface="Calibri"/>
                <a:ea typeface="Calibri"/>
                <a:cs typeface="Calibri"/>
                <a:sym typeface="Calibri"/>
              </a:rPr>
              <a:t>Vår digitala mognad</a:t>
            </a:r>
            <a:endParaRPr b="1" sz="2400">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Vi har ett strategiarbete som ligger i framkant medans Värderingar/Vision /Mission (VVM) ligger lite efter trots att det bör leda arbetet.</a:t>
            </a:r>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Sett till modellen bör arbetet mycket inriktas mot motorerna VVM samt Processer för att uppnå ”Best practice” även kundnyttan gentemot vårt Erbjudande lyfts in som en viktig process.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8" name="Shape 1048"/>
        <p:cNvGrpSpPr/>
        <p:nvPr/>
      </p:nvGrpSpPr>
      <p:grpSpPr>
        <a:xfrm>
          <a:off x="0" y="0"/>
          <a:ext cx="0" cy="0"/>
          <a:chOff x="0" y="0"/>
          <a:chExt cx="0" cy="0"/>
        </a:xfrm>
      </p:grpSpPr>
      <p:sp>
        <p:nvSpPr>
          <p:cNvPr id="1049" name="Google Shape;1049;p167"/>
          <p:cNvSpPr txBox="1"/>
          <p:nvPr>
            <p:ph type="title"/>
          </p:nvPr>
        </p:nvSpPr>
        <p:spPr>
          <a:xfrm>
            <a:off x="457200" y="1136228"/>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Vår omvärld</a:t>
            </a:r>
            <a:endParaRPr b="1" sz="2400">
              <a:latin typeface="Calibri"/>
              <a:ea typeface="Calibri"/>
              <a:cs typeface="Calibri"/>
              <a:sym typeface="Calibri"/>
            </a:endParaRPr>
          </a:p>
        </p:txBody>
      </p:sp>
      <p:sp>
        <p:nvSpPr>
          <p:cNvPr id="1050" name="Google Shape;1050;p167"/>
          <p:cNvSpPr txBox="1"/>
          <p:nvPr/>
        </p:nvSpPr>
        <p:spPr>
          <a:xfrm>
            <a:off x="457200" y="1707654"/>
            <a:ext cx="8219400" cy="313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sv-SE" sz="1800">
                <a:solidFill>
                  <a:schemeClr val="dk1"/>
                </a:solidFill>
                <a:latin typeface="Calibri"/>
                <a:ea typeface="Calibri"/>
                <a:cs typeface="Calibri"/>
                <a:sym typeface="Calibri"/>
              </a:rPr>
              <a:t>Invånare</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Olika mognad utifrån ålder, men vet vi verkligen mognaden hos våra invånare?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sv-SE" sz="1800">
                <a:solidFill>
                  <a:schemeClr val="dk1"/>
                </a:solidFill>
                <a:latin typeface="Calibri"/>
                <a:ea typeface="Calibri"/>
                <a:cs typeface="Calibri"/>
                <a:sym typeface="Calibri"/>
              </a:rPr>
              <a:t>Besökare</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Relativt hög mognad, har med sig hårdvara för att vara digital. Söker information.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sv-SE" sz="1800">
                <a:solidFill>
                  <a:schemeClr val="dk1"/>
                </a:solidFill>
                <a:latin typeface="Calibri"/>
                <a:ea typeface="Calibri"/>
                <a:cs typeface="Calibri"/>
                <a:sym typeface="Calibri"/>
              </a:rPr>
              <a:t>Företag</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Ser olika ut beroende på bransch.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800">
                <a:solidFill>
                  <a:schemeClr val="dk1"/>
                </a:solidFill>
                <a:latin typeface="Calibri"/>
                <a:ea typeface="Calibri"/>
                <a:cs typeface="Calibri"/>
                <a:sym typeface="Calibri"/>
              </a:rPr>
              <a:t>Vårt dilemma är att vi har hela spannet i digital mognad och ska kunna möta alla.</a:t>
            </a:r>
            <a:endParaRPr/>
          </a:p>
          <a:p>
            <a:pPr indent="0" lvl="0" marL="0" marR="0" rtl="0" algn="l">
              <a:spcBef>
                <a:spcPts val="0"/>
              </a:spcBef>
              <a:spcAft>
                <a:spcPts val="0"/>
              </a:spcAft>
              <a:buNone/>
            </a:pPr>
            <a:r>
              <a:rPr i="1" lang="sv-SE" sz="1800">
                <a:solidFill>
                  <a:schemeClr val="dk1"/>
                </a:solidFill>
                <a:latin typeface="Calibri"/>
                <a:ea typeface="Calibri"/>
                <a:cs typeface="Calibri"/>
                <a:sym typeface="Calibri"/>
              </a:rPr>
              <a:t>Nya aktörer har större digital mognad än etablerade aktörer.</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br>
              <a:rPr lang="sv-SE"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4" name="Shape 1054"/>
        <p:cNvGrpSpPr/>
        <p:nvPr/>
      </p:nvGrpSpPr>
      <p:grpSpPr>
        <a:xfrm>
          <a:off x="0" y="0"/>
          <a:ext cx="0" cy="0"/>
          <a:chOff x="0" y="0"/>
          <a:chExt cx="0" cy="0"/>
        </a:xfrm>
      </p:grpSpPr>
      <p:sp>
        <p:nvSpPr>
          <p:cNvPr id="1055" name="Google Shape;1055;p168"/>
          <p:cNvSpPr txBox="1"/>
          <p:nvPr>
            <p:ph type="title"/>
          </p:nvPr>
        </p:nvSpPr>
        <p:spPr>
          <a:xfrm>
            <a:off x="457200" y="1136228"/>
            <a:ext cx="5122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Vilka förändringsvågor prioriterar vi?</a:t>
            </a:r>
            <a:endParaRPr b="1" sz="2400">
              <a:latin typeface="Calibri"/>
              <a:ea typeface="Calibri"/>
              <a:cs typeface="Calibri"/>
              <a:sym typeface="Calibri"/>
            </a:endParaRPr>
          </a:p>
        </p:txBody>
      </p:sp>
      <p:sp>
        <p:nvSpPr>
          <p:cNvPr id="1056" name="Google Shape;1056;p168"/>
          <p:cNvSpPr txBox="1"/>
          <p:nvPr/>
        </p:nvSpPr>
        <p:spPr>
          <a:xfrm>
            <a:off x="597358" y="2150396"/>
            <a:ext cx="6840900" cy="20313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Individualisering</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Självservice</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Mer för mindre</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Kompetensutveckling (vilka erfordas)</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Samverkan</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Tillitsstyrning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0" name="Shape 1060"/>
        <p:cNvGrpSpPr/>
        <p:nvPr/>
      </p:nvGrpSpPr>
      <p:grpSpPr>
        <a:xfrm>
          <a:off x="0" y="0"/>
          <a:ext cx="0" cy="0"/>
          <a:chOff x="0" y="0"/>
          <a:chExt cx="0" cy="0"/>
        </a:xfrm>
      </p:grpSpPr>
      <p:sp>
        <p:nvSpPr>
          <p:cNvPr id="1061" name="Google Shape;1061;p169"/>
          <p:cNvSpPr txBox="1"/>
          <p:nvPr>
            <p:ph type="title"/>
          </p:nvPr>
        </p:nvSpPr>
        <p:spPr>
          <a:xfrm>
            <a:off x="457200" y="1136228"/>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Vår</a:t>
            </a:r>
            <a:r>
              <a:rPr b="1" lang="sv-SE" sz="2400">
                <a:latin typeface="Calibri"/>
                <a:ea typeface="Calibri"/>
                <a:cs typeface="Calibri"/>
                <a:sym typeface="Calibri"/>
              </a:rPr>
              <a:t> digitala destination</a:t>
            </a:r>
            <a:endParaRPr b="1" sz="2400">
              <a:latin typeface="Calibri"/>
              <a:ea typeface="Calibri"/>
              <a:cs typeface="Calibri"/>
              <a:sym typeface="Calibri"/>
            </a:endParaRPr>
          </a:p>
        </p:txBody>
      </p:sp>
      <p:sp>
        <p:nvSpPr>
          <p:cNvPr id="1062" name="Google Shape;1062;p169"/>
          <p:cNvSpPr txBox="1"/>
          <p:nvPr/>
        </p:nvSpPr>
        <p:spPr>
          <a:xfrm>
            <a:off x="534448" y="1770124"/>
            <a:ext cx="8075100" cy="30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1600">
                <a:solidFill>
                  <a:schemeClr val="dk1"/>
                </a:solidFill>
                <a:latin typeface="Calibri"/>
                <a:ea typeface="Calibri"/>
                <a:cs typeface="Calibri"/>
                <a:sym typeface="Calibri"/>
              </a:rPr>
              <a:t>1) Värderingar, Vision och Mission</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Medvetandegöra den vision och (de värderingarna) vi har.  Strukturera upp detta arbete för att använda de verktyg som vi har. Enas om värderingar som ska gälla för hela kommunen, gäller även visionen.</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2) Processer</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Tydliggöra och samla arbetssätt. Det finns två typer av processer, externt riktade processer som fokuserar på medborgare och erbjudande och service till dem. Interna processer som syftar till “vår egen kundresa”, typ intern service, budget osv. Kunskapsinhämtning och börja tänka processer.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3) Erbjudande &amp; intäktsmodell</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Ta reda på vad medborgaren vill. Sedan anpassa interna processer för att kunna göra detta. Vi behöver ett utåtriktat fokus oftare än vad vi har idag. Vi tror att vi vet vad våra medborgare vill, men vi gissar ofta.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Omvärldsbevakning, hur gör andra, vad vill kunden? Hur styr vi kunden till digitala beställningar?</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6" name="Shape 1066"/>
        <p:cNvGrpSpPr/>
        <p:nvPr/>
      </p:nvGrpSpPr>
      <p:grpSpPr>
        <a:xfrm>
          <a:off x="0" y="0"/>
          <a:ext cx="0" cy="0"/>
          <a:chOff x="0" y="0"/>
          <a:chExt cx="0" cy="0"/>
        </a:xfrm>
      </p:grpSpPr>
      <p:sp>
        <p:nvSpPr>
          <p:cNvPr id="1067" name="Google Shape;1067;p170"/>
          <p:cNvSpPr txBox="1"/>
          <p:nvPr>
            <p:ph type="title"/>
          </p:nvPr>
        </p:nvSpPr>
        <p:spPr>
          <a:xfrm>
            <a:off x="756000" y="1146553"/>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Transformationsplanen</a:t>
            </a:r>
            <a:endParaRPr b="1" sz="2400">
              <a:latin typeface="Calibri"/>
              <a:ea typeface="Calibri"/>
              <a:cs typeface="Calibri"/>
              <a:sym typeface="Calibri"/>
            </a:endParaRPr>
          </a:p>
        </p:txBody>
      </p:sp>
      <p:sp>
        <p:nvSpPr>
          <p:cNvPr id="1068" name="Google Shape;1068;p170"/>
          <p:cNvSpPr txBox="1"/>
          <p:nvPr/>
        </p:nvSpPr>
        <p:spPr>
          <a:xfrm>
            <a:off x="756008" y="1735955"/>
            <a:ext cx="8208900" cy="310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1600">
                <a:solidFill>
                  <a:schemeClr val="dk1"/>
                </a:solidFill>
                <a:latin typeface="Calibri"/>
                <a:ea typeface="Calibri"/>
                <a:cs typeface="Calibri"/>
                <a:sym typeface="Calibri"/>
              </a:rPr>
              <a:t>1) Värderingar, Vision och Mission</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Gediget förankringsarbete, värderingsarbetet ska genomsyra hela organisationen – alla skall känna delaktighet. Var och en skall känna igen sig i processen och ha en förståelse för hur det påverkar den egna rollen och hur jaget påverkar helheten</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2) Processer</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Omfattande kartläggning och beskrivning av befintliga processer. Processerna skall sedan analyseras i effektivitets- samt kvalitetssyfte som resulterar i en genomförandeplan med prioriteringar. Det bör hela tiden finnas en omvärldsbevakning för att hantera yttre och inre krav/behov av förändringar</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3) Erbjudande &amp; intäktsmodell</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Ta reda på vad medborgaren vill, vi tror att vi vet vad våra medborgare vill men vi gissar ofta. Hur kan vi ekonomiskt, rättslig och organisatoriskt möta medborgaren.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2" name="Shape 1072"/>
        <p:cNvGrpSpPr/>
        <p:nvPr/>
      </p:nvGrpSpPr>
      <p:grpSpPr>
        <a:xfrm>
          <a:off x="0" y="0"/>
          <a:ext cx="0" cy="0"/>
          <a:chOff x="0" y="0"/>
          <a:chExt cx="0" cy="0"/>
        </a:xfrm>
      </p:grpSpPr>
      <p:sp>
        <p:nvSpPr>
          <p:cNvPr id="1073" name="Google Shape;1073;p171"/>
          <p:cNvSpPr txBox="1"/>
          <p:nvPr>
            <p:ph type="ctrTitle"/>
          </p:nvPr>
        </p:nvSpPr>
        <p:spPr>
          <a:xfrm>
            <a:off x="685800" y="4042801"/>
            <a:ext cx="7772400" cy="401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t/>
            </a:r>
            <a:endParaRPr/>
          </a:p>
        </p:txBody>
      </p:sp>
      <p:sp>
        <p:nvSpPr>
          <p:cNvPr id="1074" name="Google Shape;1074;p171"/>
          <p:cNvSpPr txBox="1"/>
          <p:nvPr>
            <p:ph idx="1" type="subTitle"/>
          </p:nvPr>
        </p:nvSpPr>
        <p:spPr>
          <a:xfrm>
            <a:off x="683568" y="4443958"/>
            <a:ext cx="7776900" cy="36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15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8" name="Shape 1078"/>
        <p:cNvGrpSpPr/>
        <p:nvPr/>
      </p:nvGrpSpPr>
      <p:grpSpPr>
        <a:xfrm>
          <a:off x="0" y="0"/>
          <a:ext cx="0" cy="0"/>
          <a:chOff x="0" y="0"/>
          <a:chExt cx="0" cy="0"/>
        </a:xfrm>
      </p:grpSpPr>
      <p:pic>
        <p:nvPicPr>
          <p:cNvPr descr="https://www.asele.se/media/1012/img_31681920.jpg?anchor=center&amp;mode=crop&amp;width=892&amp;center=0.305%2C0.80166666666666664&amp;height=451" id="1079" name="Google Shape;1079;p172"/>
          <p:cNvPicPr preferRelativeResize="0"/>
          <p:nvPr/>
        </p:nvPicPr>
        <p:blipFill rotWithShape="1">
          <a:blip r:embed="rId3">
            <a:alphaModFix/>
          </a:blip>
          <a:srcRect b="0" l="0" r="0" t="0"/>
          <a:stretch/>
        </p:blipFill>
        <p:spPr>
          <a:xfrm>
            <a:off x="950187" y="523743"/>
            <a:ext cx="7399780" cy="3741369"/>
          </a:xfrm>
          <a:prstGeom prst="rect">
            <a:avLst/>
          </a:prstGeom>
          <a:noFill/>
          <a:ln>
            <a:noFill/>
          </a:ln>
        </p:spPr>
      </p:pic>
      <p:pic>
        <p:nvPicPr>
          <p:cNvPr descr="liggande" id="1080" name="Google Shape;1080;p172"/>
          <p:cNvPicPr preferRelativeResize="0"/>
          <p:nvPr/>
        </p:nvPicPr>
        <p:blipFill rotWithShape="1">
          <a:blip r:embed="rId4">
            <a:alphaModFix/>
          </a:blip>
          <a:srcRect b="0" l="0" r="0" t="0"/>
          <a:stretch/>
        </p:blipFill>
        <p:spPr>
          <a:xfrm>
            <a:off x="6700104" y="4265112"/>
            <a:ext cx="1649863" cy="7368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137"/>
          <p:cNvSpPr txBox="1"/>
          <p:nvPr/>
        </p:nvSpPr>
        <p:spPr>
          <a:xfrm>
            <a:off x="809700" y="1477975"/>
            <a:ext cx="7872300" cy="23034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0"/>
              </a:spcBef>
              <a:spcAft>
                <a:spcPts val="0"/>
              </a:spcAft>
              <a:buClr>
                <a:srgbClr val="000000"/>
              </a:buClr>
              <a:buSzPts val="400"/>
              <a:buFont typeface="Arial"/>
              <a:buNone/>
            </a:pPr>
            <a:r>
              <a:rPr lang="sv-SE" sz="1800">
                <a:solidFill>
                  <a:schemeClr val="dk1"/>
                </a:solidFill>
                <a:highlight>
                  <a:srgbClr val="FFFFFF"/>
                </a:highlight>
                <a:latin typeface="Calibri"/>
                <a:ea typeface="Calibri"/>
                <a:cs typeface="Calibri"/>
                <a:sym typeface="Calibri"/>
              </a:rPr>
              <a:t>Att utveckla kompetens för att leda digital förändring</a:t>
            </a:r>
            <a:br>
              <a:rPr lang="sv-SE" sz="1800">
                <a:solidFill>
                  <a:schemeClr val="dk1"/>
                </a:solidFill>
                <a:highlight>
                  <a:srgbClr val="FFFFFF"/>
                </a:highlight>
                <a:latin typeface="Calibri"/>
                <a:ea typeface="Calibri"/>
                <a:cs typeface="Calibri"/>
                <a:sym typeface="Calibri"/>
              </a:rPr>
            </a:br>
            <a:endParaRPr b="1" sz="1800">
              <a:solidFill>
                <a:srgbClr val="434343"/>
              </a:solidFill>
              <a:latin typeface="Calibri"/>
              <a:ea typeface="Calibri"/>
              <a:cs typeface="Calibri"/>
              <a:sym typeface="Calibri"/>
            </a:endParaRPr>
          </a:p>
          <a:p>
            <a:pPr indent="-203200" lvl="0" marL="177800" rtl="0" algn="l">
              <a:lnSpc>
                <a:spcPct val="115000"/>
              </a:lnSpc>
              <a:spcBef>
                <a:spcPts val="0"/>
              </a:spcBef>
              <a:spcAft>
                <a:spcPts val="0"/>
              </a:spcAft>
              <a:buClr>
                <a:schemeClr val="dk1"/>
              </a:buClr>
              <a:buSzPts val="1800"/>
              <a:buFont typeface="Calibri"/>
              <a:buChar char="●"/>
            </a:pPr>
            <a:r>
              <a:rPr lang="sv-SE" sz="1800">
                <a:solidFill>
                  <a:schemeClr val="dk1"/>
                </a:solidFill>
                <a:highlight>
                  <a:srgbClr val="FFFFFF"/>
                </a:highlight>
                <a:latin typeface="Calibri"/>
                <a:ea typeface="Calibri"/>
                <a:cs typeface="Calibri"/>
                <a:sym typeface="Calibri"/>
              </a:rPr>
              <a:t>ha kunskap om vad digital transformation innebär i en offentlig verksamhet</a:t>
            </a:r>
            <a:endParaRPr sz="1800">
              <a:solidFill>
                <a:schemeClr val="dk1"/>
              </a:solidFill>
              <a:highlight>
                <a:srgbClr val="FFFFFF"/>
              </a:highlight>
              <a:latin typeface="Calibri"/>
              <a:ea typeface="Calibri"/>
              <a:cs typeface="Calibri"/>
              <a:sym typeface="Calibri"/>
            </a:endParaRPr>
          </a:p>
          <a:p>
            <a:pPr indent="-203200" lvl="0" marL="177800" rtl="0" algn="l">
              <a:lnSpc>
                <a:spcPct val="115000"/>
              </a:lnSpc>
              <a:spcBef>
                <a:spcPts val="0"/>
              </a:spcBef>
              <a:spcAft>
                <a:spcPts val="0"/>
              </a:spcAft>
              <a:buClr>
                <a:schemeClr val="dk1"/>
              </a:buClr>
              <a:buSzPts val="1800"/>
              <a:buFont typeface="Calibri"/>
              <a:buChar char="●"/>
            </a:pPr>
            <a:r>
              <a:rPr lang="sv-SE" sz="1800">
                <a:solidFill>
                  <a:schemeClr val="dk1"/>
                </a:solidFill>
                <a:highlight>
                  <a:srgbClr val="FFFFFF"/>
                </a:highlight>
                <a:latin typeface="Calibri"/>
                <a:ea typeface="Calibri"/>
                <a:cs typeface="Calibri"/>
                <a:sym typeface="Calibri"/>
              </a:rPr>
              <a:t>känna till metoder för att förändra sin egen verksamhet</a:t>
            </a:r>
            <a:endParaRPr sz="1800">
              <a:solidFill>
                <a:schemeClr val="dk1"/>
              </a:solidFill>
              <a:highlight>
                <a:srgbClr val="FFFFFF"/>
              </a:highlight>
              <a:latin typeface="Calibri"/>
              <a:ea typeface="Calibri"/>
              <a:cs typeface="Calibri"/>
              <a:sym typeface="Calibri"/>
            </a:endParaRPr>
          </a:p>
          <a:p>
            <a:pPr indent="-203200" lvl="0" marL="177800" rtl="0" algn="l">
              <a:lnSpc>
                <a:spcPct val="115000"/>
              </a:lnSpc>
              <a:spcBef>
                <a:spcPts val="0"/>
              </a:spcBef>
              <a:spcAft>
                <a:spcPts val="0"/>
              </a:spcAft>
              <a:buClr>
                <a:schemeClr val="dk1"/>
              </a:buClr>
              <a:buSzPts val="1800"/>
              <a:buFont typeface="Calibri"/>
              <a:buChar char="●"/>
            </a:pPr>
            <a:r>
              <a:rPr lang="sv-SE" sz="1800">
                <a:solidFill>
                  <a:schemeClr val="dk1"/>
                </a:solidFill>
                <a:highlight>
                  <a:srgbClr val="FFFFFF"/>
                </a:highlight>
                <a:latin typeface="Calibri"/>
                <a:ea typeface="Calibri"/>
                <a:cs typeface="Calibri"/>
                <a:sym typeface="Calibri"/>
              </a:rPr>
              <a:t>kunna presentera ett förslag för det fortsatta arbetet med digital transformation</a:t>
            </a:r>
            <a:endParaRPr sz="1800">
              <a:solidFill>
                <a:schemeClr val="dk1"/>
              </a:solidFill>
              <a:latin typeface="Calibri"/>
              <a:ea typeface="Calibri"/>
              <a:cs typeface="Calibri"/>
              <a:sym typeface="Calibri"/>
            </a:endParaRPr>
          </a:p>
        </p:txBody>
      </p:sp>
      <p:sp>
        <p:nvSpPr>
          <p:cNvPr id="790" name="Google Shape;790;p137"/>
          <p:cNvSpPr txBox="1"/>
          <p:nvPr/>
        </p:nvSpPr>
        <p:spPr>
          <a:xfrm>
            <a:off x="761565" y="726281"/>
            <a:ext cx="77040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Syfte och mål med utbildningen</a:t>
            </a:r>
            <a:endParaRPr sz="3000">
              <a:solidFill>
                <a:srgbClr val="0050A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Vad står vi för, vår vision?</a:t>
            </a:r>
            <a:endParaRPr b="1"/>
          </a:p>
        </p:txBody>
      </p:sp>
      <p:sp>
        <p:nvSpPr>
          <p:cNvPr id="1086" name="Google Shape;1086;p17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100"/>
              <a:buNone/>
            </a:pPr>
            <a:r>
              <a:rPr lang="sv-SE"/>
              <a:t>I dagslägen finns ingen övergripande beslutad vision för Åsele Kommun.</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rPr i="1" lang="sv-SE"/>
              <a:t>Verksamheterna har en arbetsvision i väntan på den politiska visionen:</a:t>
            </a:r>
            <a:endParaRPr/>
          </a:p>
          <a:p>
            <a:pPr indent="-171450" lvl="0" marL="177800" rtl="0" algn="l">
              <a:lnSpc>
                <a:spcPct val="90000"/>
              </a:lnSpc>
              <a:spcBef>
                <a:spcPts val="800"/>
              </a:spcBef>
              <a:spcAft>
                <a:spcPts val="0"/>
              </a:spcAft>
              <a:buClr>
                <a:schemeClr val="dk1"/>
              </a:buClr>
              <a:buSzPts val="2100"/>
              <a:buChar char="•"/>
            </a:pPr>
            <a:r>
              <a:rPr lang="sv-SE"/>
              <a:t>Vi ska på ett långsiktigt, nytänkande och ansvarsfullt sätt tillhandahålla god service som bidrar till medborgarnas välmående, produktivitet och kreativitet. </a:t>
            </a:r>
            <a:endParaRPr/>
          </a:p>
        </p:txBody>
      </p:sp>
      <p:pic>
        <p:nvPicPr>
          <p:cNvPr descr="liggande" id="1087" name="Google Shape;1087;p173"/>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1" name="Shape 1091"/>
        <p:cNvGrpSpPr/>
        <p:nvPr/>
      </p:nvGrpSpPr>
      <p:grpSpPr>
        <a:xfrm>
          <a:off x="0" y="0"/>
          <a:ext cx="0" cy="0"/>
          <a:chOff x="0" y="0"/>
          <a:chExt cx="0" cy="0"/>
        </a:xfrm>
      </p:grpSpPr>
      <p:pic>
        <p:nvPicPr>
          <p:cNvPr descr="liggande" id="1092" name="Google Shape;1092;p174"/>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
        <p:nvSpPr>
          <p:cNvPr id="1093" name="Google Shape;1093;p17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Calibri"/>
              <a:buNone/>
            </a:pPr>
            <a:r>
              <a:rPr b="1" lang="sv-SE"/>
              <a:t>Vår digitala mognad</a:t>
            </a:r>
            <a:endParaRPr b="1"/>
          </a:p>
        </p:txBody>
      </p:sp>
      <p:pic>
        <p:nvPicPr>
          <p:cNvPr descr="https://lh3.googleusercontent.com/J46b7GznbZD6QzHdTBoRvv067wgZbKmY5TN5K9olQbKIt_-k1X7m1MOBopXwwxoRTM9PQjct6ciwEprcyL80zXXsuue2zVDGuyctJ2lPjNmdRK9QbHGYCZ2ImmGwX0GDx8KiO4BV" id="1094" name="Google Shape;1094;p174"/>
          <p:cNvPicPr preferRelativeResize="0"/>
          <p:nvPr>
            <p:ph idx="1" type="body"/>
          </p:nvPr>
        </p:nvPicPr>
        <p:blipFill rotWithShape="1">
          <a:blip r:embed="rId4">
            <a:alphaModFix/>
          </a:blip>
          <a:srcRect b="0" l="0" r="0" t="0"/>
          <a:stretch/>
        </p:blipFill>
        <p:spPr>
          <a:xfrm>
            <a:off x="3887391" y="1177987"/>
            <a:ext cx="4629300" cy="2780400"/>
          </a:xfrm>
          <a:prstGeom prst="rect">
            <a:avLst/>
          </a:prstGeom>
          <a:noFill/>
          <a:ln>
            <a:noFill/>
          </a:ln>
        </p:spPr>
      </p:pic>
      <p:sp>
        <p:nvSpPr>
          <p:cNvPr id="1095" name="Google Shape;1095;p17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200"/>
              <a:buNone/>
            </a:pPr>
            <a:r>
              <a:rPr lang="sv-SE"/>
              <a:t>Processer, värderingar, vision och mission är motorer Åsele kommun måste jobba med mer.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9" name="Shape 1099"/>
        <p:cNvGrpSpPr/>
        <p:nvPr/>
      </p:nvGrpSpPr>
      <p:grpSpPr>
        <a:xfrm>
          <a:off x="0" y="0"/>
          <a:ext cx="0" cy="0"/>
          <a:chOff x="0" y="0"/>
          <a:chExt cx="0" cy="0"/>
        </a:xfrm>
      </p:grpSpPr>
      <p:sp>
        <p:nvSpPr>
          <p:cNvPr id="1100" name="Google Shape;1100;p1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i="1" lang="sv-SE"/>
              <a:t>Hur ser vår omvärld ut?</a:t>
            </a:r>
            <a:endParaRPr b="1" i="1"/>
          </a:p>
        </p:txBody>
      </p:sp>
      <p:sp>
        <p:nvSpPr>
          <p:cNvPr id="1101" name="Google Shape;1101;p175"/>
          <p:cNvSpPr txBox="1"/>
          <p:nvPr>
            <p:ph idx="1" type="body"/>
          </p:nvPr>
        </p:nvSpPr>
        <p:spPr>
          <a:xfrm>
            <a:off x="628650" y="1268051"/>
            <a:ext cx="7886700" cy="3875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900"/>
              <a:buNone/>
            </a:pPr>
            <a:r>
              <a:rPr b="1" lang="sv-SE" sz="1900"/>
              <a:t>Invånare</a:t>
            </a:r>
            <a:endParaRPr/>
          </a:p>
          <a:p>
            <a:pPr indent="0" lvl="0" marL="0" rtl="0" algn="l">
              <a:lnSpc>
                <a:spcPct val="100000"/>
              </a:lnSpc>
              <a:spcBef>
                <a:spcPts val="800"/>
              </a:spcBef>
              <a:spcAft>
                <a:spcPts val="0"/>
              </a:spcAft>
              <a:buClr>
                <a:schemeClr val="dk1"/>
              </a:buClr>
              <a:buSzPts val="1900"/>
              <a:buNone/>
            </a:pPr>
            <a:r>
              <a:rPr lang="sv-SE" sz="1900"/>
              <a:t>Stor del av befolkningen i kommunen är äldre (snitt 47,7 år)</a:t>
            </a:r>
            <a:br>
              <a:rPr lang="sv-SE"/>
            </a:br>
            <a:r>
              <a:rPr lang="sv-SE" sz="1900"/>
              <a:t>Vi antar att stor del av Åseles befolkningen är digitalt mogen</a:t>
            </a:r>
            <a:br>
              <a:rPr lang="sv-SE"/>
            </a:br>
            <a:r>
              <a:rPr lang="sv-SE" sz="1900"/>
              <a:t>Digital infrastruktur är väl utbyggd i Åsele</a:t>
            </a:r>
            <a:endParaRPr/>
          </a:p>
          <a:p>
            <a:pPr indent="0" lvl="0" marL="0" rtl="0" algn="l">
              <a:lnSpc>
                <a:spcPct val="100000"/>
              </a:lnSpc>
              <a:spcBef>
                <a:spcPts val="800"/>
              </a:spcBef>
              <a:spcAft>
                <a:spcPts val="0"/>
              </a:spcAft>
              <a:buClr>
                <a:schemeClr val="dk1"/>
              </a:buClr>
              <a:buSzPts val="1900"/>
              <a:buNone/>
            </a:pPr>
            <a:r>
              <a:rPr b="1" lang="sv-SE" sz="1900"/>
              <a:t>Besökare</a:t>
            </a:r>
            <a:endParaRPr/>
          </a:p>
          <a:p>
            <a:pPr indent="0" lvl="0" marL="0" rtl="0" algn="l">
              <a:lnSpc>
                <a:spcPct val="100000"/>
              </a:lnSpc>
              <a:spcBef>
                <a:spcPts val="800"/>
              </a:spcBef>
              <a:spcAft>
                <a:spcPts val="0"/>
              </a:spcAft>
              <a:buClr>
                <a:schemeClr val="dk1"/>
              </a:buClr>
              <a:buSzPts val="1900"/>
              <a:buNone/>
            </a:pPr>
            <a:r>
              <a:rPr lang="sv-SE" sz="1900"/>
              <a:t>Dagens turist/ besökare är till stor del digitalt mogen och det medför förväntningar på vår service.</a:t>
            </a:r>
            <a:endParaRPr sz="1900"/>
          </a:p>
          <a:p>
            <a:pPr indent="0" lvl="0" marL="0" rtl="0" algn="l">
              <a:lnSpc>
                <a:spcPct val="100000"/>
              </a:lnSpc>
              <a:spcBef>
                <a:spcPts val="800"/>
              </a:spcBef>
              <a:spcAft>
                <a:spcPts val="0"/>
              </a:spcAft>
              <a:buClr>
                <a:schemeClr val="dk1"/>
              </a:buClr>
              <a:buSzPts val="1900"/>
              <a:buNone/>
            </a:pPr>
            <a:r>
              <a:rPr b="1" lang="sv-SE" sz="1900"/>
              <a:t>Företag</a:t>
            </a:r>
            <a:endParaRPr/>
          </a:p>
          <a:p>
            <a:pPr indent="0" lvl="0" marL="0" rtl="0" algn="l">
              <a:lnSpc>
                <a:spcPct val="100000"/>
              </a:lnSpc>
              <a:spcBef>
                <a:spcPts val="800"/>
              </a:spcBef>
              <a:spcAft>
                <a:spcPts val="0"/>
              </a:spcAft>
              <a:buClr>
                <a:schemeClr val="dk1"/>
              </a:buClr>
              <a:buSzPts val="1900"/>
              <a:buNone/>
            </a:pPr>
            <a:r>
              <a:rPr lang="sv-SE" sz="1900"/>
              <a:t>Företagarna har höga krav på digitalinfrastruktur som Åsele även kan leverera. Vi ser den denna infrastruktur som en stor möjlighet till att locka företagare till kommunen.</a:t>
            </a:r>
            <a:endParaRPr/>
          </a:p>
          <a:p>
            <a:pPr indent="0" lvl="0" marL="0" rtl="0" algn="l">
              <a:lnSpc>
                <a:spcPct val="100000"/>
              </a:lnSpc>
              <a:spcBef>
                <a:spcPts val="800"/>
              </a:spcBef>
              <a:spcAft>
                <a:spcPts val="0"/>
              </a:spcAft>
              <a:buClr>
                <a:schemeClr val="dk1"/>
              </a:buClr>
              <a:buSzPts val="1900"/>
              <a:buNone/>
            </a:pPr>
            <a:r>
              <a:t/>
            </a:r>
            <a:endParaRPr sz="1900"/>
          </a:p>
        </p:txBody>
      </p:sp>
      <p:pic>
        <p:nvPicPr>
          <p:cNvPr descr="liggande" id="1102" name="Google Shape;1102;p175"/>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Vilka förändringsvågor prioriterar vi?</a:t>
            </a:r>
            <a:endParaRPr b="1"/>
          </a:p>
        </p:txBody>
      </p:sp>
      <p:sp>
        <p:nvSpPr>
          <p:cNvPr id="1108" name="Google Shape;1108;p17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sv-SE"/>
              <a:t>Tillgänglighet </a:t>
            </a:r>
            <a:endParaRPr/>
          </a:p>
          <a:p>
            <a:pPr indent="-317500" lvl="0" marL="457200" rtl="0" algn="l">
              <a:lnSpc>
                <a:spcPct val="90000"/>
              </a:lnSpc>
              <a:spcBef>
                <a:spcPts val="0"/>
              </a:spcBef>
              <a:spcAft>
                <a:spcPts val="0"/>
              </a:spcAft>
              <a:buSzPts val="1400"/>
              <a:buChar char="•"/>
            </a:pPr>
            <a:r>
              <a:rPr lang="sv-SE"/>
              <a:t>Arbetskraftsbrist – rekrytering av ny personal och kompetensutveckling av befintlig personal för att möta framtidens nya tjänster. </a:t>
            </a:r>
            <a:endParaRPr/>
          </a:p>
          <a:p>
            <a:pPr indent="-317500" lvl="0" marL="457200" rtl="0" algn="l">
              <a:lnSpc>
                <a:spcPct val="90000"/>
              </a:lnSpc>
              <a:spcBef>
                <a:spcPts val="0"/>
              </a:spcBef>
              <a:spcAft>
                <a:spcPts val="0"/>
              </a:spcAft>
              <a:buSzPts val="1400"/>
              <a:buChar char="•"/>
            </a:pPr>
            <a:r>
              <a:rPr lang="sv-SE"/>
              <a:t>Leda med tillit, ett mer delegerat arbetssätt</a:t>
            </a:r>
            <a:endParaRPr/>
          </a:p>
          <a:p>
            <a:pPr indent="-317500" lvl="0" marL="457200" rtl="0" algn="l">
              <a:lnSpc>
                <a:spcPct val="90000"/>
              </a:lnSpc>
              <a:spcBef>
                <a:spcPts val="0"/>
              </a:spcBef>
              <a:spcAft>
                <a:spcPts val="0"/>
              </a:spcAft>
              <a:buSzPts val="1400"/>
              <a:buChar char="•"/>
            </a:pPr>
            <a:r>
              <a:rPr lang="sv-SE"/>
              <a:t>Samverkan</a:t>
            </a:r>
            <a:endParaRPr/>
          </a:p>
          <a:p>
            <a:pPr indent="0" lvl="0" marL="0" rtl="0" algn="l">
              <a:lnSpc>
                <a:spcPct val="90000"/>
              </a:lnSpc>
              <a:spcBef>
                <a:spcPts val="800"/>
              </a:spcBef>
              <a:spcAft>
                <a:spcPts val="0"/>
              </a:spcAft>
              <a:buNone/>
            </a:pPr>
            <a:r>
              <a:t/>
            </a:r>
            <a:endParaRPr/>
          </a:p>
        </p:txBody>
      </p:sp>
      <p:pic>
        <p:nvPicPr>
          <p:cNvPr descr="liggande" id="1109" name="Google Shape;1109;p176"/>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Digital destination</a:t>
            </a:r>
            <a:endParaRPr b="1"/>
          </a:p>
        </p:txBody>
      </p:sp>
      <p:sp>
        <p:nvSpPr>
          <p:cNvPr id="1115" name="Google Shape;1115;p177"/>
          <p:cNvSpPr txBox="1"/>
          <p:nvPr>
            <p:ph idx="1" type="body"/>
          </p:nvPr>
        </p:nvSpPr>
        <p:spPr>
          <a:xfrm>
            <a:off x="628650" y="1032553"/>
            <a:ext cx="7886700" cy="3263400"/>
          </a:xfrm>
          <a:prstGeom prst="rect">
            <a:avLst/>
          </a:prstGeom>
          <a:noFill/>
          <a:ln>
            <a:noFill/>
          </a:ln>
        </p:spPr>
        <p:txBody>
          <a:bodyPr anchorCtr="0" anchor="t" bIns="34275" lIns="68575" spcFirstLastPara="1" rIns="68575" wrap="square" tIns="34275">
            <a:noAutofit/>
          </a:bodyPr>
          <a:lstStyle/>
          <a:p>
            <a:pPr indent="-317500" lvl="0" marL="457200" rtl="0" algn="l">
              <a:lnSpc>
                <a:spcPct val="80000"/>
              </a:lnSpc>
              <a:spcBef>
                <a:spcPts val="0"/>
              </a:spcBef>
              <a:spcAft>
                <a:spcPts val="0"/>
              </a:spcAft>
              <a:buSzPts val="1400"/>
              <a:buChar char="•"/>
            </a:pPr>
            <a:r>
              <a:rPr lang="sv-SE"/>
              <a:t>Om 3 år har:</a:t>
            </a:r>
            <a:endParaRPr/>
          </a:p>
          <a:p>
            <a:pPr indent="-317500" lvl="0" marL="457200" rtl="0" algn="l">
              <a:lnSpc>
                <a:spcPct val="80000"/>
              </a:lnSpc>
              <a:spcBef>
                <a:spcPts val="0"/>
              </a:spcBef>
              <a:spcAft>
                <a:spcPts val="0"/>
              </a:spcAft>
              <a:buSzPts val="1400"/>
              <a:buChar char="•"/>
            </a:pPr>
            <a:r>
              <a:rPr lang="sv-SE"/>
              <a:t>Organisationen anammat ett ständigt förbättringstänk.</a:t>
            </a:r>
            <a:endParaRPr/>
          </a:p>
          <a:p>
            <a:pPr indent="-317500" lvl="0" marL="457200" rtl="0" algn="l">
              <a:lnSpc>
                <a:spcPct val="80000"/>
              </a:lnSpc>
              <a:spcBef>
                <a:spcPts val="0"/>
              </a:spcBef>
              <a:spcAft>
                <a:spcPts val="0"/>
              </a:spcAft>
              <a:buSzPts val="1400"/>
              <a:buChar char="•"/>
            </a:pPr>
            <a:r>
              <a:rPr lang="sv-SE"/>
              <a:t>Åsele Kommun ett inarbetat och medvetet ”digitalt tänk”.</a:t>
            </a:r>
            <a:endParaRPr/>
          </a:p>
          <a:p>
            <a:pPr indent="-317500" lvl="0" marL="457200" rtl="0" algn="l">
              <a:lnSpc>
                <a:spcPct val="80000"/>
              </a:lnSpc>
              <a:spcBef>
                <a:spcPts val="0"/>
              </a:spcBef>
              <a:spcAft>
                <a:spcPts val="0"/>
              </a:spcAft>
              <a:buSzPts val="1400"/>
              <a:buChar char="•"/>
            </a:pPr>
            <a:r>
              <a:rPr lang="sv-SE"/>
              <a:t>Tydliga processkartläggningar över huvudprocesserna samt stödprocesser i kommunens verksamheter.</a:t>
            </a:r>
            <a:endParaRPr/>
          </a:p>
          <a:p>
            <a:pPr indent="-317500" lvl="0" marL="457200" rtl="0" algn="l">
              <a:lnSpc>
                <a:spcPct val="80000"/>
              </a:lnSpc>
              <a:spcBef>
                <a:spcPts val="0"/>
              </a:spcBef>
              <a:spcAft>
                <a:spcPts val="0"/>
              </a:spcAft>
              <a:buSzPts val="1400"/>
              <a:buChar char="•"/>
            </a:pPr>
            <a:r>
              <a:rPr lang="sv-SE"/>
              <a:t>Vid införande av nya system och arbetssätt används ett tydligare processtänk.</a:t>
            </a:r>
            <a:endParaRPr/>
          </a:p>
          <a:p>
            <a:pPr indent="-317500" lvl="0" marL="457200" rtl="0" algn="l">
              <a:lnSpc>
                <a:spcPct val="80000"/>
              </a:lnSpc>
              <a:spcBef>
                <a:spcPts val="0"/>
              </a:spcBef>
              <a:spcAft>
                <a:spcPts val="0"/>
              </a:spcAft>
              <a:buSzPts val="1400"/>
              <a:buChar char="•"/>
            </a:pPr>
            <a:r>
              <a:rPr lang="sv-SE"/>
              <a:t>Åsele Kommun utvecklat relationen med medborgarna och systematiskt anpassat leveransen för att tillgodose deras behov och önskemål.</a:t>
            </a:r>
            <a:endParaRPr/>
          </a:p>
          <a:p>
            <a:pPr indent="-317500" lvl="0" marL="457200" rtl="0" algn="l">
              <a:lnSpc>
                <a:spcPct val="80000"/>
              </a:lnSpc>
              <a:spcBef>
                <a:spcPts val="0"/>
              </a:spcBef>
              <a:spcAft>
                <a:spcPts val="0"/>
              </a:spcAft>
              <a:buSzPts val="1400"/>
              <a:buChar char="•"/>
            </a:pPr>
            <a:r>
              <a:t/>
            </a:r>
            <a:endParaRPr/>
          </a:p>
        </p:txBody>
      </p:sp>
      <p:pic>
        <p:nvPicPr>
          <p:cNvPr descr="liggande" id="1116" name="Google Shape;1116;p177"/>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Google Shape;1121;p1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Transformationsplan</a:t>
            </a:r>
            <a:endParaRPr b="1"/>
          </a:p>
        </p:txBody>
      </p:sp>
      <p:sp>
        <p:nvSpPr>
          <p:cNvPr id="1122" name="Google Shape;1122;p178"/>
          <p:cNvSpPr txBox="1"/>
          <p:nvPr>
            <p:ph idx="1" type="body"/>
          </p:nvPr>
        </p:nvSpPr>
        <p:spPr>
          <a:xfrm>
            <a:off x="628650" y="114216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70000"/>
              </a:lnSpc>
              <a:spcBef>
                <a:spcPts val="0"/>
              </a:spcBef>
              <a:spcAft>
                <a:spcPts val="0"/>
              </a:spcAft>
              <a:buClr>
                <a:schemeClr val="dk1"/>
              </a:buClr>
              <a:buSzPts val="1200"/>
              <a:buNone/>
            </a:pPr>
            <a:r>
              <a:rPr b="1" lang="sv-SE" sz="1200"/>
              <a:t>2019</a:t>
            </a:r>
            <a:endParaRPr/>
          </a:p>
          <a:p>
            <a:pPr indent="-177800" lvl="0" marL="177800" rtl="0" algn="l">
              <a:lnSpc>
                <a:spcPct val="70000"/>
              </a:lnSpc>
              <a:spcBef>
                <a:spcPts val="800"/>
              </a:spcBef>
              <a:spcAft>
                <a:spcPts val="0"/>
              </a:spcAft>
              <a:buClr>
                <a:schemeClr val="dk1"/>
              </a:buClr>
              <a:buSzPts val="1200"/>
              <a:buChar char="•"/>
            </a:pPr>
            <a:r>
              <a:rPr lang="sv-SE" sz="1200"/>
              <a:t>Värderingar, Vision ( ansvar politiken), Mission (tjänstepersoner)</a:t>
            </a:r>
            <a:endParaRPr/>
          </a:p>
          <a:p>
            <a:pPr indent="0" lvl="0" marL="0" rtl="0" algn="l">
              <a:lnSpc>
                <a:spcPct val="70000"/>
              </a:lnSpc>
              <a:spcBef>
                <a:spcPts val="800"/>
              </a:spcBef>
              <a:spcAft>
                <a:spcPts val="0"/>
              </a:spcAft>
              <a:buClr>
                <a:schemeClr val="dk1"/>
              </a:buClr>
              <a:buSzPts val="1200"/>
              <a:buNone/>
            </a:pPr>
            <a:r>
              <a:rPr lang="sv-SE" sz="1200"/>
              <a:t>Gediget förankringsarbete, värderingsarbetet ska genomsyra hela organisationen – alla skall känna</a:t>
            </a:r>
            <a:endParaRPr/>
          </a:p>
          <a:p>
            <a:pPr indent="0" lvl="0" marL="0" rtl="0" algn="l">
              <a:lnSpc>
                <a:spcPct val="70000"/>
              </a:lnSpc>
              <a:spcBef>
                <a:spcPts val="800"/>
              </a:spcBef>
              <a:spcAft>
                <a:spcPts val="0"/>
              </a:spcAft>
              <a:buClr>
                <a:schemeClr val="dk1"/>
              </a:buClr>
              <a:buSzPts val="1200"/>
              <a:buNone/>
            </a:pPr>
            <a:r>
              <a:rPr lang="sv-SE" sz="1200"/>
              <a:t>delaktighet. Var och en skall känna igen sig i processen och ha en förståelse för hur det påverkar den egna</a:t>
            </a:r>
            <a:endParaRPr/>
          </a:p>
          <a:p>
            <a:pPr indent="0" lvl="0" marL="0" rtl="0" algn="l">
              <a:lnSpc>
                <a:spcPct val="70000"/>
              </a:lnSpc>
              <a:spcBef>
                <a:spcPts val="800"/>
              </a:spcBef>
              <a:spcAft>
                <a:spcPts val="0"/>
              </a:spcAft>
              <a:buClr>
                <a:schemeClr val="dk1"/>
              </a:buClr>
              <a:buSzPts val="1200"/>
              <a:buNone/>
            </a:pPr>
            <a:r>
              <a:rPr lang="sv-SE" sz="1200"/>
              <a:t>rollen och hur jaget påverkar helheten</a:t>
            </a:r>
            <a:endParaRPr sz="1200"/>
          </a:p>
          <a:p>
            <a:pPr indent="-177800" lvl="0" marL="177800" rtl="0" algn="l">
              <a:lnSpc>
                <a:spcPct val="70000"/>
              </a:lnSpc>
              <a:spcBef>
                <a:spcPts val="800"/>
              </a:spcBef>
              <a:spcAft>
                <a:spcPts val="0"/>
              </a:spcAft>
              <a:buClr>
                <a:schemeClr val="dk1"/>
              </a:buClr>
              <a:buSzPts val="1200"/>
              <a:buChar char="•"/>
            </a:pPr>
            <a:r>
              <a:rPr lang="sv-SE" sz="1200"/>
              <a:t> Processer – ansvar tjänstepersoner</a:t>
            </a:r>
            <a:endParaRPr/>
          </a:p>
          <a:p>
            <a:pPr indent="0" lvl="0" marL="0" rtl="0" algn="l">
              <a:lnSpc>
                <a:spcPct val="70000"/>
              </a:lnSpc>
              <a:spcBef>
                <a:spcPts val="800"/>
              </a:spcBef>
              <a:spcAft>
                <a:spcPts val="0"/>
              </a:spcAft>
              <a:buClr>
                <a:schemeClr val="dk1"/>
              </a:buClr>
              <a:buSzPts val="1200"/>
              <a:buNone/>
            </a:pPr>
            <a:r>
              <a:rPr lang="sv-SE" sz="1200"/>
              <a:t>Omfattande kartläggning och beskrivning av befintliga processer. Processerna skall sedan analyseras i</a:t>
            </a:r>
            <a:endParaRPr/>
          </a:p>
          <a:p>
            <a:pPr indent="0" lvl="0" marL="0" rtl="0" algn="l">
              <a:lnSpc>
                <a:spcPct val="70000"/>
              </a:lnSpc>
              <a:spcBef>
                <a:spcPts val="800"/>
              </a:spcBef>
              <a:spcAft>
                <a:spcPts val="0"/>
              </a:spcAft>
              <a:buClr>
                <a:schemeClr val="dk1"/>
              </a:buClr>
              <a:buSzPts val="1200"/>
              <a:buNone/>
            </a:pPr>
            <a:r>
              <a:rPr lang="sv-SE" sz="1200"/>
              <a:t>effektivitets- samt kvalitetssyfte som resulterar i en genomförandeplan med prioriteringar. Det bör hela</a:t>
            </a:r>
            <a:endParaRPr/>
          </a:p>
          <a:p>
            <a:pPr indent="0" lvl="0" marL="0" rtl="0" algn="l">
              <a:lnSpc>
                <a:spcPct val="70000"/>
              </a:lnSpc>
              <a:spcBef>
                <a:spcPts val="800"/>
              </a:spcBef>
              <a:spcAft>
                <a:spcPts val="0"/>
              </a:spcAft>
              <a:buClr>
                <a:schemeClr val="dk1"/>
              </a:buClr>
              <a:buSzPts val="1200"/>
              <a:buNone/>
            </a:pPr>
            <a:r>
              <a:rPr lang="sv-SE" sz="1200"/>
              <a:t>Tiden ske med omvärldsbevakning för att hantera yttre och inre krav/behov av förändringar</a:t>
            </a:r>
            <a:endParaRPr/>
          </a:p>
          <a:p>
            <a:pPr indent="0" lvl="0" marL="0" rtl="0" algn="l">
              <a:lnSpc>
                <a:spcPct val="70000"/>
              </a:lnSpc>
              <a:spcBef>
                <a:spcPts val="800"/>
              </a:spcBef>
              <a:spcAft>
                <a:spcPts val="0"/>
              </a:spcAft>
              <a:buClr>
                <a:schemeClr val="dk1"/>
              </a:buClr>
              <a:buSzPts val="1200"/>
              <a:buNone/>
            </a:pPr>
            <a:r>
              <a:t/>
            </a:r>
            <a:endParaRPr b="1" sz="1200"/>
          </a:p>
          <a:p>
            <a:pPr indent="0" lvl="0" marL="0" rtl="0" algn="l">
              <a:lnSpc>
                <a:spcPct val="70000"/>
              </a:lnSpc>
              <a:spcBef>
                <a:spcPts val="800"/>
              </a:spcBef>
              <a:spcAft>
                <a:spcPts val="0"/>
              </a:spcAft>
              <a:buClr>
                <a:schemeClr val="dk1"/>
              </a:buClr>
              <a:buSzPts val="1200"/>
              <a:buNone/>
            </a:pPr>
            <a:r>
              <a:rPr b="1" lang="sv-SE" sz="1200"/>
              <a:t>2020</a:t>
            </a:r>
            <a:endParaRPr/>
          </a:p>
          <a:p>
            <a:pPr indent="-177800" lvl="0" marL="177800" rtl="0" algn="l">
              <a:lnSpc>
                <a:spcPct val="70000"/>
              </a:lnSpc>
              <a:spcBef>
                <a:spcPts val="800"/>
              </a:spcBef>
              <a:spcAft>
                <a:spcPts val="0"/>
              </a:spcAft>
              <a:buClr>
                <a:schemeClr val="dk1"/>
              </a:buClr>
              <a:buSzPts val="1200"/>
              <a:buChar char="•"/>
            </a:pPr>
            <a:r>
              <a:rPr lang="sv-SE" sz="1200"/>
              <a:t> Erbjudande &amp; intäktsmodell</a:t>
            </a:r>
            <a:endParaRPr/>
          </a:p>
          <a:p>
            <a:pPr indent="0" lvl="0" marL="0" rtl="0" algn="l">
              <a:lnSpc>
                <a:spcPct val="70000"/>
              </a:lnSpc>
              <a:spcBef>
                <a:spcPts val="800"/>
              </a:spcBef>
              <a:spcAft>
                <a:spcPts val="0"/>
              </a:spcAft>
              <a:buClr>
                <a:schemeClr val="dk1"/>
              </a:buClr>
              <a:buSzPts val="1200"/>
              <a:buNone/>
            </a:pPr>
            <a:r>
              <a:rPr lang="sv-SE" sz="1200"/>
              <a:t>Ta reda på vad medborgaren vill, vi tror att vi vet vad våra medborgare vill men vi gissar ofta. Hur kan vi</a:t>
            </a:r>
            <a:endParaRPr/>
          </a:p>
          <a:p>
            <a:pPr indent="0" lvl="0" marL="0" rtl="0" algn="l">
              <a:lnSpc>
                <a:spcPct val="70000"/>
              </a:lnSpc>
              <a:spcBef>
                <a:spcPts val="800"/>
              </a:spcBef>
              <a:spcAft>
                <a:spcPts val="0"/>
              </a:spcAft>
              <a:buClr>
                <a:schemeClr val="dk1"/>
              </a:buClr>
              <a:buSzPts val="1200"/>
              <a:buNone/>
            </a:pPr>
            <a:r>
              <a:rPr lang="sv-SE" sz="1200"/>
              <a:t>ekonomiskt, rättslig och organisatoriskt möta medborgaren.</a:t>
            </a:r>
            <a:endParaRPr sz="1200"/>
          </a:p>
        </p:txBody>
      </p:sp>
      <p:pic>
        <p:nvPicPr>
          <p:cNvPr descr="liggande" id="1123" name="Google Shape;1123;p178"/>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2" name="Shape 1132"/>
        <p:cNvGrpSpPr/>
        <p:nvPr/>
      </p:nvGrpSpPr>
      <p:grpSpPr>
        <a:xfrm>
          <a:off x="0" y="0"/>
          <a:ext cx="0" cy="0"/>
          <a:chOff x="0" y="0"/>
          <a:chExt cx="0" cy="0"/>
        </a:xfrm>
      </p:grpSpPr>
      <p:sp>
        <p:nvSpPr>
          <p:cNvPr id="1133" name="Google Shape;1133;p18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Vi är “Kvalitet och förnyelse”</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34" name="Google Shape;1134;p18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värderingar är…</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styrkor är …</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 mission är ...</a:t>
            </a:r>
            <a:endParaRPr/>
          </a:p>
        </p:txBody>
      </p:sp>
      <p:sp>
        <p:nvSpPr>
          <p:cNvPr id="1135" name="Google Shape;1135;p18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chemeClr val="lt1"/>
              </a:buClr>
              <a:buSzPts val="1000"/>
              <a:buFont typeface="Arial"/>
              <a:buNone/>
            </a:pPr>
            <a:r>
              <a:t/>
            </a:r>
            <a:endParaRPr b="0" i="0" sz="1000" u="none" cap="none" strike="noStrike">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9" name="Shape 1139"/>
        <p:cNvGrpSpPr/>
        <p:nvPr/>
      </p:nvGrpSpPr>
      <p:grpSpPr>
        <a:xfrm>
          <a:off x="0" y="0"/>
          <a:ext cx="0" cy="0"/>
          <a:chOff x="0" y="0"/>
          <a:chExt cx="0" cy="0"/>
        </a:xfrm>
      </p:grpSpPr>
      <p:sp>
        <p:nvSpPr>
          <p:cNvPr id="1140" name="Google Shape;1140;p18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Digital mognad</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41" name="Google Shape;1141;p181"/>
          <p:cNvSpPr txBox="1"/>
          <p:nvPr>
            <p:ph idx="1" type="body"/>
          </p:nvPr>
        </p:nvSpPr>
        <p:spPr>
          <a:xfrm>
            <a:off x="457200" y="1405892"/>
            <a:ext cx="8229600" cy="4863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 digitala mognad...</a:t>
            </a:r>
            <a:endParaRPr b="0" i="0" sz="1800" u="none" cap="none" strike="noStrike">
              <a:solidFill>
                <a:srgbClr val="FFFFFF"/>
              </a:solidFill>
              <a:latin typeface="Open Sans"/>
              <a:ea typeface="Open Sans"/>
              <a:cs typeface="Open Sans"/>
              <a:sym typeface="Open Sans"/>
            </a:endParaRPr>
          </a:p>
        </p:txBody>
      </p:sp>
      <p:pic>
        <p:nvPicPr>
          <p:cNvPr id="1142" name="Google Shape;1142;p181"/>
          <p:cNvPicPr preferRelativeResize="0"/>
          <p:nvPr/>
        </p:nvPicPr>
        <p:blipFill>
          <a:blip r:embed="rId3">
            <a:alphaModFix/>
          </a:blip>
          <a:stretch>
            <a:fillRect/>
          </a:stretch>
        </p:blipFill>
        <p:spPr>
          <a:xfrm>
            <a:off x="5026988" y="0"/>
            <a:ext cx="3754024" cy="5143501"/>
          </a:xfrm>
          <a:prstGeom prst="rect">
            <a:avLst/>
          </a:prstGeom>
          <a:noFill/>
          <a:ln>
            <a:noFill/>
          </a:ln>
        </p:spPr>
      </p:pic>
      <p:pic>
        <p:nvPicPr>
          <p:cNvPr id="1143" name="Google Shape;1143;p181"/>
          <p:cNvPicPr preferRelativeResize="0"/>
          <p:nvPr/>
        </p:nvPicPr>
        <p:blipFill>
          <a:blip r:embed="rId4">
            <a:alphaModFix/>
          </a:blip>
          <a:stretch>
            <a:fillRect/>
          </a:stretch>
        </p:blipFill>
        <p:spPr>
          <a:xfrm>
            <a:off x="512800" y="2279075"/>
            <a:ext cx="4263326" cy="27059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18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Vår omvärld</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49" name="Google Shape;1149;p18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medborgare...</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medarbetare…</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företagare...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138"/>
          <p:cNvSpPr/>
          <p:nvPr/>
        </p:nvSpPr>
        <p:spPr>
          <a:xfrm>
            <a:off x="1707750"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1. DMI</a:t>
            </a:r>
            <a:endParaRPr b="1" sz="1400">
              <a:latin typeface="Calibri"/>
              <a:ea typeface="Calibri"/>
              <a:cs typeface="Calibri"/>
              <a:sym typeface="Calibri"/>
            </a:endParaRPr>
          </a:p>
        </p:txBody>
      </p:sp>
      <p:sp>
        <p:nvSpPr>
          <p:cNvPr id="796" name="Google Shape;796;p138"/>
          <p:cNvSpPr/>
          <p:nvPr/>
        </p:nvSpPr>
        <p:spPr>
          <a:xfrm>
            <a:off x="3158597"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2. Omvärld</a:t>
            </a:r>
            <a:endParaRPr b="1" sz="1400">
              <a:latin typeface="Calibri"/>
              <a:ea typeface="Calibri"/>
              <a:cs typeface="Calibri"/>
              <a:sym typeface="Calibri"/>
            </a:endParaRPr>
          </a:p>
        </p:txBody>
      </p:sp>
      <p:sp>
        <p:nvSpPr>
          <p:cNvPr id="797" name="Google Shape;797;p138"/>
          <p:cNvSpPr/>
          <p:nvPr/>
        </p:nvSpPr>
        <p:spPr>
          <a:xfrm>
            <a:off x="4590722"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3. Vågor</a:t>
            </a:r>
            <a:endParaRPr b="1" sz="1400">
              <a:latin typeface="Calibri"/>
              <a:ea typeface="Calibri"/>
              <a:cs typeface="Calibri"/>
              <a:sym typeface="Calibri"/>
            </a:endParaRPr>
          </a:p>
        </p:txBody>
      </p:sp>
      <p:sp>
        <p:nvSpPr>
          <p:cNvPr id="798" name="Google Shape;798;p138"/>
          <p:cNvSpPr/>
          <p:nvPr/>
        </p:nvSpPr>
        <p:spPr>
          <a:xfrm>
            <a:off x="6039089"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4. Destination</a:t>
            </a:r>
            <a:endParaRPr b="1" sz="1400">
              <a:latin typeface="Calibri"/>
              <a:ea typeface="Calibri"/>
              <a:cs typeface="Calibri"/>
              <a:sym typeface="Calibri"/>
            </a:endParaRPr>
          </a:p>
        </p:txBody>
      </p:sp>
      <p:sp>
        <p:nvSpPr>
          <p:cNvPr id="799" name="Google Shape;799;p138"/>
          <p:cNvSpPr/>
          <p:nvPr/>
        </p:nvSpPr>
        <p:spPr>
          <a:xfrm>
            <a:off x="7487466" y="1656506"/>
            <a:ext cx="1432200" cy="776100"/>
          </a:xfrm>
          <a:prstGeom prst="homePlate">
            <a:avLst>
              <a:gd fmla="val 2386"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Transformations-</a:t>
            </a:r>
            <a:br>
              <a:rPr b="1" lang="sv-SE" sz="1400">
                <a:latin typeface="Calibri"/>
                <a:ea typeface="Calibri"/>
                <a:cs typeface="Calibri"/>
                <a:sym typeface="Calibri"/>
              </a:rPr>
            </a:br>
            <a:r>
              <a:rPr b="1" lang="sv-SE" sz="1400">
                <a:latin typeface="Calibri"/>
                <a:ea typeface="Calibri"/>
                <a:cs typeface="Calibri"/>
                <a:sym typeface="Calibri"/>
              </a:rPr>
              <a:t>plan</a:t>
            </a:r>
            <a:endParaRPr b="1" sz="1400">
              <a:latin typeface="Calibri"/>
              <a:ea typeface="Calibri"/>
              <a:cs typeface="Calibri"/>
              <a:sym typeface="Calibri"/>
            </a:endParaRPr>
          </a:p>
        </p:txBody>
      </p:sp>
      <p:sp>
        <p:nvSpPr>
          <p:cNvPr id="800" name="Google Shape;800;p138"/>
          <p:cNvSpPr/>
          <p:nvPr/>
        </p:nvSpPr>
        <p:spPr>
          <a:xfrm>
            <a:off x="256903" y="165650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 Vilka vi är</a:t>
            </a:r>
            <a:endParaRPr b="1" sz="1400">
              <a:latin typeface="Calibri"/>
              <a:ea typeface="Calibri"/>
              <a:cs typeface="Calibri"/>
              <a:sym typeface="Calibri"/>
            </a:endParaRPr>
          </a:p>
        </p:txBody>
      </p:sp>
      <p:grpSp>
        <p:nvGrpSpPr>
          <p:cNvPr id="801" name="Google Shape;801;p138"/>
          <p:cNvGrpSpPr/>
          <p:nvPr/>
        </p:nvGrpSpPr>
        <p:grpSpPr>
          <a:xfrm>
            <a:off x="228581" y="2612218"/>
            <a:ext cx="7147893" cy="660276"/>
            <a:chOff x="609550" y="7727916"/>
            <a:chExt cx="19061049" cy="1760735"/>
          </a:xfrm>
        </p:grpSpPr>
        <p:pic>
          <p:nvPicPr>
            <p:cNvPr id="802" name="Google Shape;802;p138"/>
            <p:cNvPicPr preferRelativeResize="0"/>
            <p:nvPr/>
          </p:nvPicPr>
          <p:blipFill rotWithShape="1">
            <a:blip r:embed="rId3">
              <a:alphaModFix/>
            </a:blip>
            <a:srcRect b="21911" l="0" r="0" t="0"/>
            <a:stretch/>
          </p:blipFill>
          <p:spPr>
            <a:xfrm>
              <a:off x="4524525" y="7727925"/>
              <a:ext cx="3708900" cy="17297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803" name="Google Shape;803;p138"/>
            <p:cNvPicPr preferRelativeResize="0"/>
            <p:nvPr/>
          </p:nvPicPr>
          <p:blipFill>
            <a:blip r:embed="rId4">
              <a:alphaModFix/>
            </a:blip>
            <a:stretch>
              <a:fillRect/>
            </a:stretch>
          </p:blipFill>
          <p:spPr>
            <a:xfrm>
              <a:off x="8419725" y="7727925"/>
              <a:ext cx="3536724" cy="1729800"/>
            </a:xfrm>
            <a:prstGeom prst="rect">
              <a:avLst/>
            </a:prstGeom>
            <a:noFill/>
            <a:ln cap="flat" cmpd="sng" w="9525">
              <a:solidFill>
                <a:schemeClr val="dk2"/>
              </a:solidFill>
              <a:prstDash val="solid"/>
              <a:round/>
              <a:headEnd len="sm" w="sm" type="none"/>
              <a:tailEnd len="sm" w="sm" type="none"/>
            </a:ln>
          </p:spPr>
        </p:pic>
        <p:sp>
          <p:nvSpPr>
            <p:cNvPr id="804" name="Google Shape;804;p138"/>
            <p:cNvSpPr/>
            <p:nvPr/>
          </p:nvSpPr>
          <p:spPr>
            <a:xfrm>
              <a:off x="12162525" y="7727925"/>
              <a:ext cx="3708900" cy="1729800"/>
            </a:xfrm>
            <a:prstGeom prst="rect">
              <a:avLst/>
            </a:prstGeom>
            <a:blipFill rotWithShape="1">
              <a:blip r:embed="rId5">
                <a:alphaModFix/>
              </a:blip>
              <a:stretch>
                <a:fillRect b="0" l="0" r="0" t="0"/>
              </a:stretch>
            </a:blipFill>
            <a:ln cap="flat" cmpd="sng" w="9525">
              <a:solidFill>
                <a:srgbClr val="000000"/>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pic>
          <p:nvPicPr>
            <p:cNvPr id="805" name="Google Shape;805;p138"/>
            <p:cNvPicPr preferRelativeResize="0"/>
            <p:nvPr/>
          </p:nvPicPr>
          <p:blipFill rotWithShape="1">
            <a:blip r:embed="rId6">
              <a:alphaModFix/>
            </a:blip>
            <a:srcRect b="29780" l="23564" r="17466" t="19639"/>
            <a:stretch/>
          </p:blipFill>
          <p:spPr>
            <a:xfrm>
              <a:off x="16133900" y="7727925"/>
              <a:ext cx="3536699" cy="1729801"/>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806" name="Google Shape;806;p138"/>
            <p:cNvPicPr preferRelativeResize="0"/>
            <p:nvPr/>
          </p:nvPicPr>
          <p:blipFill>
            <a:blip r:embed="rId7">
              <a:alphaModFix/>
            </a:blip>
            <a:stretch>
              <a:fillRect/>
            </a:stretch>
          </p:blipFill>
          <p:spPr>
            <a:xfrm>
              <a:off x="609550" y="7727916"/>
              <a:ext cx="3708902" cy="1760735"/>
            </a:xfrm>
            <a:prstGeom prst="rect">
              <a:avLst/>
            </a:prstGeom>
            <a:noFill/>
            <a:ln cap="flat" cmpd="sng" w="9525">
              <a:solidFill>
                <a:schemeClr val="dk2"/>
              </a:solidFill>
              <a:prstDash val="solid"/>
              <a:round/>
              <a:headEnd len="sm" w="sm" type="none"/>
              <a:tailEnd len="sm" w="sm" type="none"/>
            </a:ln>
          </p:spPr>
        </p:pic>
      </p:grpSp>
      <p:grpSp>
        <p:nvGrpSpPr>
          <p:cNvPr id="807" name="Google Shape;807;p138"/>
          <p:cNvGrpSpPr/>
          <p:nvPr/>
        </p:nvGrpSpPr>
        <p:grpSpPr>
          <a:xfrm>
            <a:off x="228328" y="3411900"/>
            <a:ext cx="8646441" cy="782208"/>
            <a:chOff x="608875" y="9860400"/>
            <a:chExt cx="23057175" cy="2085889"/>
          </a:xfrm>
        </p:grpSpPr>
        <p:pic>
          <p:nvPicPr>
            <p:cNvPr id="808" name="Google Shape;808;p138"/>
            <p:cNvPicPr preferRelativeResize="0"/>
            <p:nvPr/>
          </p:nvPicPr>
          <p:blipFill>
            <a:blip r:embed="rId8">
              <a:alphaModFix/>
            </a:blip>
            <a:stretch>
              <a:fillRect/>
            </a:stretch>
          </p:blipFill>
          <p:spPr>
            <a:xfrm>
              <a:off x="16087495" y="9860400"/>
              <a:ext cx="3708900" cy="2085878"/>
            </a:xfrm>
            <a:prstGeom prst="rect">
              <a:avLst/>
            </a:prstGeom>
            <a:noFill/>
            <a:ln>
              <a:noFill/>
            </a:ln>
          </p:spPr>
        </p:pic>
        <p:pic>
          <p:nvPicPr>
            <p:cNvPr id="809" name="Google Shape;809;p138"/>
            <p:cNvPicPr preferRelativeResize="0"/>
            <p:nvPr/>
          </p:nvPicPr>
          <p:blipFill>
            <a:blip r:embed="rId9">
              <a:alphaModFix/>
            </a:blip>
            <a:stretch>
              <a:fillRect/>
            </a:stretch>
          </p:blipFill>
          <p:spPr>
            <a:xfrm>
              <a:off x="19957150" y="9860400"/>
              <a:ext cx="3708900" cy="2085878"/>
            </a:xfrm>
            <a:prstGeom prst="rect">
              <a:avLst/>
            </a:prstGeom>
            <a:noFill/>
            <a:ln>
              <a:noFill/>
            </a:ln>
          </p:spPr>
        </p:pic>
        <p:pic>
          <p:nvPicPr>
            <p:cNvPr id="810" name="Google Shape;810;p138"/>
            <p:cNvPicPr preferRelativeResize="0"/>
            <p:nvPr/>
          </p:nvPicPr>
          <p:blipFill>
            <a:blip r:embed="rId10">
              <a:alphaModFix/>
            </a:blip>
            <a:stretch>
              <a:fillRect/>
            </a:stretch>
          </p:blipFill>
          <p:spPr>
            <a:xfrm>
              <a:off x="8348185" y="9860400"/>
              <a:ext cx="3708900" cy="2085889"/>
            </a:xfrm>
            <a:prstGeom prst="rect">
              <a:avLst/>
            </a:prstGeom>
            <a:noFill/>
            <a:ln>
              <a:noFill/>
            </a:ln>
          </p:spPr>
        </p:pic>
        <p:pic>
          <p:nvPicPr>
            <p:cNvPr id="811" name="Google Shape;811;p138"/>
            <p:cNvPicPr preferRelativeResize="0"/>
            <p:nvPr/>
          </p:nvPicPr>
          <p:blipFill>
            <a:blip r:embed="rId11">
              <a:alphaModFix/>
            </a:blip>
            <a:stretch>
              <a:fillRect/>
            </a:stretch>
          </p:blipFill>
          <p:spPr>
            <a:xfrm>
              <a:off x="608875" y="9860400"/>
              <a:ext cx="3708900" cy="2085878"/>
            </a:xfrm>
            <a:prstGeom prst="rect">
              <a:avLst/>
            </a:prstGeom>
            <a:noFill/>
            <a:ln>
              <a:noFill/>
            </a:ln>
          </p:spPr>
        </p:pic>
        <p:pic>
          <p:nvPicPr>
            <p:cNvPr id="812" name="Google Shape;812;p138"/>
            <p:cNvPicPr preferRelativeResize="0"/>
            <p:nvPr/>
          </p:nvPicPr>
          <p:blipFill>
            <a:blip r:embed="rId12">
              <a:alphaModFix/>
            </a:blip>
            <a:stretch>
              <a:fillRect/>
            </a:stretch>
          </p:blipFill>
          <p:spPr>
            <a:xfrm>
              <a:off x="12217840" y="9860400"/>
              <a:ext cx="3708900" cy="2085875"/>
            </a:xfrm>
            <a:prstGeom prst="rect">
              <a:avLst/>
            </a:prstGeom>
            <a:noFill/>
            <a:ln>
              <a:noFill/>
            </a:ln>
          </p:spPr>
        </p:pic>
        <p:pic>
          <p:nvPicPr>
            <p:cNvPr id="813" name="Google Shape;813;p138"/>
            <p:cNvPicPr preferRelativeResize="0"/>
            <p:nvPr/>
          </p:nvPicPr>
          <p:blipFill>
            <a:blip r:embed="rId13">
              <a:alphaModFix/>
            </a:blip>
            <a:stretch>
              <a:fillRect/>
            </a:stretch>
          </p:blipFill>
          <p:spPr>
            <a:xfrm>
              <a:off x="4478530" y="9860400"/>
              <a:ext cx="3708900" cy="2085882"/>
            </a:xfrm>
            <a:prstGeom prst="rect">
              <a:avLst/>
            </a:prstGeom>
            <a:noFill/>
            <a:ln>
              <a:noFill/>
            </a:ln>
          </p:spPr>
        </p:pic>
      </p:grpSp>
      <p:sp>
        <p:nvSpPr>
          <p:cNvPr id="814" name="Google Shape;814;p138"/>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Transformationsplanen - utvalda förändringsresor</a:t>
            </a:r>
            <a:endParaRPr sz="3000">
              <a:solidFill>
                <a:srgbClr val="0050A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sp>
        <p:nvSpPr>
          <p:cNvPr id="1154" name="Google Shape;1154;p183"/>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Prioriterade vågor</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55" name="Google Shape;1155;p183"/>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prioriterade vågor är…</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De kommer att ha följande betydelse för oss...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184"/>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Digital destination</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61" name="Google Shape;1161;p184"/>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Vision, mission, värderingar</a:t>
            </a:r>
            <a:endParaRPr/>
          </a:p>
          <a:p>
            <a:pPr indent="0" lvl="0" marL="0" marR="0" rtl="0" algn="l">
              <a:spcBef>
                <a:spcPts val="0"/>
              </a:spcBef>
              <a:spcAft>
                <a:spcPts val="0"/>
              </a:spcAft>
              <a:buClr>
                <a:srgbClr val="FFFFFF"/>
              </a:buClr>
              <a:buSzPts val="1800"/>
              <a:buFont typeface="Arial"/>
              <a:buNone/>
            </a:pPr>
            <a:r>
              <a:rPr lang="sv-SE"/>
              <a:t>Organisation</a:t>
            </a:r>
            <a:endParaRPr/>
          </a:p>
          <a:p>
            <a:pPr indent="0" lvl="0" marL="0" marR="0" rtl="0" algn="l">
              <a:spcBef>
                <a:spcPts val="0"/>
              </a:spcBef>
              <a:spcAft>
                <a:spcPts val="0"/>
              </a:spcAft>
              <a:buClr>
                <a:srgbClr val="FFFFFF"/>
              </a:buClr>
              <a:buSzPts val="1800"/>
              <a:buFont typeface="Arial"/>
              <a:buNone/>
            </a:pPr>
            <a:r>
              <a:rPr lang="sv-SE"/>
              <a: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5" name="Shape 1165"/>
        <p:cNvGrpSpPr/>
        <p:nvPr/>
      </p:nvGrpSpPr>
      <p:grpSpPr>
        <a:xfrm>
          <a:off x="0" y="0"/>
          <a:ext cx="0" cy="0"/>
          <a:chOff x="0" y="0"/>
          <a:chExt cx="0" cy="0"/>
        </a:xfrm>
      </p:grpSpPr>
      <p:sp>
        <p:nvSpPr>
          <p:cNvPr id="1166" name="Google Shape;1166;p18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Transformationsplan</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167" name="Google Shape;1167;p18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Så här vill vi prioritera i arbetet med digital transformation...</a:t>
            </a:r>
            <a:endParaRPr b="0" i="0" sz="1800" u="none" cap="none" strike="noStrike">
              <a:solidFill>
                <a:srgbClr val="FFFFFF"/>
              </a:solidFill>
              <a:latin typeface="Open Sans"/>
              <a:ea typeface="Open Sans"/>
              <a:cs typeface="Open Sans"/>
              <a:sym typeface="Open Sans"/>
            </a:endParaRPr>
          </a:p>
        </p:txBody>
      </p:sp>
      <p:pic>
        <p:nvPicPr>
          <p:cNvPr id="1168" name="Google Shape;1168;p185"/>
          <p:cNvPicPr preferRelativeResize="0"/>
          <p:nvPr/>
        </p:nvPicPr>
        <p:blipFill>
          <a:blip r:embed="rId3">
            <a:alphaModFix/>
          </a:blip>
          <a:stretch>
            <a:fillRect/>
          </a:stretch>
        </p:blipFill>
        <p:spPr>
          <a:xfrm>
            <a:off x="571600" y="1888875"/>
            <a:ext cx="5865673" cy="2606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3" name="Shape 1173"/>
        <p:cNvGrpSpPr/>
        <p:nvPr/>
      </p:nvGrpSpPr>
      <p:grpSpPr>
        <a:xfrm>
          <a:off x="0" y="0"/>
          <a:ext cx="0" cy="0"/>
          <a:chOff x="0" y="0"/>
          <a:chExt cx="0" cy="0"/>
        </a:xfrm>
      </p:grpSpPr>
      <p:sp>
        <p:nvSpPr>
          <p:cNvPr id="1174" name="Google Shape;1174;p186"/>
          <p:cNvSpPr txBox="1"/>
          <p:nvPr/>
        </p:nvSpPr>
        <p:spPr>
          <a:xfrm>
            <a:off x="1393700" y="2097163"/>
            <a:ext cx="4791300" cy="63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SE" sz="2400">
                <a:latin typeface="Calibri"/>
                <a:ea typeface="Calibri"/>
                <a:cs typeface="Calibri"/>
                <a:sym typeface="Calibri"/>
              </a:rPr>
              <a:t>http://bit.ly/utvardering_ovik</a:t>
            </a:r>
            <a:endParaRPr b="1" sz="2400">
              <a:latin typeface="Calibri"/>
              <a:ea typeface="Calibri"/>
              <a:cs typeface="Calibri"/>
              <a:sym typeface="Calibri"/>
            </a:endParaRPr>
          </a:p>
        </p:txBody>
      </p:sp>
      <p:sp>
        <p:nvSpPr>
          <p:cNvPr id="1175" name="Google Shape;1175;p186"/>
          <p:cNvSpPr txBox="1"/>
          <p:nvPr/>
        </p:nvSpPr>
        <p:spPr>
          <a:xfrm>
            <a:off x="1345744" y="1304582"/>
            <a:ext cx="67095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Utvärdering - tack!</a:t>
            </a:r>
            <a:endParaRPr i="1" sz="3600">
              <a:solidFill>
                <a:schemeClr val="accent2"/>
              </a:solidFill>
              <a:latin typeface="Calibri"/>
              <a:ea typeface="Calibri"/>
              <a:cs typeface="Calibri"/>
              <a:sym typeface="Calibri"/>
            </a:endParaRPr>
          </a:p>
        </p:txBody>
      </p:sp>
      <p:sp>
        <p:nvSpPr>
          <p:cNvPr id="1176" name="Google Shape;1176;p186"/>
          <p:cNvSpPr txBox="1"/>
          <p:nvPr/>
        </p:nvSpPr>
        <p:spPr>
          <a:xfrm>
            <a:off x="1393700" y="2878050"/>
            <a:ext cx="5348100" cy="63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sz="2400">
                <a:latin typeface="Calibri"/>
                <a:ea typeface="Calibri"/>
                <a:cs typeface="Calibri"/>
                <a:sym typeface="Calibri"/>
              </a:rPr>
              <a:t>Lars Eriksson, Andreas Skog</a:t>
            </a:r>
            <a:endParaRPr sz="24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pic>
        <p:nvPicPr>
          <p:cNvPr id="820" name="Google Shape;820;p139"/>
          <p:cNvPicPr preferRelativeResize="0"/>
          <p:nvPr/>
        </p:nvPicPr>
        <p:blipFill rotWithShape="1">
          <a:blip r:embed="rId3">
            <a:alphaModFix/>
          </a:blip>
          <a:srcRect b="30614" l="1597" r="1012" t="24562"/>
          <a:stretch/>
        </p:blipFill>
        <p:spPr>
          <a:xfrm>
            <a:off x="761569" y="1374211"/>
            <a:ext cx="7359816" cy="2395077"/>
          </a:xfrm>
          <a:prstGeom prst="rect">
            <a:avLst/>
          </a:prstGeom>
          <a:noFill/>
          <a:ln>
            <a:noFill/>
          </a:ln>
        </p:spPr>
      </p:pic>
      <p:sp>
        <p:nvSpPr>
          <p:cNvPr id="821" name="Google Shape;821;p139"/>
          <p:cNvSpPr txBox="1"/>
          <p:nvPr/>
        </p:nvSpPr>
        <p:spPr>
          <a:xfrm>
            <a:off x="761569" y="3940172"/>
            <a:ext cx="5456700" cy="270900"/>
          </a:xfrm>
          <a:prstGeom prst="rect">
            <a:avLst/>
          </a:prstGeom>
          <a:noFill/>
          <a:ln>
            <a:noFill/>
          </a:ln>
        </p:spPr>
        <p:txBody>
          <a:bodyPr anchorCtr="0" anchor="t" bIns="34275" lIns="34275" spcFirstLastPara="1" rIns="34275" wrap="square" tIns="34275">
            <a:noAutofit/>
          </a:bodyPr>
          <a:lstStyle/>
          <a:p>
            <a:pPr indent="0" lvl="0" marL="0" rtl="0" algn="l">
              <a:lnSpc>
                <a:spcPct val="115000"/>
              </a:lnSpc>
              <a:spcBef>
                <a:spcPts val="0"/>
              </a:spcBef>
              <a:spcAft>
                <a:spcPts val="0"/>
              </a:spcAft>
              <a:buNone/>
            </a:pPr>
            <a:r>
              <a:rPr lang="sv-SE" sz="900">
                <a:solidFill>
                  <a:schemeClr val="dk1"/>
                </a:solidFill>
                <a:latin typeface="Calibri"/>
                <a:ea typeface="Calibri"/>
                <a:cs typeface="Calibri"/>
                <a:sym typeface="Calibri"/>
              </a:rPr>
              <a:t>Källa: Joakim Jansson och Marie Andervin (2016). Att leda digital transformation. HOI Förlag</a:t>
            </a:r>
            <a:endParaRPr sz="900">
              <a:latin typeface="Calibri"/>
              <a:ea typeface="Calibri"/>
              <a:cs typeface="Calibri"/>
              <a:sym typeface="Calibri"/>
            </a:endParaRPr>
          </a:p>
        </p:txBody>
      </p:sp>
      <p:sp>
        <p:nvSpPr>
          <p:cNvPr id="822" name="Google Shape;822;p139"/>
          <p:cNvSpPr txBox="1"/>
          <p:nvPr/>
        </p:nvSpPr>
        <p:spPr>
          <a:xfrm>
            <a:off x="761567" y="726281"/>
            <a:ext cx="50421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Nio digitala motorer</a:t>
            </a:r>
            <a:endParaRPr sz="3000">
              <a:solidFill>
                <a:srgbClr val="0050A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pic>
        <p:nvPicPr>
          <p:cNvPr id="828" name="Google Shape;828;p140"/>
          <p:cNvPicPr preferRelativeResize="0"/>
          <p:nvPr/>
        </p:nvPicPr>
        <p:blipFill>
          <a:blip r:embed="rId3">
            <a:alphaModFix/>
          </a:blip>
          <a:stretch>
            <a:fillRect/>
          </a:stretch>
        </p:blipFill>
        <p:spPr>
          <a:xfrm>
            <a:off x="2128030" y="1538500"/>
            <a:ext cx="1995394" cy="1157399"/>
          </a:xfrm>
          <a:prstGeom prst="rect">
            <a:avLst/>
          </a:prstGeom>
          <a:noFill/>
          <a:ln>
            <a:noFill/>
          </a:ln>
        </p:spPr>
      </p:pic>
      <p:pic>
        <p:nvPicPr>
          <p:cNvPr id="829" name="Google Shape;829;p140"/>
          <p:cNvPicPr preferRelativeResize="0"/>
          <p:nvPr/>
        </p:nvPicPr>
        <p:blipFill rotWithShape="1">
          <a:blip r:embed="rId4">
            <a:alphaModFix/>
          </a:blip>
          <a:srcRect b="0" l="3550" r="2526" t="4333"/>
          <a:stretch/>
        </p:blipFill>
        <p:spPr>
          <a:xfrm>
            <a:off x="4300099" y="1563900"/>
            <a:ext cx="1716078" cy="1157400"/>
          </a:xfrm>
          <a:prstGeom prst="rect">
            <a:avLst/>
          </a:prstGeom>
          <a:noFill/>
          <a:ln>
            <a:noFill/>
          </a:ln>
        </p:spPr>
      </p:pic>
      <p:pic>
        <p:nvPicPr>
          <p:cNvPr id="830" name="Google Shape;830;p140"/>
          <p:cNvPicPr preferRelativeResize="0"/>
          <p:nvPr/>
        </p:nvPicPr>
        <p:blipFill rotWithShape="1">
          <a:blip r:embed="rId5">
            <a:alphaModFix/>
          </a:blip>
          <a:srcRect b="23932" l="0" r="0" t="19637"/>
          <a:stretch/>
        </p:blipFill>
        <p:spPr>
          <a:xfrm>
            <a:off x="6016174" y="1553974"/>
            <a:ext cx="2823373" cy="1126450"/>
          </a:xfrm>
          <a:prstGeom prst="rect">
            <a:avLst/>
          </a:prstGeom>
          <a:noFill/>
          <a:ln>
            <a:noFill/>
          </a:ln>
        </p:spPr>
      </p:pic>
      <p:pic>
        <p:nvPicPr>
          <p:cNvPr id="831" name="Google Shape;831;p140"/>
          <p:cNvPicPr preferRelativeResize="0"/>
          <p:nvPr/>
        </p:nvPicPr>
        <p:blipFill rotWithShape="1">
          <a:blip r:embed="rId6">
            <a:alphaModFix/>
          </a:blip>
          <a:srcRect b="1969" l="0" r="47075" t="1978"/>
          <a:stretch/>
        </p:blipFill>
        <p:spPr>
          <a:xfrm>
            <a:off x="66900" y="1311275"/>
            <a:ext cx="1672799" cy="1705232"/>
          </a:xfrm>
          <a:prstGeom prst="rect">
            <a:avLst/>
          </a:prstGeom>
          <a:noFill/>
          <a:ln>
            <a:noFill/>
          </a:ln>
        </p:spPr>
      </p:pic>
      <p:sp>
        <p:nvSpPr>
          <p:cNvPr id="832" name="Google Shape;832;p140"/>
          <p:cNvSpPr txBox="1"/>
          <p:nvPr/>
        </p:nvSpPr>
        <p:spPr>
          <a:xfrm>
            <a:off x="0" y="3103725"/>
            <a:ext cx="16728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200">
                <a:latin typeface="Calibri"/>
                <a:ea typeface="Calibri"/>
                <a:cs typeface="Calibri"/>
                <a:sym typeface="Calibri"/>
              </a:rPr>
              <a:t>Metodik för transformation</a:t>
            </a:r>
            <a:endParaRPr sz="1200">
              <a:latin typeface="Calibri"/>
              <a:ea typeface="Calibri"/>
              <a:cs typeface="Calibri"/>
              <a:sym typeface="Calibri"/>
            </a:endParaRPr>
          </a:p>
        </p:txBody>
      </p:sp>
      <p:sp>
        <p:nvSpPr>
          <p:cNvPr id="833" name="Google Shape;833;p140"/>
          <p:cNvSpPr txBox="1"/>
          <p:nvPr/>
        </p:nvSpPr>
        <p:spPr>
          <a:xfrm>
            <a:off x="2066188" y="2704450"/>
            <a:ext cx="19074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200">
                <a:latin typeface="Calibri"/>
                <a:ea typeface="Calibri"/>
                <a:cs typeface="Calibri"/>
                <a:sym typeface="Calibri"/>
              </a:rPr>
              <a:t>Index för digital mognad</a:t>
            </a:r>
            <a:endParaRPr sz="1200">
              <a:latin typeface="Calibri"/>
              <a:ea typeface="Calibri"/>
              <a:cs typeface="Calibri"/>
              <a:sym typeface="Calibri"/>
            </a:endParaRPr>
          </a:p>
        </p:txBody>
      </p:sp>
      <p:sp>
        <p:nvSpPr>
          <p:cNvPr id="834" name="Google Shape;834;p140"/>
          <p:cNvSpPr txBox="1"/>
          <p:nvPr/>
        </p:nvSpPr>
        <p:spPr>
          <a:xfrm>
            <a:off x="4202047" y="2704450"/>
            <a:ext cx="17514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200">
                <a:latin typeface="Calibri"/>
                <a:ea typeface="Calibri"/>
                <a:cs typeface="Calibri"/>
                <a:sym typeface="Calibri"/>
              </a:rPr>
              <a:t>Mognad</a:t>
            </a:r>
            <a:r>
              <a:rPr lang="sv-SE" sz="1200">
                <a:latin typeface="Calibri"/>
                <a:ea typeface="Calibri"/>
                <a:cs typeface="Calibri"/>
                <a:sym typeface="Calibri"/>
              </a:rPr>
              <a:t>sfaser</a:t>
            </a:r>
            <a:endParaRPr sz="1200">
              <a:latin typeface="Calibri"/>
              <a:ea typeface="Calibri"/>
              <a:cs typeface="Calibri"/>
              <a:sym typeface="Calibri"/>
            </a:endParaRPr>
          </a:p>
        </p:txBody>
      </p:sp>
      <p:sp>
        <p:nvSpPr>
          <p:cNvPr id="835" name="Google Shape;835;p140"/>
          <p:cNvSpPr txBox="1"/>
          <p:nvPr/>
        </p:nvSpPr>
        <p:spPr>
          <a:xfrm>
            <a:off x="5563113" y="5646550"/>
            <a:ext cx="23625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Digitala motorerna</a:t>
            </a:r>
            <a:endParaRPr>
              <a:latin typeface="Calibri"/>
              <a:ea typeface="Calibri"/>
              <a:cs typeface="Calibri"/>
              <a:sym typeface="Calibri"/>
            </a:endParaRPr>
          </a:p>
        </p:txBody>
      </p:sp>
      <p:sp>
        <p:nvSpPr>
          <p:cNvPr id="836" name="Google Shape;836;p140"/>
          <p:cNvSpPr/>
          <p:nvPr/>
        </p:nvSpPr>
        <p:spPr>
          <a:xfrm>
            <a:off x="2203575" y="3315675"/>
            <a:ext cx="1614000" cy="973200"/>
          </a:xfrm>
          <a:prstGeom prst="rect">
            <a:avLst/>
          </a:prstGeom>
          <a:blipFill rotWithShape="1">
            <a:blip r:embed="rId7">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837" name="Google Shape;837;p140"/>
          <p:cNvSpPr txBox="1"/>
          <p:nvPr/>
        </p:nvSpPr>
        <p:spPr>
          <a:xfrm>
            <a:off x="2066200" y="4288863"/>
            <a:ext cx="1672800" cy="2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200">
                <a:latin typeface="Calibri"/>
                <a:ea typeface="Calibri"/>
                <a:cs typeface="Calibri"/>
                <a:sym typeface="Calibri"/>
              </a:rPr>
              <a:t>Förändringsvågor</a:t>
            </a:r>
            <a:endParaRPr sz="1200">
              <a:latin typeface="Calibri"/>
              <a:ea typeface="Calibri"/>
              <a:cs typeface="Calibri"/>
              <a:sym typeface="Calibri"/>
            </a:endParaRPr>
          </a:p>
        </p:txBody>
      </p:sp>
      <p:pic>
        <p:nvPicPr>
          <p:cNvPr id="838" name="Google Shape;838;p140"/>
          <p:cNvPicPr preferRelativeResize="0"/>
          <p:nvPr/>
        </p:nvPicPr>
        <p:blipFill rotWithShape="1">
          <a:blip r:embed="rId8">
            <a:alphaModFix/>
          </a:blip>
          <a:srcRect b="4208" l="1613" r="22628" t="4500"/>
          <a:stretch/>
        </p:blipFill>
        <p:spPr>
          <a:xfrm>
            <a:off x="3973600" y="3282646"/>
            <a:ext cx="1907400" cy="1006229"/>
          </a:xfrm>
          <a:prstGeom prst="rect">
            <a:avLst/>
          </a:prstGeom>
          <a:noFill/>
          <a:ln>
            <a:noFill/>
          </a:ln>
        </p:spPr>
      </p:pic>
      <p:sp>
        <p:nvSpPr>
          <p:cNvPr id="839" name="Google Shape;839;p140"/>
          <p:cNvSpPr txBox="1"/>
          <p:nvPr/>
        </p:nvSpPr>
        <p:spPr>
          <a:xfrm>
            <a:off x="4395275" y="4245813"/>
            <a:ext cx="1252500" cy="2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Calibri"/>
                <a:ea typeface="Calibri"/>
                <a:cs typeface="Calibri"/>
                <a:sym typeface="Calibri"/>
              </a:rPr>
              <a:t>Omvärld</a:t>
            </a:r>
            <a:endParaRPr sz="1200">
              <a:latin typeface="Calibri"/>
              <a:ea typeface="Calibri"/>
              <a:cs typeface="Calibri"/>
              <a:sym typeface="Calibri"/>
            </a:endParaRPr>
          </a:p>
        </p:txBody>
      </p:sp>
      <p:sp>
        <p:nvSpPr>
          <p:cNvPr id="840" name="Google Shape;840;p140"/>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Verktyg för att arbeta med digital förändring</a:t>
            </a:r>
            <a:endParaRPr sz="3000">
              <a:solidFill>
                <a:srgbClr val="0050A0"/>
              </a:solidFill>
              <a:latin typeface="Calibri"/>
              <a:ea typeface="Calibri"/>
              <a:cs typeface="Calibri"/>
              <a:sym typeface="Calibri"/>
            </a:endParaRPr>
          </a:p>
        </p:txBody>
      </p:sp>
      <p:sp>
        <p:nvSpPr>
          <p:cNvPr id="841" name="Google Shape;841;p140"/>
          <p:cNvSpPr txBox="1"/>
          <p:nvPr/>
        </p:nvSpPr>
        <p:spPr>
          <a:xfrm>
            <a:off x="5953450" y="2704450"/>
            <a:ext cx="31401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200">
                <a:latin typeface="Calibri"/>
                <a:ea typeface="Calibri"/>
                <a:cs typeface="Calibri"/>
                <a:sym typeface="Calibri"/>
              </a:rPr>
              <a:t>Digitala motorernas samverkan och utveckling</a:t>
            </a:r>
            <a:endParaRPr sz="1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pic>
        <p:nvPicPr>
          <p:cNvPr id="847" name="Google Shape;847;p141"/>
          <p:cNvPicPr preferRelativeResize="0"/>
          <p:nvPr/>
        </p:nvPicPr>
        <p:blipFill rotWithShape="1">
          <a:blip r:embed="rId3">
            <a:alphaModFix/>
          </a:blip>
          <a:srcRect b="0" l="0" r="0" t="24173"/>
          <a:stretch/>
        </p:blipFill>
        <p:spPr>
          <a:xfrm>
            <a:off x="761575" y="1409125"/>
            <a:ext cx="7220123" cy="2325250"/>
          </a:xfrm>
          <a:prstGeom prst="rect">
            <a:avLst/>
          </a:prstGeom>
          <a:noFill/>
          <a:ln>
            <a:noFill/>
          </a:ln>
        </p:spPr>
      </p:pic>
      <p:sp>
        <p:nvSpPr>
          <p:cNvPr id="848" name="Google Shape;848;p141"/>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Digital transformation = förändring</a:t>
            </a:r>
            <a:endParaRPr sz="3000">
              <a:solidFill>
                <a:srgbClr val="0050A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pic>
        <p:nvPicPr>
          <p:cNvPr descr="Hela styrkedjan pratar digitalisering&#10;För att få effekt i digitaliseringsarbetet behövs en förståelse och motivation i hela styrkedjan från politik till chefer och ledare. Hur kommer vi igång med samtalet och hur lyfter vi kompetensen? Vilhelmina kommun har de senaste åren påbörjat sin digitala resa och delar här med sig av tips och erfarenheter.&#10;Karl-Johan Ottosson kommunchef, Lena Mikaelsson personalutvecklare, Vilhelmina kommun, Annika Andersson (C) Kommunstyrelsens ordförande, Magnus Johansson (S) Oppositionsråd&#10;&#10;För mer information se Region Västerbotten - www.regionvasterbotten.se&#10;&#10;#regionvästerbotten #västerbottenlive #regionvasterbotten" id="854" name="Google Shape;854;p142" title="Digitala Västerbotten - Hela styrkedjan pratar digitalisering">
            <a:hlinkClick r:id="rId3"/>
          </p:cNvPr>
          <p:cNvPicPr preferRelativeResize="0"/>
          <p:nvPr/>
        </p:nvPicPr>
        <p:blipFill>
          <a:blip r:embed="rId4">
            <a:alphaModFix/>
          </a:blip>
          <a:stretch>
            <a:fillRect/>
          </a:stretch>
        </p:blipFill>
        <p:spPr>
          <a:xfrm>
            <a:off x="838951" y="1454749"/>
            <a:ext cx="3430075" cy="2572550"/>
          </a:xfrm>
          <a:prstGeom prst="rect">
            <a:avLst/>
          </a:prstGeom>
          <a:noFill/>
          <a:ln>
            <a:noFill/>
          </a:ln>
        </p:spPr>
      </p:pic>
      <p:sp>
        <p:nvSpPr>
          <p:cNvPr id="855" name="Google Shape;855;p142"/>
          <p:cNvSpPr txBox="1"/>
          <p:nvPr/>
        </p:nvSpPr>
        <p:spPr>
          <a:xfrm>
            <a:off x="761569" y="726281"/>
            <a:ext cx="83826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Exemplet Vilhelmina kommun</a:t>
            </a:r>
            <a:endParaRPr sz="3000">
              <a:solidFill>
                <a:srgbClr val="0050A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Arjeplog inledningssid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Region Västerbotten">
      <a:dk1>
        <a:srgbClr val="000000"/>
      </a:dk1>
      <a:lt1>
        <a:srgbClr val="FFFFFF"/>
      </a:lt1>
      <a:dk2>
        <a:srgbClr val="1F497D"/>
      </a:dk2>
      <a:lt2>
        <a:srgbClr val="EEECE1"/>
      </a:lt2>
      <a:accent1>
        <a:srgbClr val="0F6DBA"/>
      </a:accent1>
      <a:accent2>
        <a:srgbClr val="B56400"/>
      </a:accent2>
      <a:accent3>
        <a:srgbClr val="DD8400"/>
      </a:accent3>
      <a:accent4>
        <a:srgbClr val="147596"/>
      </a:accent4>
      <a:accent5>
        <a:srgbClr val="1887A7"/>
      </a:accent5>
      <a:accent6>
        <a:srgbClr val="695200"/>
      </a:accent6>
      <a:hlink>
        <a:srgbClr val="806C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werpointmall 4.3">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owerpointmall 16.10">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Anpassad formgivn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tema">
  <a:themeElements>
    <a:clrScheme name="Region Västerbotten">
      <a:dk1>
        <a:srgbClr val="000000"/>
      </a:dk1>
      <a:lt1>
        <a:srgbClr val="FFFFFF"/>
      </a:lt1>
      <a:dk2>
        <a:srgbClr val="0050A0"/>
      </a:dk2>
      <a:lt2>
        <a:srgbClr val="FFFFFF"/>
      </a:lt2>
      <a:accent1>
        <a:srgbClr val="0050A0"/>
      </a:accent1>
      <a:accent2>
        <a:srgbClr val="F59076"/>
      </a:accent2>
      <a:accent3>
        <a:srgbClr val="DCE7F6"/>
      </a:accent3>
      <a:accent4>
        <a:srgbClr val="F05933"/>
      </a:accent4>
      <a:accent5>
        <a:srgbClr val="FCDED6"/>
      </a:accent5>
      <a:accent6>
        <a:srgbClr val="80A7D0"/>
      </a:accent6>
      <a:hlink>
        <a:srgbClr val="0050A0"/>
      </a:hlink>
      <a:folHlink>
        <a:srgbClr val="005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5_Anpassad formgivn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