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56" r:id="rId3"/>
    <p:sldId id="257" r:id="rId4"/>
    <p:sldId id="275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660" y="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8144A-AD80-472C-AAA4-B15772E63018}" type="doc">
      <dgm:prSet loTypeId="urn:microsoft.com/office/officeart/2005/8/layout/pyramid1" loCatId="pyramid" qsTypeId="urn:microsoft.com/office/officeart/2005/8/quickstyle/simple1" qsCatId="simple" csTypeId="urn:microsoft.com/office/officeart/2005/8/colors/colorful2" csCatId="colorful" phldr="1"/>
      <dgm:spPr/>
    </dgm:pt>
    <dgm:pt modelId="{E0B95882-757F-4FD8-9864-E48DAA277655}">
      <dgm:prSet phldrT="[Text]"/>
      <dgm:spPr/>
      <dgm:t>
        <a:bodyPr anchor="b" anchorCtr="0"/>
        <a:lstStyle/>
        <a:p>
          <a:r>
            <a:rPr lang="sv-SE" dirty="0" smtClean="0"/>
            <a:t>Kung/kyrkan</a:t>
          </a:r>
          <a:endParaRPr lang="sv-SE" dirty="0"/>
        </a:p>
      </dgm:t>
    </dgm:pt>
    <dgm:pt modelId="{6BE72E87-C970-4273-985B-8F7D0B94E9E9}" type="parTrans" cxnId="{C454903D-3AB6-4F47-ABC5-36A2948879BF}">
      <dgm:prSet/>
      <dgm:spPr/>
      <dgm:t>
        <a:bodyPr/>
        <a:lstStyle/>
        <a:p>
          <a:endParaRPr lang="sv-SE"/>
        </a:p>
      </dgm:t>
    </dgm:pt>
    <dgm:pt modelId="{C0F5EC11-AF16-4F7C-998C-DF7075217934}" type="sibTrans" cxnId="{C454903D-3AB6-4F47-ABC5-36A2948879BF}">
      <dgm:prSet/>
      <dgm:spPr/>
      <dgm:t>
        <a:bodyPr/>
        <a:lstStyle/>
        <a:p>
          <a:endParaRPr lang="sv-SE"/>
        </a:p>
      </dgm:t>
    </dgm:pt>
    <dgm:pt modelId="{29CF1A74-4AD4-46F8-BAB2-B43C2719DD0F}">
      <dgm:prSet phldrT="[Text]"/>
      <dgm:spPr/>
      <dgm:t>
        <a:bodyPr/>
        <a:lstStyle/>
        <a:p>
          <a:r>
            <a:rPr lang="sv-SE" dirty="0" smtClean="0"/>
            <a:t>Storvasaller, länsherrar (adel) </a:t>
          </a:r>
          <a:endParaRPr lang="sv-SE" dirty="0"/>
        </a:p>
      </dgm:t>
    </dgm:pt>
    <dgm:pt modelId="{677608CE-85D6-4B90-8ABC-8B2530C65DDE}" type="parTrans" cxnId="{4069F677-05F8-4DF3-9B09-4E504B581355}">
      <dgm:prSet/>
      <dgm:spPr/>
      <dgm:t>
        <a:bodyPr/>
        <a:lstStyle/>
        <a:p>
          <a:endParaRPr lang="sv-SE"/>
        </a:p>
      </dgm:t>
    </dgm:pt>
    <dgm:pt modelId="{5F162E10-5FE9-4CE5-9092-BC0045236ED2}" type="sibTrans" cxnId="{4069F677-05F8-4DF3-9B09-4E504B581355}">
      <dgm:prSet/>
      <dgm:spPr/>
      <dgm:t>
        <a:bodyPr/>
        <a:lstStyle/>
        <a:p>
          <a:endParaRPr lang="sv-SE"/>
        </a:p>
      </dgm:t>
    </dgm:pt>
    <dgm:pt modelId="{098677FB-CC5A-45D2-894F-2837A8E182AC}">
      <dgm:prSet phldrT="[Text]"/>
      <dgm:spPr/>
      <dgm:t>
        <a:bodyPr/>
        <a:lstStyle/>
        <a:p>
          <a:r>
            <a:rPr lang="sv-SE" dirty="0" smtClean="0"/>
            <a:t>Undervasaller, riddare/soldater (adel)</a:t>
          </a:r>
          <a:endParaRPr lang="sv-SE" dirty="0"/>
        </a:p>
      </dgm:t>
    </dgm:pt>
    <dgm:pt modelId="{85B41694-1CF5-4EDF-A609-19F3A06DD993}" type="parTrans" cxnId="{EF4827DC-849B-48EE-87A1-5CE59D952336}">
      <dgm:prSet/>
      <dgm:spPr/>
      <dgm:t>
        <a:bodyPr/>
        <a:lstStyle/>
        <a:p>
          <a:endParaRPr lang="sv-SE"/>
        </a:p>
      </dgm:t>
    </dgm:pt>
    <dgm:pt modelId="{BB0D69DC-886C-4A5A-B8BB-F576CBEE3366}" type="sibTrans" cxnId="{EF4827DC-849B-48EE-87A1-5CE59D952336}">
      <dgm:prSet/>
      <dgm:spPr/>
      <dgm:t>
        <a:bodyPr/>
        <a:lstStyle/>
        <a:p>
          <a:endParaRPr lang="sv-SE"/>
        </a:p>
      </dgm:t>
    </dgm:pt>
    <dgm:pt modelId="{C8C07A34-EF03-4051-A856-42610D524552}">
      <dgm:prSet/>
      <dgm:spPr/>
      <dgm:t>
        <a:bodyPr/>
        <a:lstStyle/>
        <a:p>
          <a:r>
            <a:rPr lang="sv-SE" dirty="0" smtClean="0"/>
            <a:t>Bönder </a:t>
          </a:r>
          <a:endParaRPr lang="sv-SE" dirty="0"/>
        </a:p>
      </dgm:t>
    </dgm:pt>
    <dgm:pt modelId="{083598D9-F006-439E-BD6F-B475B61466BB}" type="parTrans" cxnId="{2D35D865-F05D-4085-A4F1-25BE68FFC77D}">
      <dgm:prSet/>
      <dgm:spPr/>
      <dgm:t>
        <a:bodyPr/>
        <a:lstStyle/>
        <a:p>
          <a:endParaRPr lang="sv-SE"/>
        </a:p>
      </dgm:t>
    </dgm:pt>
    <dgm:pt modelId="{BCBD86CB-A335-4A5A-A5CC-2B851956A688}" type="sibTrans" cxnId="{2D35D865-F05D-4085-A4F1-25BE68FFC77D}">
      <dgm:prSet/>
      <dgm:spPr/>
      <dgm:t>
        <a:bodyPr/>
        <a:lstStyle/>
        <a:p>
          <a:endParaRPr lang="sv-SE"/>
        </a:p>
      </dgm:t>
    </dgm:pt>
    <dgm:pt modelId="{847D1CF4-4A31-4E0D-A790-8E89DAE6E234}">
      <dgm:prSet/>
      <dgm:spPr/>
      <dgm:t>
        <a:bodyPr/>
        <a:lstStyle/>
        <a:p>
          <a:r>
            <a:rPr lang="sv-SE" dirty="0" smtClean="0"/>
            <a:t>Egendomslösa, pigor, drängar, statare, torpare,</a:t>
          </a:r>
          <a:endParaRPr lang="sv-SE" dirty="0"/>
        </a:p>
      </dgm:t>
    </dgm:pt>
    <dgm:pt modelId="{1F64317F-B11E-4EC8-99F8-9272F8CD0B25}" type="parTrans" cxnId="{165322DD-A3B8-4A3D-ADB3-6093C2817D55}">
      <dgm:prSet/>
      <dgm:spPr/>
      <dgm:t>
        <a:bodyPr/>
        <a:lstStyle/>
        <a:p>
          <a:endParaRPr lang="sv-SE"/>
        </a:p>
      </dgm:t>
    </dgm:pt>
    <dgm:pt modelId="{264CF830-8C57-4314-AF53-9300E60F6C9A}" type="sibTrans" cxnId="{165322DD-A3B8-4A3D-ADB3-6093C2817D55}">
      <dgm:prSet/>
      <dgm:spPr/>
      <dgm:t>
        <a:bodyPr/>
        <a:lstStyle/>
        <a:p>
          <a:endParaRPr lang="sv-SE"/>
        </a:p>
      </dgm:t>
    </dgm:pt>
    <dgm:pt modelId="{CB52864C-543A-4741-94AE-032AA146E943}" type="pres">
      <dgm:prSet presAssocID="{F378144A-AD80-472C-AAA4-B15772E63018}" presName="Name0" presStyleCnt="0">
        <dgm:presLayoutVars>
          <dgm:dir/>
          <dgm:animLvl val="lvl"/>
          <dgm:resizeHandles val="exact"/>
        </dgm:presLayoutVars>
      </dgm:prSet>
      <dgm:spPr/>
    </dgm:pt>
    <dgm:pt modelId="{12BA9C96-660B-44C5-B9B3-BFEDB765A938}" type="pres">
      <dgm:prSet presAssocID="{E0B95882-757F-4FD8-9864-E48DAA277655}" presName="Name8" presStyleCnt="0"/>
      <dgm:spPr/>
    </dgm:pt>
    <dgm:pt modelId="{10AF7F66-5B70-40EC-9946-B0C6C10F8C26}" type="pres">
      <dgm:prSet presAssocID="{E0B95882-757F-4FD8-9864-E48DAA277655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84AE62A-97A0-4AF9-9D5C-C7CF11FE23B4}" type="pres">
      <dgm:prSet presAssocID="{E0B95882-757F-4FD8-9864-E48DAA27765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7C05889-7CCB-4679-B487-F5B34A5824E4}" type="pres">
      <dgm:prSet presAssocID="{29CF1A74-4AD4-46F8-BAB2-B43C2719DD0F}" presName="Name8" presStyleCnt="0"/>
      <dgm:spPr/>
    </dgm:pt>
    <dgm:pt modelId="{2C2D2E63-0488-41A8-A785-AC591C037077}" type="pres">
      <dgm:prSet presAssocID="{29CF1A74-4AD4-46F8-BAB2-B43C2719DD0F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F34F827-3623-4619-A2A5-708FE2CD7EEC}" type="pres">
      <dgm:prSet presAssocID="{29CF1A74-4AD4-46F8-BAB2-B43C2719DD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508CF05-332B-434D-9CB1-F98C1DFCC310}" type="pres">
      <dgm:prSet presAssocID="{098677FB-CC5A-45D2-894F-2837A8E182AC}" presName="Name8" presStyleCnt="0"/>
      <dgm:spPr/>
    </dgm:pt>
    <dgm:pt modelId="{E028CBCF-BDAE-4E0F-8E59-C91261DACAA1}" type="pres">
      <dgm:prSet presAssocID="{098677FB-CC5A-45D2-894F-2837A8E182AC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1EDB4C0-DE64-4503-A85E-EBDF90CD0C32}" type="pres">
      <dgm:prSet presAssocID="{098677FB-CC5A-45D2-894F-2837A8E182A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6996C83-B72E-4D0F-B3B8-52367AD27110}" type="pres">
      <dgm:prSet presAssocID="{C8C07A34-EF03-4051-A856-42610D524552}" presName="Name8" presStyleCnt="0"/>
      <dgm:spPr/>
    </dgm:pt>
    <dgm:pt modelId="{F5109283-36D0-4C13-A61C-77B10612D552}" type="pres">
      <dgm:prSet presAssocID="{C8C07A34-EF03-4051-A856-42610D52455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50578EF-1C15-418F-9F7A-DF60B82256DA}" type="pres">
      <dgm:prSet presAssocID="{C8C07A34-EF03-4051-A856-42610D52455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234EF70-FCFA-4D86-AB82-57B49F0EB663}" type="pres">
      <dgm:prSet presAssocID="{847D1CF4-4A31-4E0D-A790-8E89DAE6E234}" presName="Name8" presStyleCnt="0"/>
      <dgm:spPr/>
    </dgm:pt>
    <dgm:pt modelId="{5C3A9F0F-8481-4189-ADD7-0CC884719FE3}" type="pres">
      <dgm:prSet presAssocID="{847D1CF4-4A31-4E0D-A790-8E89DAE6E234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5659DA5-72E6-48D7-A749-CDF0D7408B00}" type="pres">
      <dgm:prSet presAssocID="{847D1CF4-4A31-4E0D-A790-8E89DAE6E23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7879C8BE-890F-48DB-9FC1-FC91FFFB68C2}" type="presOf" srcId="{29CF1A74-4AD4-46F8-BAB2-B43C2719DD0F}" destId="{2C2D2E63-0488-41A8-A785-AC591C037077}" srcOrd="0" destOrd="0" presId="urn:microsoft.com/office/officeart/2005/8/layout/pyramid1"/>
    <dgm:cxn modelId="{C454903D-3AB6-4F47-ABC5-36A2948879BF}" srcId="{F378144A-AD80-472C-AAA4-B15772E63018}" destId="{E0B95882-757F-4FD8-9864-E48DAA277655}" srcOrd="0" destOrd="0" parTransId="{6BE72E87-C970-4273-985B-8F7D0B94E9E9}" sibTransId="{C0F5EC11-AF16-4F7C-998C-DF7075217934}"/>
    <dgm:cxn modelId="{08D34CC4-94B0-402D-A150-106E9EBD7C49}" type="presOf" srcId="{C8C07A34-EF03-4051-A856-42610D524552}" destId="{F5109283-36D0-4C13-A61C-77B10612D552}" srcOrd="0" destOrd="0" presId="urn:microsoft.com/office/officeart/2005/8/layout/pyramid1"/>
    <dgm:cxn modelId="{4069F677-05F8-4DF3-9B09-4E504B581355}" srcId="{F378144A-AD80-472C-AAA4-B15772E63018}" destId="{29CF1A74-4AD4-46F8-BAB2-B43C2719DD0F}" srcOrd="1" destOrd="0" parTransId="{677608CE-85D6-4B90-8ABC-8B2530C65DDE}" sibTransId="{5F162E10-5FE9-4CE5-9092-BC0045236ED2}"/>
    <dgm:cxn modelId="{165322DD-A3B8-4A3D-ADB3-6093C2817D55}" srcId="{F378144A-AD80-472C-AAA4-B15772E63018}" destId="{847D1CF4-4A31-4E0D-A790-8E89DAE6E234}" srcOrd="4" destOrd="0" parTransId="{1F64317F-B11E-4EC8-99F8-9272F8CD0B25}" sibTransId="{264CF830-8C57-4314-AF53-9300E60F6C9A}"/>
    <dgm:cxn modelId="{9E681731-0CA6-45DB-B9A0-D3EDC216E864}" type="presOf" srcId="{847D1CF4-4A31-4E0D-A790-8E89DAE6E234}" destId="{5C3A9F0F-8481-4189-ADD7-0CC884719FE3}" srcOrd="0" destOrd="0" presId="urn:microsoft.com/office/officeart/2005/8/layout/pyramid1"/>
    <dgm:cxn modelId="{4148DD5B-B25C-477A-B3E3-B657F5AD0047}" type="presOf" srcId="{E0B95882-757F-4FD8-9864-E48DAA277655}" destId="{F84AE62A-97A0-4AF9-9D5C-C7CF11FE23B4}" srcOrd="1" destOrd="0" presId="urn:microsoft.com/office/officeart/2005/8/layout/pyramid1"/>
    <dgm:cxn modelId="{F471BB2D-CB7C-4E20-B731-4D9C0C86B99F}" type="presOf" srcId="{098677FB-CC5A-45D2-894F-2837A8E182AC}" destId="{41EDB4C0-DE64-4503-A85E-EBDF90CD0C32}" srcOrd="1" destOrd="0" presId="urn:microsoft.com/office/officeart/2005/8/layout/pyramid1"/>
    <dgm:cxn modelId="{EF4827DC-849B-48EE-87A1-5CE59D952336}" srcId="{F378144A-AD80-472C-AAA4-B15772E63018}" destId="{098677FB-CC5A-45D2-894F-2837A8E182AC}" srcOrd="2" destOrd="0" parTransId="{85B41694-1CF5-4EDF-A609-19F3A06DD993}" sibTransId="{BB0D69DC-886C-4A5A-B8BB-F576CBEE3366}"/>
    <dgm:cxn modelId="{0062CFDB-3CA9-433B-9C52-6FB5AB825142}" type="presOf" srcId="{E0B95882-757F-4FD8-9864-E48DAA277655}" destId="{10AF7F66-5B70-40EC-9946-B0C6C10F8C26}" srcOrd="0" destOrd="0" presId="urn:microsoft.com/office/officeart/2005/8/layout/pyramid1"/>
    <dgm:cxn modelId="{E1AEF49B-2186-49C0-B04F-0984835E362D}" type="presOf" srcId="{29CF1A74-4AD4-46F8-BAB2-B43C2719DD0F}" destId="{9F34F827-3623-4619-A2A5-708FE2CD7EEC}" srcOrd="1" destOrd="0" presId="urn:microsoft.com/office/officeart/2005/8/layout/pyramid1"/>
    <dgm:cxn modelId="{B2CEF24F-47C4-43DB-94F0-AA439648E06F}" type="presOf" srcId="{F378144A-AD80-472C-AAA4-B15772E63018}" destId="{CB52864C-543A-4741-94AE-032AA146E943}" srcOrd="0" destOrd="0" presId="urn:microsoft.com/office/officeart/2005/8/layout/pyramid1"/>
    <dgm:cxn modelId="{8F4CB477-54E5-490B-A37C-AC8A30C5E462}" type="presOf" srcId="{847D1CF4-4A31-4E0D-A790-8E89DAE6E234}" destId="{15659DA5-72E6-48D7-A749-CDF0D7408B00}" srcOrd="1" destOrd="0" presId="urn:microsoft.com/office/officeart/2005/8/layout/pyramid1"/>
    <dgm:cxn modelId="{2D35D865-F05D-4085-A4F1-25BE68FFC77D}" srcId="{F378144A-AD80-472C-AAA4-B15772E63018}" destId="{C8C07A34-EF03-4051-A856-42610D524552}" srcOrd="3" destOrd="0" parTransId="{083598D9-F006-439E-BD6F-B475B61466BB}" sibTransId="{BCBD86CB-A335-4A5A-A5CC-2B851956A688}"/>
    <dgm:cxn modelId="{DE38EA51-37DA-4433-B491-DF002BFF62CB}" type="presOf" srcId="{098677FB-CC5A-45D2-894F-2837A8E182AC}" destId="{E028CBCF-BDAE-4E0F-8E59-C91261DACAA1}" srcOrd="0" destOrd="0" presId="urn:microsoft.com/office/officeart/2005/8/layout/pyramid1"/>
    <dgm:cxn modelId="{7656A064-D065-4CB2-AEBE-CD533C0E09C6}" type="presOf" srcId="{C8C07A34-EF03-4051-A856-42610D524552}" destId="{950578EF-1C15-418F-9F7A-DF60B82256DA}" srcOrd="1" destOrd="0" presId="urn:microsoft.com/office/officeart/2005/8/layout/pyramid1"/>
    <dgm:cxn modelId="{F5358B60-BF97-4E06-B780-45F969460827}" type="presParOf" srcId="{CB52864C-543A-4741-94AE-032AA146E943}" destId="{12BA9C96-660B-44C5-B9B3-BFEDB765A938}" srcOrd="0" destOrd="0" presId="urn:microsoft.com/office/officeart/2005/8/layout/pyramid1"/>
    <dgm:cxn modelId="{16E40143-3176-4651-B1F5-E4ED26A17AFC}" type="presParOf" srcId="{12BA9C96-660B-44C5-B9B3-BFEDB765A938}" destId="{10AF7F66-5B70-40EC-9946-B0C6C10F8C26}" srcOrd="0" destOrd="0" presId="urn:microsoft.com/office/officeart/2005/8/layout/pyramid1"/>
    <dgm:cxn modelId="{E4B14172-9991-4C13-97A4-B2D487680D73}" type="presParOf" srcId="{12BA9C96-660B-44C5-B9B3-BFEDB765A938}" destId="{F84AE62A-97A0-4AF9-9D5C-C7CF11FE23B4}" srcOrd="1" destOrd="0" presId="urn:microsoft.com/office/officeart/2005/8/layout/pyramid1"/>
    <dgm:cxn modelId="{CF062C74-0455-4507-9586-0C1BB83730E3}" type="presParOf" srcId="{CB52864C-543A-4741-94AE-032AA146E943}" destId="{A7C05889-7CCB-4679-B487-F5B34A5824E4}" srcOrd="1" destOrd="0" presId="urn:microsoft.com/office/officeart/2005/8/layout/pyramid1"/>
    <dgm:cxn modelId="{C331B859-576E-46C8-B752-77020752407C}" type="presParOf" srcId="{A7C05889-7CCB-4679-B487-F5B34A5824E4}" destId="{2C2D2E63-0488-41A8-A785-AC591C037077}" srcOrd="0" destOrd="0" presId="urn:microsoft.com/office/officeart/2005/8/layout/pyramid1"/>
    <dgm:cxn modelId="{8F523F22-C63C-4565-BA87-95AA2C784F73}" type="presParOf" srcId="{A7C05889-7CCB-4679-B487-F5B34A5824E4}" destId="{9F34F827-3623-4619-A2A5-708FE2CD7EEC}" srcOrd="1" destOrd="0" presId="urn:microsoft.com/office/officeart/2005/8/layout/pyramid1"/>
    <dgm:cxn modelId="{C6171879-EA19-43D4-8AC2-AAFE85FD1906}" type="presParOf" srcId="{CB52864C-543A-4741-94AE-032AA146E943}" destId="{E508CF05-332B-434D-9CB1-F98C1DFCC310}" srcOrd="2" destOrd="0" presId="urn:microsoft.com/office/officeart/2005/8/layout/pyramid1"/>
    <dgm:cxn modelId="{61FD983E-81FF-4416-AA1C-C19925C5D626}" type="presParOf" srcId="{E508CF05-332B-434D-9CB1-F98C1DFCC310}" destId="{E028CBCF-BDAE-4E0F-8E59-C91261DACAA1}" srcOrd="0" destOrd="0" presId="urn:microsoft.com/office/officeart/2005/8/layout/pyramid1"/>
    <dgm:cxn modelId="{73239BC2-ED2C-4FF1-BC6C-E11B4211EAAE}" type="presParOf" srcId="{E508CF05-332B-434D-9CB1-F98C1DFCC310}" destId="{41EDB4C0-DE64-4503-A85E-EBDF90CD0C32}" srcOrd="1" destOrd="0" presId="urn:microsoft.com/office/officeart/2005/8/layout/pyramid1"/>
    <dgm:cxn modelId="{B912DE82-258F-4468-8749-279A41E07849}" type="presParOf" srcId="{CB52864C-543A-4741-94AE-032AA146E943}" destId="{26996C83-B72E-4D0F-B3B8-52367AD27110}" srcOrd="3" destOrd="0" presId="urn:microsoft.com/office/officeart/2005/8/layout/pyramid1"/>
    <dgm:cxn modelId="{344D9E37-D18B-45C1-B506-2678940859C3}" type="presParOf" srcId="{26996C83-B72E-4D0F-B3B8-52367AD27110}" destId="{F5109283-36D0-4C13-A61C-77B10612D552}" srcOrd="0" destOrd="0" presId="urn:microsoft.com/office/officeart/2005/8/layout/pyramid1"/>
    <dgm:cxn modelId="{6C34E685-12AB-401B-9CD4-88F48F8C5773}" type="presParOf" srcId="{26996C83-B72E-4D0F-B3B8-52367AD27110}" destId="{950578EF-1C15-418F-9F7A-DF60B82256DA}" srcOrd="1" destOrd="0" presId="urn:microsoft.com/office/officeart/2005/8/layout/pyramid1"/>
    <dgm:cxn modelId="{A5D0E907-2B63-4A92-BBF0-AFB3EA454F95}" type="presParOf" srcId="{CB52864C-543A-4741-94AE-032AA146E943}" destId="{C234EF70-FCFA-4D86-AB82-57B49F0EB663}" srcOrd="4" destOrd="0" presId="urn:microsoft.com/office/officeart/2005/8/layout/pyramid1"/>
    <dgm:cxn modelId="{5F66F267-B313-4024-A38C-2C167C963200}" type="presParOf" srcId="{C234EF70-FCFA-4D86-AB82-57B49F0EB663}" destId="{5C3A9F0F-8481-4189-ADD7-0CC884719FE3}" srcOrd="0" destOrd="0" presId="urn:microsoft.com/office/officeart/2005/8/layout/pyramid1"/>
    <dgm:cxn modelId="{4EBBE908-D833-416C-B7A2-B729E2A13A1D}" type="presParOf" srcId="{C234EF70-FCFA-4D86-AB82-57B49F0EB663}" destId="{15659DA5-72E6-48D7-A749-CDF0D7408B0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F7F66-5B70-40EC-9946-B0C6C10F8C26}">
      <dsp:nvSpPr>
        <dsp:cNvPr id="0" name=""/>
        <dsp:cNvSpPr/>
      </dsp:nvSpPr>
      <dsp:spPr>
        <a:xfrm>
          <a:off x="3047999" y="0"/>
          <a:ext cx="1523999" cy="960120"/>
        </a:xfrm>
        <a:prstGeom prst="trapezoid">
          <a:avLst>
            <a:gd name="adj" fmla="val 7936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Kung/kyrkan</a:t>
          </a:r>
          <a:endParaRPr lang="sv-SE" sz="1900" kern="1200" dirty="0"/>
        </a:p>
      </dsp:txBody>
      <dsp:txXfrm>
        <a:off x="3047999" y="0"/>
        <a:ext cx="1523999" cy="960120"/>
      </dsp:txXfrm>
    </dsp:sp>
    <dsp:sp modelId="{2C2D2E63-0488-41A8-A785-AC591C037077}">
      <dsp:nvSpPr>
        <dsp:cNvPr id="0" name=""/>
        <dsp:cNvSpPr/>
      </dsp:nvSpPr>
      <dsp:spPr>
        <a:xfrm>
          <a:off x="2286000" y="960119"/>
          <a:ext cx="3047999" cy="960120"/>
        </a:xfrm>
        <a:prstGeom prst="trapezoid">
          <a:avLst>
            <a:gd name="adj" fmla="val 79365"/>
          </a:avLst>
        </a:prstGeom>
        <a:solidFill>
          <a:schemeClr val="accent2">
            <a:hueOff val="1687997"/>
            <a:satOff val="625"/>
            <a:lumOff val="191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Storvasaller, länsherrar (adel) </a:t>
          </a:r>
          <a:endParaRPr lang="sv-SE" sz="1900" kern="1200" dirty="0"/>
        </a:p>
      </dsp:txBody>
      <dsp:txXfrm>
        <a:off x="2819400" y="960119"/>
        <a:ext cx="1981200" cy="960120"/>
      </dsp:txXfrm>
    </dsp:sp>
    <dsp:sp modelId="{E028CBCF-BDAE-4E0F-8E59-C91261DACAA1}">
      <dsp:nvSpPr>
        <dsp:cNvPr id="0" name=""/>
        <dsp:cNvSpPr/>
      </dsp:nvSpPr>
      <dsp:spPr>
        <a:xfrm>
          <a:off x="1524000" y="1920240"/>
          <a:ext cx="4571999" cy="960120"/>
        </a:xfrm>
        <a:prstGeom prst="trapezoid">
          <a:avLst>
            <a:gd name="adj" fmla="val 79365"/>
          </a:avLst>
        </a:prstGeom>
        <a:solidFill>
          <a:schemeClr val="accent2">
            <a:hueOff val="3375995"/>
            <a:satOff val="1250"/>
            <a:lumOff val="38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Undervasaller, riddare/soldater (adel)</a:t>
          </a:r>
          <a:endParaRPr lang="sv-SE" sz="1900" kern="1200" dirty="0"/>
        </a:p>
      </dsp:txBody>
      <dsp:txXfrm>
        <a:off x="2324100" y="1920240"/>
        <a:ext cx="2971800" cy="960120"/>
      </dsp:txXfrm>
    </dsp:sp>
    <dsp:sp modelId="{F5109283-36D0-4C13-A61C-77B10612D552}">
      <dsp:nvSpPr>
        <dsp:cNvPr id="0" name=""/>
        <dsp:cNvSpPr/>
      </dsp:nvSpPr>
      <dsp:spPr>
        <a:xfrm>
          <a:off x="762000" y="2880360"/>
          <a:ext cx="6095999" cy="960120"/>
        </a:xfrm>
        <a:prstGeom prst="trapezoid">
          <a:avLst>
            <a:gd name="adj" fmla="val 79365"/>
          </a:avLst>
        </a:prstGeom>
        <a:solidFill>
          <a:schemeClr val="accent2">
            <a:hueOff val="5063992"/>
            <a:satOff val="1876"/>
            <a:lumOff val="57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Bönder </a:t>
          </a:r>
          <a:endParaRPr lang="sv-SE" sz="1900" kern="1200" dirty="0"/>
        </a:p>
      </dsp:txBody>
      <dsp:txXfrm>
        <a:off x="1828799" y="2880360"/>
        <a:ext cx="3962400" cy="960120"/>
      </dsp:txXfrm>
    </dsp:sp>
    <dsp:sp modelId="{5C3A9F0F-8481-4189-ADD7-0CC884719FE3}">
      <dsp:nvSpPr>
        <dsp:cNvPr id="0" name=""/>
        <dsp:cNvSpPr/>
      </dsp:nvSpPr>
      <dsp:spPr>
        <a:xfrm>
          <a:off x="0" y="3840480"/>
          <a:ext cx="7620000" cy="960120"/>
        </a:xfrm>
        <a:prstGeom prst="trapezoid">
          <a:avLst>
            <a:gd name="adj" fmla="val 79365"/>
          </a:avLst>
        </a:prstGeom>
        <a:solidFill>
          <a:schemeClr val="accent2">
            <a:hueOff val="6751989"/>
            <a:satOff val="2501"/>
            <a:lumOff val="76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900" kern="1200" dirty="0" smtClean="0"/>
            <a:t>Egendomslösa, pigor, drängar, statare, torpare,</a:t>
          </a:r>
          <a:endParaRPr lang="sv-SE" sz="1900" kern="1200" dirty="0"/>
        </a:p>
      </dsp:txBody>
      <dsp:txXfrm>
        <a:off x="1333499" y="3840480"/>
        <a:ext cx="4953000" cy="960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9E1C531-5337-4693-B527-52089E9CA8B3}" type="datetimeFigureOut">
              <a:rPr lang="sv-SE" smtClean="0"/>
              <a:t>2021-01-18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A5595F7-35C2-4C05-8298-916A03D62FB8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598935"/>
            <a:ext cx="8458200" cy="1470025"/>
          </a:xfrm>
        </p:spPr>
        <p:txBody>
          <a:bodyPr/>
          <a:lstStyle/>
          <a:p>
            <a:r>
              <a:rPr lang="sv-SE" dirty="0" smtClean="0"/>
              <a:t>Tema </a:t>
            </a:r>
            <a:r>
              <a:rPr lang="sv-SE" dirty="0"/>
              <a:t>5</a:t>
            </a:r>
            <a:r>
              <a:rPr lang="sv-SE" dirty="0" smtClean="0"/>
              <a:t>- </a:t>
            </a:r>
            <a:r>
              <a:rPr lang="sv-SE" dirty="0" smtClean="0"/>
              <a:t>Medeltiden </a:t>
            </a:r>
            <a:r>
              <a:rPr lang="sv-SE" sz="2400" dirty="0" smtClean="0"/>
              <a:t>”Mitt i tiden”</a:t>
            </a:r>
            <a:r>
              <a:rPr lang="sv-SE" sz="2400" dirty="0"/>
              <a:t/>
            </a:r>
            <a:br>
              <a:rPr lang="sv-SE" sz="2400" dirty="0"/>
            </a:br>
            <a:r>
              <a:rPr lang="sv-SE" sz="2400" dirty="0" smtClean="0"/>
              <a:t>						ca 400-1400 e kr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Svenska 2</a:t>
            </a:r>
          </a:p>
          <a:p>
            <a:r>
              <a:rPr lang="sv-SE" dirty="0" smtClean="0"/>
              <a:t>Jenny </a:t>
            </a:r>
            <a:r>
              <a:rPr lang="sv-SE" dirty="0" err="1" smtClean="0"/>
              <a:t>Wikedal</a:t>
            </a:r>
            <a:r>
              <a:rPr lang="sv-SE" dirty="0" smtClean="0"/>
              <a:t>, </a:t>
            </a:r>
            <a:r>
              <a:rPr lang="sv-SE" dirty="0" err="1" smtClean="0"/>
              <a:t>Tannbergsskolan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398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827584" y="1340768"/>
            <a:ext cx="741682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 smtClean="0">
                <a:latin typeface="Berlin Sans FB" panose="020E0602020502020306" pitchFamily="34" charset="0"/>
              </a:rPr>
              <a:t>Syfte med avsnittet</a:t>
            </a:r>
          </a:p>
          <a:p>
            <a:pPr algn="ctr"/>
            <a:endParaRPr lang="sv-SE" sz="32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altLang="sv-SE" sz="2400" kern="0" dirty="0" smtClean="0">
                <a:solidFill>
                  <a:srgbClr val="000000"/>
                </a:solidFill>
                <a:latin typeface="Berlin Sans FB" panose="020E0602020502020306" pitchFamily="34" charset="0"/>
              </a:rPr>
              <a:t>Att</a:t>
            </a:r>
            <a:r>
              <a:rPr kumimoji="0" lang="sv-SE" altLang="sv-SE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Sans FB" panose="020E0602020502020306" pitchFamily="34" charset="0"/>
              </a:rPr>
              <a:t> ge kunskap om olika författarskap från olika tider och kulturer samt ge kunskap om relationen mellan skönlitteratur och samhällsutveckling </a:t>
            </a:r>
            <a:r>
              <a:rPr kumimoji="0" lang="sv-SE" altLang="sv-SE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Sans FB" panose="020E0602020502020306" pitchFamily="34" charset="0"/>
              </a:rPr>
              <a:t> </a:t>
            </a:r>
          </a:p>
          <a:p>
            <a:pPr marL="342900" indent="-342900">
              <a:buFont typeface="Arial" charset="0"/>
              <a:buChar char="•"/>
            </a:pPr>
            <a:r>
              <a:rPr kumimoji="0" lang="sv-SE" altLang="sv-SE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Sans FB" panose="020E0602020502020306" pitchFamily="34" charset="0"/>
              </a:rPr>
              <a:t>Modulen ska även ge kunskap om skönlitterära verkningsmedel samt centrala litteraturvetenskapliga begrepp och deras användning. </a:t>
            </a:r>
          </a:p>
          <a:p>
            <a:endParaRPr lang="sv-SE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/>
          <p:cNvSpPr txBox="1"/>
          <p:nvPr/>
        </p:nvSpPr>
        <p:spPr>
          <a:xfrm>
            <a:off x="0" y="963610"/>
            <a:ext cx="8964488" cy="257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Medeltiden omkring år 400-1400</a:t>
            </a:r>
          </a:p>
          <a:p>
            <a:pPr marL="114300" lvl="0">
              <a:spcBef>
                <a:spcPct val="20000"/>
              </a:spcBef>
              <a:buClr>
                <a:srgbClr val="A9A57C"/>
              </a:buClr>
            </a:pPr>
            <a:r>
              <a:rPr lang="sv-SE" sz="2200" dirty="0" smtClean="0">
                <a:latin typeface="Berlin Sans FB" panose="020E0602020502020306" pitchFamily="34" charset="0"/>
              </a:rPr>
              <a:t>Västromerska </a:t>
            </a:r>
            <a:r>
              <a:rPr lang="sv-SE" sz="2200" dirty="0">
                <a:latin typeface="Berlin Sans FB" panose="020E0602020502020306" pitchFamily="34" charset="0"/>
              </a:rPr>
              <a:t>rikets fall</a:t>
            </a:r>
            <a:r>
              <a:rPr lang="sv-SE" sz="2200" dirty="0" smtClean="0">
                <a:latin typeface="Berlin Sans FB" panose="020E0602020502020306" pitchFamily="34" charset="0"/>
              </a:rPr>
              <a:t>.</a:t>
            </a:r>
            <a:endParaRPr lang="sv-SE" sz="2200" dirty="0">
              <a:latin typeface="Berlin Sans FB" panose="020E0602020502020306" pitchFamily="34" charset="0"/>
            </a:endParaRP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Turkarna erövrar Konstantinopel.  </a:t>
            </a:r>
            <a:r>
              <a:rPr lang="sv-SE" sz="2200" dirty="0" smtClean="0">
                <a:latin typeface="Berlin Sans FB" panose="020E0602020502020306" pitchFamily="34" charset="0"/>
              </a:rPr>
              <a:t>Östromerska/Bysantinska riket försvann</a:t>
            </a:r>
            <a:r>
              <a:rPr lang="sv-SE" sz="2200" dirty="0">
                <a:latin typeface="Berlin Sans FB" panose="020E0602020502020306" pitchFamily="34" charset="0"/>
              </a:rPr>
              <a:t>. </a:t>
            </a:r>
          </a:p>
          <a:p>
            <a:pPr marL="114300" lvl="0">
              <a:spcBef>
                <a:spcPct val="20000"/>
              </a:spcBef>
              <a:buClr>
                <a:srgbClr val="A9A57C"/>
              </a:buClr>
            </a:pPr>
            <a:endParaRPr lang="sv-SE" sz="2200" dirty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Bildresultat fÃ¶r Ã¶stromerska rik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12976"/>
            <a:ext cx="5799473" cy="314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01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971600" y="692696"/>
            <a:ext cx="6238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Kultur och litteratur</a:t>
            </a:r>
            <a:endParaRPr lang="sv-SE" sz="3600" dirty="0">
              <a:latin typeface="Berlin Sans FB" panose="020E0602020502020306" pitchFamily="34" charset="0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611560" y="1628800"/>
            <a:ext cx="6318448" cy="404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Kristen kultur: Psalmer, helgonlegender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Riddarkultur: Hjältesånger, bragdsånger, trubadurlyrik, riddarromanen.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Folkligkultur: Sagor, sånger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Stadskultur:  Katedralskolor, hantverksutbildningar, universitet</a:t>
            </a:r>
          </a:p>
          <a:p>
            <a:pPr marL="114300" lvl="0">
              <a:spcBef>
                <a:spcPct val="20000"/>
              </a:spcBef>
              <a:buClr>
                <a:srgbClr val="A9A57C"/>
              </a:buClr>
            </a:pPr>
            <a:endParaRPr lang="sv-SE" dirty="0">
              <a:latin typeface="Berlin Sans FB" panose="020E0602020502020306" pitchFamily="34" charset="0"/>
            </a:endParaRP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Dantes </a:t>
            </a:r>
            <a:r>
              <a:rPr lang="sv-SE" i="1" dirty="0">
                <a:latin typeface="Berlin Sans FB" panose="020E0602020502020306" pitchFamily="34" charset="0"/>
              </a:rPr>
              <a:t>Den gudomliga komedin, </a:t>
            </a:r>
            <a:r>
              <a:rPr lang="sv-SE" sz="1200" dirty="0">
                <a:latin typeface="Berlin Sans FB" panose="020E0602020502020306" pitchFamily="34" charset="0"/>
              </a:rPr>
              <a:t>Italien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Tristan och Isolde, </a:t>
            </a:r>
            <a:r>
              <a:rPr lang="sv-SE" sz="1200" dirty="0">
                <a:latin typeface="Berlin Sans FB" panose="020E0602020502020306" pitchFamily="34" charset="0"/>
              </a:rPr>
              <a:t>Keltiska saga – tysk opera, Wagner, kärleksdryck, Isolde trolovad, omöjligt</a:t>
            </a:r>
            <a:endParaRPr lang="sv-SE" dirty="0">
              <a:latin typeface="Berlin Sans FB" panose="020E0602020502020306" pitchFamily="34" charset="0"/>
            </a:endParaRP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Isländska sagor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Helga Birgittas uppenbarelser – adelsdam, 8 barn, änka, uppenbarelser, nunneorden i Vadstena</a:t>
            </a:r>
          </a:p>
        </p:txBody>
      </p:sp>
    </p:spTree>
    <p:extLst>
      <p:ext uri="{BB962C8B-B14F-4D97-AF65-F5344CB8AC3E}">
        <p14:creationId xmlns:p14="http://schemas.microsoft.com/office/powerpoint/2010/main" val="376934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755576" y="1052736"/>
            <a:ext cx="741682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Medeltiden</a:t>
            </a:r>
          </a:p>
          <a:p>
            <a:endParaRPr lang="sv-SE" sz="36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Kristendomen – Islam, återerövra Jerusalem, korståg</a:t>
            </a:r>
          </a:p>
          <a:p>
            <a:pPr marL="342900" lvl="0" indent="-342900">
              <a:buFont typeface="Arial" charset="0"/>
              <a:buChar char="•"/>
            </a:pPr>
            <a:r>
              <a:rPr lang="sv-SE" sz="2200" dirty="0" smtClean="0">
                <a:solidFill>
                  <a:prstClr val="black"/>
                </a:solidFill>
                <a:latin typeface="Berlin Sans FB" panose="020E0602020502020306" pitchFamily="34" charset="0"/>
              </a:rPr>
              <a:t>Krig</a:t>
            </a:r>
          </a:p>
          <a:p>
            <a:pPr marL="342900" lvl="0" indent="-342900">
              <a:buFont typeface="Arial" charset="0"/>
              <a:buChar char="•"/>
            </a:pPr>
            <a:r>
              <a:rPr lang="sv-SE" sz="2200" dirty="0" smtClean="0">
                <a:solidFill>
                  <a:prstClr val="black"/>
                </a:solidFill>
                <a:latin typeface="Berlin Sans FB" panose="020E0602020502020306" pitchFamily="34" charset="0"/>
              </a:rPr>
              <a:t>Hungersnöd </a:t>
            </a:r>
            <a:r>
              <a:rPr lang="sv-SE" sz="2200" dirty="0">
                <a:solidFill>
                  <a:prstClr val="black"/>
                </a:solidFill>
                <a:latin typeface="Berlin Sans FB" panose="020E0602020502020306" pitchFamily="34" charset="0"/>
              </a:rPr>
              <a:t>och pest, </a:t>
            </a:r>
            <a:r>
              <a:rPr lang="sv-SE" sz="2200" dirty="0" smtClean="0">
                <a:solidFill>
                  <a:prstClr val="black"/>
                </a:solidFill>
                <a:latin typeface="Berlin Sans FB" panose="020E0602020502020306" pitchFamily="34" charset="0"/>
              </a:rPr>
              <a:t>digerdöden</a:t>
            </a:r>
          </a:p>
          <a:p>
            <a:pPr marL="342900" lvl="0" indent="-342900">
              <a:buFont typeface="Arial" charset="0"/>
              <a:buChar char="•"/>
            </a:pPr>
            <a:r>
              <a:rPr lang="sv-SE" sz="2200" dirty="0" smtClean="0">
                <a:solidFill>
                  <a:prstClr val="black"/>
                </a:solidFill>
                <a:latin typeface="Berlin Sans FB" panose="020E0602020502020306" pitchFamily="34" charset="0"/>
              </a:rPr>
              <a:t>Feodalsystem, se nästa sida</a:t>
            </a:r>
            <a:endParaRPr lang="sv-SE" sz="2200" dirty="0">
              <a:solidFill>
                <a:prstClr val="black"/>
              </a:solidFill>
              <a:latin typeface="Berlin Sans FB" panose="020E0602020502020306" pitchFamily="34" charset="0"/>
            </a:endParaRPr>
          </a:p>
          <a:p>
            <a:endParaRPr lang="sv-SE" sz="22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Vikingar </a:t>
            </a:r>
            <a:r>
              <a:rPr lang="sv-SE" sz="2200" dirty="0">
                <a:latin typeface="Berlin Sans FB" panose="020E0602020502020306" pitchFamily="34" charset="0"/>
              </a:rPr>
              <a:t>och riddare </a:t>
            </a:r>
            <a:r>
              <a:rPr lang="sv-SE" sz="2200" dirty="0" smtClean="0">
                <a:latin typeface="Berlin Sans FB" panose="020E0602020502020306" pitchFamily="34" charset="0"/>
              </a:rPr>
              <a:t>– höviskhet, slott </a:t>
            </a: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Latin – folkspråk i skrift</a:t>
            </a: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Universitet </a:t>
            </a:r>
            <a:r>
              <a:rPr lang="sv-SE" sz="2200" dirty="0">
                <a:latin typeface="Berlin Sans FB" panose="020E0602020502020306" pitchFamily="34" charset="0"/>
              </a:rPr>
              <a:t>(1100-1200-talen)</a:t>
            </a:r>
          </a:p>
          <a:p>
            <a:endParaRPr lang="sv-SE" sz="2200" dirty="0">
              <a:latin typeface="Berlin Sans FB" panose="020E0602020502020306" pitchFamily="34" charset="0"/>
            </a:endParaRPr>
          </a:p>
          <a:p>
            <a:r>
              <a:rPr lang="sv-SE" sz="2200" dirty="0" smtClean="0">
                <a:latin typeface="Berlin Sans FB" panose="020E0602020502020306" pitchFamily="34" charset="0"/>
              </a:rPr>
              <a:t>Norden</a:t>
            </a:r>
            <a:r>
              <a:rPr lang="sv-SE" sz="2200" dirty="0">
                <a:latin typeface="Berlin Sans FB" panose="020E0602020502020306" pitchFamily="34" charset="0"/>
              </a:rPr>
              <a:t>: Island, asatro byts mot kristendom, </a:t>
            </a:r>
            <a:r>
              <a:rPr lang="sv-SE" sz="2200" dirty="0" smtClean="0">
                <a:latin typeface="Berlin Sans FB" panose="020E0602020502020306" pitchFamily="34" charset="0"/>
              </a:rPr>
              <a:t>landskapslagar </a:t>
            </a:r>
            <a:endParaRPr lang="sv-SE" sz="2200" dirty="0">
              <a:latin typeface="Berlin Sans FB" panose="020E0602020502020306" pitchFamily="34" charset="0"/>
            </a:endParaRPr>
          </a:p>
          <a:p>
            <a:r>
              <a:rPr lang="sv-SE" sz="2200" dirty="0" smtClean="0">
                <a:latin typeface="Berlin Sans FB" panose="020E0602020502020306" pitchFamily="34" charset="0"/>
              </a:rPr>
              <a:t>Snorre Sturlasson-</a:t>
            </a:r>
            <a:r>
              <a:rPr lang="sv-SE" sz="2200" i="1" dirty="0" smtClean="0">
                <a:latin typeface="Berlin Sans FB" panose="020E0602020502020306" pitchFamily="34" charset="0"/>
              </a:rPr>
              <a:t>Den poetiska Eddan</a:t>
            </a:r>
            <a:r>
              <a:rPr lang="sv-SE" sz="1600" i="1" dirty="0" smtClean="0">
                <a:latin typeface="Berlin Sans FB" panose="020E0602020502020306" pitchFamily="34" charset="0"/>
              </a:rPr>
              <a:t>(lärobok i diktkonst och nordisk mytologi</a:t>
            </a:r>
            <a:r>
              <a:rPr lang="sv-SE" sz="2200" i="1" dirty="0" smtClean="0">
                <a:latin typeface="Berlin Sans FB" panose="020E0602020502020306" pitchFamily="34" charset="0"/>
              </a:rPr>
              <a:t>), </a:t>
            </a:r>
            <a:r>
              <a:rPr lang="sv-SE" sz="2200" dirty="0" smtClean="0">
                <a:latin typeface="Berlin Sans FB" panose="020E0602020502020306" pitchFamily="34" charset="0"/>
              </a:rPr>
              <a:t>asagudar och hjältar</a:t>
            </a:r>
          </a:p>
          <a:p>
            <a:r>
              <a:rPr lang="sv-SE" sz="2200" i="1" dirty="0" err="1" smtClean="0">
                <a:latin typeface="Berlin Sans FB" panose="020E0602020502020306" pitchFamily="34" charset="0"/>
              </a:rPr>
              <a:t>Njals</a:t>
            </a:r>
            <a:r>
              <a:rPr lang="sv-SE" sz="2200" i="1" dirty="0" smtClean="0">
                <a:latin typeface="Berlin Sans FB" panose="020E0602020502020306" pitchFamily="34" charset="0"/>
              </a:rPr>
              <a:t> saga, Egil Skallagrimssons saga, </a:t>
            </a:r>
            <a:r>
              <a:rPr lang="sv-SE" sz="2200" dirty="0" smtClean="0">
                <a:latin typeface="Berlin Sans FB" panose="020E0602020502020306" pitchFamily="34" charset="0"/>
              </a:rPr>
              <a:t>släktsagor, </a:t>
            </a:r>
            <a:r>
              <a:rPr lang="sv-SE" sz="2200" dirty="0" err="1" smtClean="0">
                <a:latin typeface="Berlin Sans FB" panose="020E0602020502020306" pitchFamily="34" charset="0"/>
              </a:rPr>
              <a:t>skäktfejd</a:t>
            </a:r>
            <a:endParaRPr lang="sv-SE" sz="2200" i="1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C:\Program Files (x86)\Microsoft Office\MEDIA\CAGCAT10\j014940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237" y="2708920"/>
            <a:ext cx="1972147" cy="234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37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/>
          <a:lstStyle/>
          <a:p>
            <a:pPr lvl="0">
              <a:buChar char="•"/>
            </a:pPr>
            <a:endParaRPr lang="sv-SE" dirty="0"/>
          </a:p>
        </p:txBody>
      </p:sp>
      <p:graphicFrame>
        <p:nvGraphicFramePr>
          <p:cNvPr id="8" name="Platshållare för innehåll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229574"/>
              </p:ext>
            </p:extLst>
          </p:nvPr>
        </p:nvGraphicFramePr>
        <p:xfrm>
          <a:off x="609600" y="17526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ruta 6"/>
          <p:cNvSpPr txBox="1"/>
          <p:nvPr/>
        </p:nvSpPr>
        <p:spPr>
          <a:xfrm>
            <a:off x="2693692" y="953869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Feodalsystemet</a:t>
            </a:r>
            <a:endParaRPr lang="sv-SE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49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827584" y="836712"/>
            <a:ext cx="7416824" cy="634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Världsbild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Samma stad från födsel till död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Livet styrdes av dagsljus, årstider, väder och vind. 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Tiden verkade stå stilla – inga större förändringar skedde under livet.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Ingen motsättning mellan kyrka/tro och vetenskap/tro. 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I universums centrum låg jorden stilla och platt. 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Jordelivet = ett kort mellanspel som avgjorde ödet efter döden. 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Helvetet var en realitet. 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Kroppen och det materiella var synd.   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Följa de tio budorden. Dygder och dödssynder.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Dygder: välja rätt handlande</a:t>
            </a:r>
          </a:p>
          <a:p>
            <a:pPr marL="342900" lvl="0" indent="-228600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sv-SE" sz="2200" dirty="0">
                <a:latin typeface="Berlin Sans FB" panose="020E0602020502020306" pitchFamily="34" charset="0"/>
              </a:rPr>
              <a:t>Syndare =  de som inte strävar efter att uppfylla dygderna. </a:t>
            </a:r>
          </a:p>
          <a:p>
            <a:endParaRPr lang="sv-SE" sz="3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41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801555" y="1017602"/>
            <a:ext cx="748883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Dygder och synder</a:t>
            </a:r>
          </a:p>
          <a:p>
            <a:endParaRPr lang="sv-SE" sz="3600" dirty="0">
              <a:latin typeface="Berlin Sans FB" panose="020E0602020502020306" pitchFamily="34" charset="0"/>
            </a:endParaRPr>
          </a:p>
          <a:p>
            <a:r>
              <a:rPr lang="sv-SE" sz="2800" dirty="0" smtClean="0">
                <a:latin typeface="Berlin Sans FB" panose="020E0602020502020306" pitchFamily="34" charset="0"/>
              </a:rPr>
              <a:t>Dygder			Synder</a:t>
            </a: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Vishet			* Likgiltighet/Lättja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Tapperhet			* Vällust/Otukt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Måttfullhet		* Frosseri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Rättrådighet		* Girighet</a:t>
            </a:r>
          </a:p>
          <a:p>
            <a:pPr lvl="8"/>
            <a:r>
              <a:rPr lang="sv-SE" sz="2400" dirty="0" smtClean="0">
                <a:latin typeface="Berlin Sans FB" panose="020E0602020502020306" pitchFamily="34" charset="0"/>
              </a:rPr>
              <a:t>* Vrede</a:t>
            </a:r>
            <a:endParaRPr lang="sv-SE" sz="2400" dirty="0">
              <a:latin typeface="Berlin Sans FB" panose="020E0602020502020306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Tro				* Avund 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Hopp			* Högmod</a:t>
            </a:r>
          </a:p>
          <a:p>
            <a:pPr marL="457200" indent="-457200">
              <a:buFont typeface="Arial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Kärlek</a:t>
            </a:r>
          </a:p>
          <a:p>
            <a:endParaRPr lang="sv-SE" sz="2800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134370" y="908720"/>
            <a:ext cx="7956024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Dante Alighieri – </a:t>
            </a:r>
            <a:r>
              <a:rPr lang="sv-SE" sz="3600" i="1" dirty="0" err="1" smtClean="0">
                <a:latin typeface="Berlin Sans FB" panose="020E0602020502020306" pitchFamily="34" charset="0"/>
              </a:rPr>
              <a:t>Divina</a:t>
            </a:r>
            <a:r>
              <a:rPr lang="sv-SE" sz="3600" i="1" dirty="0" smtClean="0">
                <a:latin typeface="Berlin Sans FB" panose="020E0602020502020306" pitchFamily="34" charset="0"/>
              </a:rPr>
              <a:t> </a:t>
            </a:r>
            <a:r>
              <a:rPr lang="sv-SE" sz="3600" i="1" dirty="0" err="1" smtClean="0">
                <a:latin typeface="Berlin Sans FB" panose="020E0602020502020306" pitchFamily="34" charset="0"/>
              </a:rPr>
              <a:t>Comedia</a:t>
            </a:r>
            <a:endParaRPr lang="sv-SE" sz="3600" i="1" dirty="0" smtClean="0">
              <a:latin typeface="Berlin Sans FB" panose="020E0602020502020306" pitchFamily="34" charset="0"/>
            </a:endParaRPr>
          </a:p>
          <a:p>
            <a:endParaRPr lang="sv-SE" sz="3600" i="1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i="1" dirty="0" smtClean="0">
                <a:latin typeface="Berlin Sans FB" panose="020E0602020502020306" pitchFamily="34" charset="0"/>
              </a:rPr>
              <a:t>Den gudomliga komedin</a:t>
            </a:r>
          </a:p>
          <a:p>
            <a:pPr marL="342900" indent="-342900">
              <a:buFont typeface="Arial" charset="0"/>
              <a:buChar char="•"/>
            </a:pPr>
            <a:endParaRPr lang="sv-SE" sz="2200" i="1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Skrev </a:t>
            </a:r>
            <a:r>
              <a:rPr lang="sv-SE" sz="2200" dirty="0">
                <a:latin typeface="Berlin Sans FB" panose="020E0602020502020306" pitchFamily="34" charset="0"/>
              </a:rPr>
              <a:t>på italienska </a:t>
            </a: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Medeltidens </a:t>
            </a:r>
            <a:r>
              <a:rPr lang="sv-SE" sz="2200" dirty="0">
                <a:latin typeface="Berlin Sans FB" panose="020E0602020502020306" pitchFamily="34" charset="0"/>
              </a:rPr>
              <a:t>världsbild </a:t>
            </a:r>
            <a:r>
              <a:rPr lang="sv-SE" sz="2200" dirty="0" smtClean="0">
                <a:latin typeface="Berlin Sans FB" panose="020E0602020502020306" pitchFamily="34" charset="0"/>
              </a:rPr>
              <a:t>– </a:t>
            </a:r>
            <a:r>
              <a:rPr lang="sv-SE" sz="1600" dirty="0" smtClean="0">
                <a:latin typeface="Berlin Sans FB" panose="020E0602020502020306" pitchFamily="34" charset="0"/>
              </a:rPr>
              <a:t>religion kontra samhällsnormer</a:t>
            </a:r>
            <a:endParaRPr lang="sv-SE" sz="22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”Livet </a:t>
            </a:r>
            <a:r>
              <a:rPr lang="sv-SE" sz="2200" dirty="0">
                <a:latin typeface="Berlin Sans FB" panose="020E0602020502020306" pitchFamily="34" charset="0"/>
              </a:rPr>
              <a:t>efter detta</a:t>
            </a:r>
            <a:r>
              <a:rPr lang="sv-SE" sz="2200" dirty="0" smtClean="0">
                <a:latin typeface="Berlin Sans FB" panose="020E0602020502020306" pitchFamily="34" charset="0"/>
              </a:rPr>
              <a:t>”</a:t>
            </a: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Allegori </a:t>
            </a:r>
            <a:r>
              <a:rPr lang="sv-SE" sz="2200" dirty="0">
                <a:latin typeface="Berlin Sans FB" panose="020E0602020502020306" pitchFamily="34" charset="0"/>
              </a:rPr>
              <a:t>= bildlig </a:t>
            </a:r>
            <a:r>
              <a:rPr lang="sv-SE" sz="2200" dirty="0" smtClean="0">
                <a:latin typeface="Berlin Sans FB" panose="020E0602020502020306" pitchFamily="34" charset="0"/>
              </a:rPr>
              <a:t>framställning</a:t>
            </a:r>
            <a:endParaRPr lang="sv-SE" sz="22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Helvetet</a:t>
            </a:r>
            <a:r>
              <a:rPr lang="sv-SE" sz="2200" dirty="0">
                <a:latin typeface="Berlin Sans FB" panose="020E0602020502020306" pitchFamily="34" charset="0"/>
              </a:rPr>
              <a:t>, skärselden, </a:t>
            </a:r>
            <a:r>
              <a:rPr lang="sv-SE" sz="2200" dirty="0" smtClean="0">
                <a:latin typeface="Berlin Sans FB" panose="020E0602020502020306" pitchFamily="34" charset="0"/>
              </a:rPr>
              <a:t>paradiset – </a:t>
            </a:r>
            <a:r>
              <a:rPr lang="sv-SE" sz="1600" dirty="0" smtClean="0">
                <a:latin typeface="Berlin Sans FB" panose="020E0602020502020306" pitchFamily="34" charset="0"/>
              </a:rPr>
              <a:t>med den romerske diktaren Vergilius och </a:t>
            </a:r>
          </a:p>
          <a:p>
            <a:pPr marL="342900" indent="-342900">
              <a:buFont typeface="Arial" charset="0"/>
              <a:buChar char="•"/>
            </a:pPr>
            <a:r>
              <a:rPr lang="sv-SE" sz="1600" dirty="0" smtClean="0">
                <a:latin typeface="Berlin Sans FB" panose="020E0602020502020306" pitchFamily="34" charset="0"/>
              </a:rPr>
              <a:t>sin ungdomskärlek Beatrice, Vergilius får inte följa till Paradiset, då han ej är kristen.</a:t>
            </a: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Kända </a:t>
            </a:r>
            <a:r>
              <a:rPr lang="sv-SE" sz="2200" dirty="0">
                <a:latin typeface="Berlin Sans FB" panose="020E0602020502020306" pitchFamily="34" charset="0"/>
              </a:rPr>
              <a:t>personer (Fiktiva och verkliga</a:t>
            </a:r>
            <a:r>
              <a:rPr lang="sv-SE" sz="2200" dirty="0" smtClean="0">
                <a:latin typeface="Berlin Sans FB" panose="020E0602020502020306" pitchFamily="34" charset="0"/>
              </a:rPr>
              <a:t>)</a:t>
            </a:r>
          </a:p>
          <a:p>
            <a:pPr marL="342900" indent="-342900">
              <a:buFont typeface="Arial" charset="0"/>
              <a:buChar char="•"/>
            </a:pPr>
            <a:endParaRPr lang="sv-SE" sz="22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100 </a:t>
            </a:r>
            <a:r>
              <a:rPr lang="sv-SE" sz="2200" dirty="0">
                <a:latin typeface="Berlin Sans FB" panose="020E0602020502020306" pitchFamily="34" charset="0"/>
              </a:rPr>
              <a:t>sånger 33+33+33 + </a:t>
            </a:r>
            <a:r>
              <a:rPr lang="sv-SE" sz="2200" dirty="0" smtClean="0">
                <a:latin typeface="Berlin Sans FB" panose="020E0602020502020306" pitchFamily="34" charset="0"/>
              </a:rPr>
              <a:t>1 inledning, Dante går vilse i skogen,</a:t>
            </a:r>
          </a:p>
          <a:p>
            <a:r>
              <a:rPr lang="sv-SE" sz="2200" dirty="0">
                <a:latin typeface="Berlin Sans FB" panose="020E0602020502020306" pitchFamily="34" charset="0"/>
              </a:rPr>
              <a:t>j</a:t>
            </a:r>
            <a:r>
              <a:rPr lang="sv-SE" sz="2200" dirty="0" smtClean="0">
                <a:latin typeface="Berlin Sans FB" panose="020E0602020502020306" pitchFamily="34" charset="0"/>
              </a:rPr>
              <a:t>agas av 3 vilddjur (leopard-vällust, lejon-högmod, varg-girighet) </a:t>
            </a:r>
            <a:endParaRPr lang="sv-SE" sz="2200" dirty="0">
              <a:latin typeface="Berlin Sans FB" panose="020E0602020502020306" pitchFamily="34" charset="0"/>
            </a:endParaRPr>
          </a:p>
          <a:p>
            <a:endParaRPr lang="sv-SE" sz="22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200" dirty="0" smtClean="0">
                <a:latin typeface="Berlin Sans FB" panose="020E0602020502020306" pitchFamily="34" charset="0"/>
              </a:rPr>
              <a:t>Dygder </a:t>
            </a:r>
            <a:r>
              <a:rPr lang="sv-SE" sz="2200" dirty="0">
                <a:latin typeface="Berlin Sans FB" panose="020E0602020502020306" pitchFamily="34" charset="0"/>
              </a:rPr>
              <a:t>och synder </a:t>
            </a:r>
          </a:p>
          <a:p>
            <a:endParaRPr lang="sv-SE" sz="2200" i="1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7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652</TotalTime>
  <Words>398</Words>
  <Application>Microsoft Office PowerPoint</Application>
  <PresentationFormat>Bildspel på skärmen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Berlin Sans FB</vt:lpstr>
      <vt:lpstr>Georgia</vt:lpstr>
      <vt:lpstr>Trebuchet MS</vt:lpstr>
      <vt:lpstr>Wingdings 2</vt:lpstr>
      <vt:lpstr>Urbant</vt:lpstr>
      <vt:lpstr>Tema 5- Medeltiden ”Mitt i tiden”       ca 400-1400 e kr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38</cp:revision>
  <dcterms:created xsi:type="dcterms:W3CDTF">2016-09-12T09:29:18Z</dcterms:created>
  <dcterms:modified xsi:type="dcterms:W3CDTF">2021-01-18T11:52:08Z</dcterms:modified>
</cp:coreProperties>
</file>