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2F6CD73-66CA-47CF-A53F-DD6999E2FB4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F360FA7-F38E-45C5-A351-79EA185A5D51}" type="datetimeFigureOut">
              <a:rPr lang="sv-SE" smtClean="0"/>
              <a:t>2017-12-19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Argumentation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z="4000" smtClean="0">
                <a:latin typeface="Garamond" pitchFamily="18" charset="0"/>
              </a:rPr>
              <a:t>Tes</a:t>
            </a:r>
          </a:p>
          <a:p>
            <a:pPr eaLnBrk="1" hangingPunct="1"/>
            <a:r>
              <a:rPr lang="sv-SE" sz="4000" smtClean="0">
                <a:latin typeface="Garamond" pitchFamily="18" charset="0"/>
              </a:rPr>
              <a:t>Argument</a:t>
            </a:r>
          </a:p>
          <a:p>
            <a:pPr lvl="2" eaLnBrk="1" hangingPunct="1"/>
            <a:r>
              <a:rPr lang="sv-SE" sz="4000" smtClean="0">
                <a:latin typeface="Garamond" pitchFamily="18" charset="0"/>
              </a:rPr>
              <a:t>Förargument </a:t>
            </a:r>
          </a:p>
          <a:p>
            <a:pPr lvl="2" eaLnBrk="1" hangingPunct="1"/>
            <a:r>
              <a:rPr lang="sv-SE" sz="4000" smtClean="0">
                <a:latin typeface="Garamond" pitchFamily="18" charset="0"/>
              </a:rPr>
              <a:t>Motargument</a:t>
            </a:r>
          </a:p>
          <a:p>
            <a:pPr lvl="2" eaLnBrk="1" hangingPunct="1"/>
            <a:r>
              <a:rPr lang="sv-SE" sz="4000" smtClean="0">
                <a:latin typeface="Garamond" pitchFamily="18" charset="0"/>
              </a:rPr>
              <a:t>Stödargument</a:t>
            </a:r>
            <a:r>
              <a:rPr lang="sv-SE" sz="4400" smtClean="0">
                <a:latin typeface="Garamon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9102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Syftet med argumentationen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z="2800" smtClean="0">
                <a:latin typeface="Garamond" pitchFamily="18" charset="0"/>
              </a:rPr>
              <a:t>Övertyga någon om att ändra åsikt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Påverka någon till handling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Avskräcka någon att göra något.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Uppmuntra fortsättningen av ett önskat beteende/tänkande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Acceptans av en idé, inställning i en sakfråga</a:t>
            </a:r>
          </a:p>
          <a:p>
            <a:pPr eaLnBrk="1" hangingPunct="1"/>
            <a:r>
              <a:rPr lang="sv-SE" sz="2800" smtClean="0">
                <a:latin typeface="Garamond" pitchFamily="18" charset="0"/>
              </a:rPr>
              <a:t>Sluta göra något som anses skadligt eller förkastlingt. </a:t>
            </a:r>
          </a:p>
        </p:txBody>
      </p:sp>
    </p:spTree>
    <p:extLst>
      <p:ext uri="{BB962C8B-B14F-4D97-AF65-F5344CB8AC3E}">
        <p14:creationId xmlns:p14="http://schemas.microsoft.com/office/powerpoint/2010/main" val="25347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Olika typer av argument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Förnuftsargument</a:t>
            </a:r>
          </a:p>
          <a:p>
            <a:pPr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Känsloargument </a:t>
            </a:r>
          </a:p>
          <a:p>
            <a:pPr eaLnBrk="1" hangingPunct="1">
              <a:lnSpc>
                <a:spcPct val="90000"/>
              </a:lnSpc>
            </a:pPr>
            <a:endParaRPr lang="sv-SE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Stödargument </a:t>
            </a:r>
          </a:p>
          <a:p>
            <a:pPr lvl="2"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Konkreta exempel och berättelser</a:t>
            </a:r>
          </a:p>
          <a:p>
            <a:pPr lvl="2"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Nyttoargument </a:t>
            </a:r>
          </a:p>
          <a:p>
            <a:pPr lvl="2"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Jämförelser</a:t>
            </a:r>
          </a:p>
          <a:p>
            <a:pPr lvl="2" eaLnBrk="1" hangingPunct="1">
              <a:lnSpc>
                <a:spcPct val="90000"/>
              </a:lnSpc>
            </a:pPr>
            <a:r>
              <a:rPr lang="sv-SE" smtClean="0">
                <a:latin typeface="Garamond" pitchFamily="18" charset="0"/>
              </a:rPr>
              <a:t>Faktauppgifter </a:t>
            </a:r>
          </a:p>
          <a:p>
            <a:pPr eaLnBrk="1" hangingPunct="1">
              <a:lnSpc>
                <a:spcPct val="90000"/>
              </a:lnSpc>
            </a:pPr>
            <a:endParaRPr lang="sv-SE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73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>
                <a:latin typeface="Garamond" pitchFamily="18" charset="0"/>
              </a:rPr>
              <a:t>Förarbetet </a:t>
            </a:r>
          </a:p>
        </p:txBody>
      </p:sp>
      <p:sp>
        <p:nvSpPr>
          <p:cNvPr id="8195" name="Platshållare för innehåll 2"/>
          <p:cNvSpPr>
            <a:spLocks noGrp="1"/>
          </p:cNvSpPr>
          <p:nvPr>
            <p:ph idx="1"/>
          </p:nvPr>
        </p:nvSpPr>
        <p:spPr>
          <a:xfrm>
            <a:off x="179388" y="1628775"/>
            <a:ext cx="8507412" cy="4968875"/>
          </a:xfrm>
        </p:spPr>
        <p:txBody>
          <a:bodyPr>
            <a:normAutofit/>
          </a:bodyPr>
          <a:lstStyle/>
          <a:p>
            <a:r>
              <a:rPr lang="sv-SE" sz="2800" dirty="0" smtClean="0">
                <a:latin typeface="Garamond" pitchFamily="18" charset="0"/>
              </a:rPr>
              <a:t>När du kommit på tes samt samlat på dig för- och motargument samt sovrat/sållat, kan du göra följande lista: </a:t>
            </a:r>
          </a:p>
          <a:p>
            <a:r>
              <a:rPr lang="sv-SE" sz="2800" dirty="0" smtClean="0">
                <a:latin typeface="Garamond" pitchFamily="18" charset="0"/>
              </a:rPr>
              <a:t>Förslag:</a:t>
            </a:r>
          </a:p>
          <a:p>
            <a:r>
              <a:rPr lang="sv-SE" sz="2800" dirty="0" smtClean="0">
                <a:latin typeface="Garamond" pitchFamily="18" charset="0"/>
              </a:rPr>
              <a:t>Argument 2:</a:t>
            </a:r>
          </a:p>
          <a:p>
            <a:r>
              <a:rPr lang="sv-SE" sz="2800" dirty="0" smtClean="0">
                <a:latin typeface="Garamond" pitchFamily="18" charset="0"/>
              </a:rPr>
              <a:t>Argument 1:</a:t>
            </a:r>
          </a:p>
          <a:p>
            <a:r>
              <a:rPr lang="sv-SE" sz="2800" dirty="0" smtClean="0">
                <a:latin typeface="Garamond" pitchFamily="18" charset="0"/>
              </a:rPr>
              <a:t>Motargument/</a:t>
            </a:r>
            <a:r>
              <a:rPr lang="sv-SE" sz="2800" dirty="0" err="1" smtClean="0">
                <a:latin typeface="Garamond" pitchFamily="18" charset="0"/>
              </a:rPr>
              <a:t>refutatio</a:t>
            </a:r>
            <a:r>
              <a:rPr lang="sv-SE" sz="2800" dirty="0" smtClean="0">
                <a:latin typeface="Garamond" pitchFamily="18" charset="0"/>
              </a:rPr>
              <a:t>: </a:t>
            </a:r>
          </a:p>
          <a:p>
            <a:r>
              <a:rPr lang="sv-SE" sz="2800" dirty="0" smtClean="0">
                <a:latin typeface="Garamond" pitchFamily="18" charset="0"/>
              </a:rPr>
              <a:t>Argument 3: </a:t>
            </a:r>
          </a:p>
        </p:txBody>
      </p:sp>
    </p:spTree>
    <p:extLst>
      <p:ext uri="{BB962C8B-B14F-4D97-AF65-F5344CB8AC3E}">
        <p14:creationId xmlns:p14="http://schemas.microsoft.com/office/powerpoint/2010/main" val="20459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Dispositionen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Inledningsord 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Tesen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Bakgrund</a:t>
            </a:r>
            <a:r>
              <a:rPr lang="sv-SE" sz="2400" smtClean="0">
                <a:latin typeface="Garamond" pitchFamily="18" charset="0"/>
              </a:rPr>
              <a:t> 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Stödargument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Argument 2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Stödargument:</a:t>
            </a:r>
            <a:r>
              <a:rPr lang="sv-SE" sz="2400" smtClean="0">
                <a:latin typeface="Garamond" pitchFamily="18" charset="0"/>
              </a:rPr>
              <a:t> 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Ev. Motargument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Argument 3</a:t>
            </a: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Ev. klimax med det starkaste argumentet.</a:t>
            </a:r>
            <a:r>
              <a:rPr lang="sv-SE" sz="2400" smtClean="0">
                <a:latin typeface="Garamond" pitchFamily="18" charset="0"/>
              </a:rPr>
              <a:t> 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Sammanfattning</a:t>
            </a:r>
            <a:r>
              <a:rPr lang="sv-SE" sz="2400" smtClean="0">
                <a:latin typeface="Garamond" pitchFamily="18" charset="0"/>
              </a:rPr>
              <a:t> – upprepa tesen</a:t>
            </a:r>
            <a:endParaRPr lang="sv-SE" sz="2400" b="1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sz="2400" b="1" smtClean="0">
                <a:latin typeface="Garamond" pitchFamily="18" charset="0"/>
              </a:rPr>
              <a:t>Avsluta med uppmaning eller vädjan</a:t>
            </a:r>
            <a:r>
              <a:rPr lang="sv-SE" sz="2400" smtClean="0">
                <a:latin typeface="Garamon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58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Argumentationsknep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022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Personangrepp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Auktoritetsargument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Oklara argument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Majoritetsargument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Generaliseringar 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Cirkelargument 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Övertalningsdefinition </a:t>
            </a:r>
          </a:p>
          <a:p>
            <a:pPr eaLnBrk="1" hangingPunct="1">
              <a:lnSpc>
                <a:spcPct val="90000"/>
              </a:lnSpc>
            </a:pPr>
            <a:r>
              <a:rPr lang="sv-SE" sz="2800" b="1" smtClean="0">
                <a:latin typeface="Garamond" pitchFamily="18" charset="0"/>
              </a:rPr>
              <a:t>Ensidigt urval </a:t>
            </a:r>
            <a:endParaRPr lang="sv-SE" sz="280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4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Språket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sv-SE" sz="3200" dirty="0" smtClean="0">
                <a:latin typeface="Garamond" pitchFamily="18" charset="0"/>
              </a:rPr>
              <a:t>Plus - och minusord</a:t>
            </a:r>
          </a:p>
          <a:p>
            <a:pPr eaLnBrk="1" hangingPunct="1"/>
            <a:r>
              <a:rPr lang="sv-SE" sz="3200" dirty="0" smtClean="0">
                <a:latin typeface="Garamond" pitchFamily="18" charset="0"/>
              </a:rPr>
              <a:t>Vaga ord och uttryck</a:t>
            </a:r>
          </a:p>
          <a:p>
            <a:pPr eaLnBrk="1" hangingPunct="1"/>
            <a:r>
              <a:rPr lang="sv-SE" sz="3200" dirty="0" smtClean="0">
                <a:latin typeface="Garamond" pitchFamily="18" charset="0"/>
              </a:rPr>
              <a:t>Stilfigurer </a:t>
            </a:r>
          </a:p>
          <a:p>
            <a:pPr marL="777240" lvl="2" indent="0" eaLnBrk="1" hangingPunct="1">
              <a:buNone/>
            </a:pPr>
            <a:r>
              <a:rPr lang="sv-SE" sz="2800" b="1" dirty="0">
                <a:latin typeface="Garamond" pitchFamily="18" charset="0"/>
              </a:rPr>
              <a:t>m</a:t>
            </a:r>
            <a:r>
              <a:rPr lang="sv-SE" sz="2800" b="1" dirty="0" smtClean="0">
                <a:latin typeface="Garamond" pitchFamily="18" charset="0"/>
              </a:rPr>
              <a:t>etaforer</a:t>
            </a:r>
            <a:r>
              <a:rPr lang="sv-SE" sz="2800" dirty="0" smtClean="0">
                <a:latin typeface="Garamond" pitchFamily="18" charset="0"/>
              </a:rPr>
              <a:t>=bildbeskrivningar</a:t>
            </a:r>
            <a:r>
              <a:rPr lang="sv-SE" sz="2800" dirty="0" smtClean="0">
                <a:latin typeface="Garamond" pitchFamily="18" charset="0"/>
              </a:rPr>
              <a:t>, </a:t>
            </a:r>
            <a:r>
              <a:rPr lang="sv-SE" sz="2800" dirty="0" smtClean="0">
                <a:latin typeface="Garamond" pitchFamily="18" charset="0"/>
              </a:rPr>
              <a:t>liknelser,</a:t>
            </a:r>
          </a:p>
          <a:p>
            <a:pPr marL="777240" lvl="2" indent="0" eaLnBrk="1" hangingPunct="1">
              <a:buNone/>
            </a:pPr>
            <a:r>
              <a:rPr lang="sv-SE" sz="2800" b="1" dirty="0" smtClean="0">
                <a:latin typeface="Garamond" pitchFamily="18" charset="0"/>
              </a:rPr>
              <a:t>metonymi</a:t>
            </a:r>
            <a:r>
              <a:rPr lang="sv-SE" sz="2800" dirty="0" smtClean="0">
                <a:latin typeface="Garamond" pitchFamily="18" charset="0"/>
              </a:rPr>
              <a:t>=omskrivning/att </a:t>
            </a:r>
            <a:r>
              <a:rPr lang="sv-SE" sz="2800" dirty="0" smtClean="0">
                <a:latin typeface="Garamond" pitchFamily="18" charset="0"/>
              </a:rPr>
              <a:t>kalla något för något annat, </a:t>
            </a:r>
            <a:endParaRPr lang="sv-SE" sz="2800" dirty="0" smtClean="0">
              <a:latin typeface="Garamond" pitchFamily="18" charset="0"/>
            </a:endParaRPr>
          </a:p>
          <a:p>
            <a:pPr marL="777240" lvl="2" indent="0" eaLnBrk="1" hangingPunct="1">
              <a:buNone/>
            </a:pPr>
            <a:r>
              <a:rPr lang="sv-SE" sz="2800" b="1" dirty="0" smtClean="0">
                <a:latin typeface="Garamond" pitchFamily="18" charset="0"/>
              </a:rPr>
              <a:t>anafor</a:t>
            </a:r>
            <a:r>
              <a:rPr lang="sv-SE" sz="2800" dirty="0" smtClean="0">
                <a:latin typeface="Garamond" pitchFamily="18" charset="0"/>
              </a:rPr>
              <a:t>=upprepning </a:t>
            </a:r>
            <a:r>
              <a:rPr lang="sv-SE" sz="2800" dirty="0" smtClean="0">
                <a:latin typeface="Garamond" pitchFamily="18" charset="0"/>
              </a:rPr>
              <a:t>i början på flera meningar, </a:t>
            </a:r>
            <a:endParaRPr lang="sv-SE" sz="2800" dirty="0" smtClean="0">
              <a:latin typeface="Garamond" pitchFamily="18" charset="0"/>
            </a:endParaRPr>
          </a:p>
          <a:p>
            <a:pPr marL="777240" lvl="2" indent="0" eaLnBrk="1" hangingPunct="1">
              <a:buNone/>
            </a:pPr>
            <a:r>
              <a:rPr lang="sv-SE" sz="2800" b="1" dirty="0" smtClean="0">
                <a:latin typeface="Garamond" pitchFamily="18" charset="0"/>
              </a:rPr>
              <a:t>allitteration</a:t>
            </a:r>
            <a:r>
              <a:rPr lang="sv-SE" sz="2800" dirty="0" smtClean="0">
                <a:latin typeface="Garamond" pitchFamily="18" charset="0"/>
              </a:rPr>
              <a:t>=bokstavsrim</a:t>
            </a:r>
            <a:r>
              <a:rPr lang="sv-SE" sz="2800" dirty="0" smtClean="0">
                <a:latin typeface="Garamond" pitchFamily="18" charset="0"/>
              </a:rPr>
              <a:t>, </a:t>
            </a:r>
            <a:endParaRPr lang="sv-SE" sz="2800" dirty="0" smtClean="0">
              <a:latin typeface="Garamond" pitchFamily="18" charset="0"/>
            </a:endParaRPr>
          </a:p>
          <a:p>
            <a:pPr marL="777240" lvl="2" indent="0" eaLnBrk="1" hangingPunct="1">
              <a:buNone/>
            </a:pPr>
            <a:r>
              <a:rPr lang="sv-SE" sz="2800" b="1" dirty="0" smtClean="0">
                <a:latin typeface="Garamond" pitchFamily="18" charset="0"/>
              </a:rPr>
              <a:t>hyperbol</a:t>
            </a:r>
            <a:r>
              <a:rPr lang="sv-SE" sz="2800" dirty="0" smtClean="0">
                <a:latin typeface="Garamond" pitchFamily="18" charset="0"/>
              </a:rPr>
              <a:t>=grov </a:t>
            </a:r>
            <a:r>
              <a:rPr lang="sv-SE" sz="2800" dirty="0" smtClean="0">
                <a:latin typeface="Garamond" pitchFamily="18" charset="0"/>
              </a:rPr>
              <a:t>överdrift, </a:t>
            </a:r>
            <a:endParaRPr lang="sv-SE" sz="2800" dirty="0" smtClean="0">
              <a:latin typeface="Garamond" pitchFamily="18" charset="0"/>
            </a:endParaRPr>
          </a:p>
          <a:p>
            <a:pPr marL="777240" lvl="2" indent="0" eaLnBrk="1" hangingPunct="1">
              <a:buNone/>
            </a:pPr>
            <a:r>
              <a:rPr lang="sv-SE" sz="2800" b="1" dirty="0" smtClean="0">
                <a:latin typeface="Garamond" pitchFamily="18" charset="0"/>
              </a:rPr>
              <a:t>litotes</a:t>
            </a:r>
            <a:r>
              <a:rPr lang="sv-SE" sz="2800" dirty="0" smtClean="0">
                <a:latin typeface="Garamond" pitchFamily="18" charset="0"/>
              </a:rPr>
              <a:t>=kraftig </a:t>
            </a:r>
            <a:r>
              <a:rPr lang="sv-SE" sz="2800" dirty="0" smtClean="0">
                <a:latin typeface="Garamond" pitchFamily="18" charset="0"/>
              </a:rPr>
              <a:t>underdrift </a:t>
            </a:r>
            <a:endParaRPr lang="sv-SE" sz="2800" dirty="0">
              <a:latin typeface="Garamond" pitchFamily="18" charset="0"/>
            </a:endParaRPr>
          </a:p>
          <a:p>
            <a:pPr marL="914400" lvl="2" indent="0" eaLnBrk="1" hangingPunct="1">
              <a:buFont typeface="Wingdings" pitchFamily="2" charset="2"/>
              <a:buNone/>
            </a:pPr>
            <a:endParaRPr lang="sv-SE" sz="28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Angränsa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141</TotalTime>
  <Words>177</Words>
  <Application>Microsoft Office PowerPoint</Application>
  <PresentationFormat>Bildspel på skärmen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Garamond</vt:lpstr>
      <vt:lpstr>Wingdings</vt:lpstr>
      <vt:lpstr>Angränsande</vt:lpstr>
      <vt:lpstr>Argumentation </vt:lpstr>
      <vt:lpstr>Syftet med argumentationen </vt:lpstr>
      <vt:lpstr>Olika typer av argument</vt:lpstr>
      <vt:lpstr>Förarbetet </vt:lpstr>
      <vt:lpstr>Dispositionen </vt:lpstr>
      <vt:lpstr>Argumentationsknep </vt:lpstr>
      <vt:lpstr>Språket 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</dc:title>
  <dc:creator>Åsa Löfgren</dc:creator>
  <cp:lastModifiedBy>Jenny Wikedal</cp:lastModifiedBy>
  <cp:revision>6</cp:revision>
  <dcterms:created xsi:type="dcterms:W3CDTF">2013-10-07T13:34:08Z</dcterms:created>
  <dcterms:modified xsi:type="dcterms:W3CDTF">2017-12-19T09:05:30Z</dcterms:modified>
</cp:coreProperties>
</file>