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9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13716000" cx="24384000"/>
  <p:notesSz cx="6858000" cy="9144000"/>
  <p:embeddedFontLst>
    <p:embeddedFont>
      <p:font typeface="Helvetica Neue"/>
      <p:regular r:id="rId39"/>
      <p:bold r:id="rId40"/>
      <p:italic r:id="rId41"/>
      <p:boldItalic r:id="rId42"/>
    </p:embeddedFont>
    <p:embeddedFont>
      <p:font typeface="Open Sans ExtraBold"/>
      <p:bold r:id="rId43"/>
      <p:boldItalic r:id="rId44"/>
    </p:embeddedFont>
    <p:embeddedFont>
      <p:font typeface="Helvetica Neue Light"/>
      <p:regular r:id="rId45"/>
      <p:bold r:id="rId46"/>
      <p:italic r:id="rId47"/>
      <p:boldItalic r:id="rId48"/>
    </p:embeddedFont>
    <p:embeddedFont>
      <p:font typeface="Gill Sans"/>
      <p:regular r:id="rId49"/>
      <p:bold r:id="rId50"/>
    </p:embeddedFont>
    <p:embeddedFont>
      <p:font typeface="Sorts Mill Goudy"/>
      <p:regular r:id="rId51"/>
      <p:italic r:id="rId52"/>
    </p:embeddedFont>
    <p:embeddedFont>
      <p:font typeface="Open Sans Light"/>
      <p:regular r:id="rId53"/>
      <p:bold r:id="rId54"/>
      <p:italic r:id="rId55"/>
      <p:boldItalic r:id="rId56"/>
    </p:embeddedFont>
    <p:embeddedFont>
      <p:font typeface="Open Sans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HelveticaNeue-bold.fntdata"/><Relationship Id="rId42" Type="http://schemas.openxmlformats.org/officeDocument/2006/relationships/font" Target="fonts/HelveticaNeue-boldItalic.fntdata"/><Relationship Id="rId41" Type="http://schemas.openxmlformats.org/officeDocument/2006/relationships/font" Target="fonts/HelveticaNeue-italic.fntdata"/><Relationship Id="rId44" Type="http://schemas.openxmlformats.org/officeDocument/2006/relationships/font" Target="fonts/OpenSansExtraBold-boldItalic.fntdata"/><Relationship Id="rId43" Type="http://schemas.openxmlformats.org/officeDocument/2006/relationships/font" Target="fonts/OpenSansExtraBold-bold.fntdata"/><Relationship Id="rId46" Type="http://schemas.openxmlformats.org/officeDocument/2006/relationships/font" Target="fonts/HelveticaNeueLight-bold.fntdata"/><Relationship Id="rId45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boldItalic.fntdata"/><Relationship Id="rId47" Type="http://schemas.openxmlformats.org/officeDocument/2006/relationships/font" Target="fonts/HelveticaNeueLight-italic.fntdata"/><Relationship Id="rId49" Type="http://schemas.openxmlformats.org/officeDocument/2006/relationships/font" Target="fonts/GillSans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font" Target="fonts/HelveticaNeue-regular.fntdata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60" Type="http://schemas.openxmlformats.org/officeDocument/2006/relationships/font" Target="fonts/OpenSans-boldItalic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SortsMillGoudy-regular.fntdata"/><Relationship Id="rId50" Type="http://schemas.openxmlformats.org/officeDocument/2006/relationships/font" Target="fonts/GillSans-bold.fntdata"/><Relationship Id="rId53" Type="http://schemas.openxmlformats.org/officeDocument/2006/relationships/font" Target="fonts/OpenSansLight-regular.fntdata"/><Relationship Id="rId52" Type="http://schemas.openxmlformats.org/officeDocument/2006/relationships/font" Target="fonts/SortsMillGoudy-italic.fntdata"/><Relationship Id="rId11" Type="http://schemas.openxmlformats.org/officeDocument/2006/relationships/slide" Target="slides/slide7.xml"/><Relationship Id="rId55" Type="http://schemas.openxmlformats.org/officeDocument/2006/relationships/font" Target="fonts/OpenSansLight-italic.fntdata"/><Relationship Id="rId10" Type="http://schemas.openxmlformats.org/officeDocument/2006/relationships/slide" Target="slides/slide6.xml"/><Relationship Id="rId54" Type="http://schemas.openxmlformats.org/officeDocument/2006/relationships/font" Target="fonts/OpenSansLight-bold.fntdata"/><Relationship Id="rId13" Type="http://schemas.openxmlformats.org/officeDocument/2006/relationships/slide" Target="slides/slide9.xml"/><Relationship Id="rId57" Type="http://schemas.openxmlformats.org/officeDocument/2006/relationships/font" Target="fonts/OpenSans-regular.fntdata"/><Relationship Id="rId12" Type="http://schemas.openxmlformats.org/officeDocument/2006/relationships/slide" Target="slides/slide8.xml"/><Relationship Id="rId56" Type="http://schemas.openxmlformats.org/officeDocument/2006/relationships/font" Target="fonts/OpenSansLight-boldItalic.fntdata"/><Relationship Id="rId15" Type="http://schemas.openxmlformats.org/officeDocument/2006/relationships/slide" Target="slides/slide11.xml"/><Relationship Id="rId59" Type="http://schemas.openxmlformats.org/officeDocument/2006/relationships/font" Target="fonts/OpenSans-italic.fntdata"/><Relationship Id="rId14" Type="http://schemas.openxmlformats.org/officeDocument/2006/relationships/slide" Target="slides/slide10.xml"/><Relationship Id="rId58" Type="http://schemas.openxmlformats.org/officeDocument/2006/relationships/font" Target="fonts/OpenSans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Google Shape;32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Slide 1-21 70 minuter inkl fika.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latin typeface="Calibri"/>
                <a:ea typeface="Calibri"/>
                <a:cs typeface="Calibri"/>
                <a:sym typeface="Calibri"/>
              </a:rPr>
              <a:t>Världen vi 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6be3f08e29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6be3f08e29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6be3f08e2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6be3f08e2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6be3f08e29_0_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6be3f08e29_0_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6be3f08e29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6be3f08e29_0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be3f08e29_0_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be3f08e29_0_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59e5fb1060_1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59e5fb1060_1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41e2f9a302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41e2f9a30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Om den digitala mognaden diskuteras i organisationen, får vi en reviderad bild?</a:t>
            </a:r>
            <a:endParaRPr/>
          </a:p>
        </p:txBody>
      </p:sp>
      <p:sp>
        <p:nvSpPr>
          <p:cNvPr id="464" name="Google Shape;464;g41e2f9a302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45e95dfa9c_2_7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45e95dfa9c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Skapa samsyn om vart vi vill nå, innan visionen skapas.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Politikens roll, kompetens, förståelse...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Digitala mognadsmatrisen, ett verktyg. eBlomlådan, Lika (socialtjänst, skola) </a:t>
            </a:r>
            <a:endParaRPr/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Introduktion till arbetssätt - digitala delade dokument</a:t>
            </a:r>
            <a:b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är Skellefteå kommuns vision? Hur har den arbetats fram? Vem äger visionsarbetet?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rimmar er mission och vision med digital transformation?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 visionen användas i arbetet för att förenkla och förklara för medarbetarna varför digital transformation är viktigt för -1-qSkellefteå kommun?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bättre på att prioritera? Måste våga prova att göra olika, mandat att testa, insikten om detta är viktigt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Ska vi skriva ut A3? Använda padlet?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g45e95dfa9c_2_7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45e95dfa9c_2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45e95dfa9c_2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Strategi, organisation och innovation. Grundar sig i snabba marknadsförändringar.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US"/>
              <a:t>Kundresan kan leda till bättre samarbete över organisationsgränserna.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Förslag i boken hur strategiarbete kan se ut i de olika faserna sid 107. 108-110 kännetecken mobiliseringsfasen- 111-113 kännetecken i koordinationsfasen. 113-115 kännetecken accelerationsfasen. </a:t>
            </a:r>
            <a:endParaRPr/>
          </a:p>
        </p:txBody>
      </p:sp>
      <p:sp>
        <p:nvSpPr>
          <p:cNvPr id="481" name="Google Shape;481;g45e95dfa9c_2_8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45e95dfa9c_2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45e95dfa9c_2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Kultur: Vision, värderingar och normer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Kompetens: Digitala generalister, digitala alibin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Koordination: Silo och cellstruktur</a:t>
            </a:r>
            <a:endParaRPr/>
          </a:p>
        </p:txBody>
      </p:sp>
      <p:sp>
        <p:nvSpPr>
          <p:cNvPr id="493" name="Google Shape;493;g45e95dfa9c_2_9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57f42438b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57f42438b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Kanban - genomgång,  göra nya lappar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Förbered genom att läsa igenom lapparna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Förklara slutprodukten - visa bilden! Enkla steg till handlingsplan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○"/>
            </a:pPr>
            <a:r>
              <a:rPr i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övergripande transformationsplan som prioriterar vilka aktiviteter som ska genomföras utifrån DMI, förändingsvågor och digital destination…</a:t>
            </a:r>
            <a:endParaRPr i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57f42438b1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45e95dfa9c_2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45e95dfa9c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Informationens betydelse för att stödja processerna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Vikten av att utveckla processerna, fem steg. Viktigast i mobiliseringsfasen.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 Processerna och infrastrukturen, viktiga komponenter i mobiliseringsfasen.</a:t>
            </a:r>
            <a:endParaRPr/>
          </a:p>
        </p:txBody>
      </p:sp>
      <p:sp>
        <p:nvSpPr>
          <p:cNvPr id="504" name="Google Shape;504;g45e95dfa9c_2_10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45e95dfa9c_2_1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45e95dfa9c_2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g45e95dfa9c_2_1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45e95dfa9c_2_1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" name="Google Shape;524;g45e95dfa9c_2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g45e95dfa9c_2_1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45e95dfa9c_2_1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45e95dfa9c_2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45e95dfa9c_2_14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45e95dfa9c_2_1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45e95dfa9c_2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g45e95dfa9c_2_1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45e95dfa9c_2_16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45e95dfa9c_2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g45e95dfa9c_2_1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9e5fb1060_2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59e5fb1060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Arbetet i mobiliseringsfasen, absolut viktigast att jobba med vision och mission.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59e5fb1060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58ffa3bc17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7" name="Google Shape;577;g58ffa3bc1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g58ffa3bc17_0_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58ffa3bc17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58ffa3bc1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58ffa3bc17_0_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58ffa3bc17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58ffa3bc1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g58ffa3bc17_0_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be3f08e29_0_5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be3f08e29_0_5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45e8a80d9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45e8a80d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Skjuts i hur man kan tänka beroende på i vilken fas man är 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Sid 107 </a:t>
            </a:r>
            <a:endParaRPr/>
          </a:p>
        </p:txBody>
      </p:sp>
      <p:sp>
        <p:nvSpPr>
          <p:cNvPr id="602" name="Google Shape;602;g45e8a80d9f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40fc20cf7f_0_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Övning  2: Utveckling av de digitala motorerna (35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Arbete i mindre grupp - kopplat till Google docs Obs! Ni behöver INTE tänka på digital destination här (kommer nästa gång)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Arbete med att gå igenom varje motor och ta fram förslag på utvecklingsaktiviteter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Jämföra med boken - t ex fasernas kännetecken, s107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40fc20cf7f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3388aa3d70_0_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Övning  3: Omvärld (35 min) s120-121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Identifiera vem/vilka är vår omvärld?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i helgrupp - anteckningar i smågrupper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mognad är relativ - kunder - leverantörer - nya aktörer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Elever vill möta oss digitalt - vi är analoga - diskutera glappet.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Uber istället för skolskjuts?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Måltids exempel på attratktiva kök och mat som eleverna vill äta.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Offentliga har inte längre monopol.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g3388aa3d70_0_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42352e3d98_0_10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15.45	Övning 4: Förstå och få hävstång på förändringsvågor (40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Instruktion 5 min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Grupparbete 15 min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Redovisning 15 min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g42352e3d98_0_1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388aa3d70_0_2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388aa3d70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16.25	Introduktion av eget arbete (10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Gör färdigt minst tre förändringsvågor. Arbeta igenom varje våg med stöd av våganalysen.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Char char="●"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Arbeta vidare med motorer och digital destination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g3388aa3d70_0_24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be3f08e29_0_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6be3f08e29_0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7568dc8b0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Kritiska faktorer för att nå resultat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Insiktsarbete i organisationen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Insikt - tid - förändring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Varandras lärresurser</a:t>
            </a:r>
            <a:endParaRPr>
              <a:highlight>
                <a:srgbClr val="C9DAF8"/>
              </a:highlight>
            </a:endParaRPr>
          </a:p>
        </p:txBody>
      </p:sp>
      <p:sp>
        <p:nvSpPr>
          <p:cNvPr id="352" name="Google Shape;352;g7568dc8b05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57f42438b1_0_5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57f42438b1_0_55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5a107c9fa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5a107c9fa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Repetition av de nio motorerna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5a107c9fac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6be3f08e29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6be3f08e29_0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6be3f08e29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6be3f08e29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Hur kan vi utveckla de nio digitala motorerna? (30 min)</a:t>
            </a:r>
            <a:endParaRPr b="1"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TItta på resultatet från allas tester och reflektera över dem. (Ulrica)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 innebär resultatet - har bilden förändrats?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Diskussion om relevans av verktyg DMI, problem?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mognadsfas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Utveckling utifrån motor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petrol">
  <p:cSld name="2/3 text, petrol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3" name="Google Shape;13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7" name="Google Shape;17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orange">
  <p:cSld name="Enkel textsida, orang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" name="Google Shape;77;p11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orange">
  <p:cSld name="2/3 text och bild, orang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82" name="Google Shape;82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84" name="Google Shape;84;p12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5" name="Google Shape;85;p12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6" name="Google Shape;86;p12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87" name="Google Shape;8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vit">
  <p:cSld name="Enkel textsida, vi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ellefteå kommun_SVART.eps" id="89" name="Google Shape;8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91" name="Google Shape;91;p13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92" name="Google Shape;9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vit">
  <p:cSld name="2/3 text och bild, vi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>
            <p:ph idx="2" type="pic"/>
          </p:nvPr>
        </p:nvSpPr>
        <p:spPr>
          <a:xfrm>
            <a:off x="0" y="0"/>
            <a:ext cx="24384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95" name="Google Shape;9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>
            <p:ph type="title"/>
          </p:nvPr>
        </p:nvSpPr>
        <p:spPr>
          <a:xfrm>
            <a:off x="1422400" y="356616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97" name="Google Shape;97;p14"/>
          <p:cNvSpPr txBox="1"/>
          <p:nvPr>
            <p:ph idx="1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3" type="body"/>
          </p:nvPr>
        </p:nvSpPr>
        <p:spPr>
          <a:xfrm>
            <a:off x="1422400" y="585216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99" name="Google Shape;9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ida med logotyp, vit">
  <p:cSld name="Blank sida med logotyp, vi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ellefteå kommun_SVART.eps" id="101" name="Google Shape;10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ida, vit">
  <p:cSld name="Blank sida, vi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ljusgrå">
  <p:cSld name="2/3 text, ljusgrå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05" name="Google Shape;105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7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09" name="Google Shape;10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ljusgrå">
  <p:cSld name="2/3 text och bild, ljusgrå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8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12" name="Google Shape;112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5" name="Google Shape;115;p18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6" name="Google Shape;116;p18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17" name="Google Shape;11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ljusgrå">
  <p:cSld name="Enkel textsida, ljusgrå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21" name="Google Shape;12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9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24" name="Google Shape;12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plommon">
  <p:cSld name="2/3 text, plomm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rgbClr val="623D5A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27" name="Google Shape;127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0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0" name="Google Shape;130;p20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31" name="Google Shape;13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petrol">
  <p:cSld name="Enkel textsida, petrol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" name="Google Shape;21;p3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plommon">
  <p:cSld name="2/3 text och bild, plommon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rgbClr val="623D5A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34" name="Google Shape;13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1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7" name="Google Shape;137;p21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8" name="Google Shape;138;p21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39" name="Google Shape;139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Enkel textsida, plommon">
  <p:cSld name="1_Enkel textsida, plommon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623D5A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44" name="Google Shape;144;p22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45" name="Google Shape;14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mint">
  <p:cSld name="2/3 text, mi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3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48" name="Google Shape;14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3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1" name="Google Shape;151;p23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52" name="Google Shape;152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mörkblå">
  <p:cSld name="2/3 text, mörkblå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rgbClr val="13567D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55" name="Google Shape;15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8" name="Google Shape;158;p24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59" name="Google Shape;15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mörkblå">
  <p:cSld name="2/3 text och bild, mörkblå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rgbClr val="13567D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62" name="Google Shape;162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5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64" name="Google Shape;164;p25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5" name="Google Shape;165;p25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6" name="Google Shape;166;p25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67" name="Google Shape;16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mörkblå">
  <p:cSld name="Enkel textsida, mörkblå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0" name="Google Shape;170;p2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3567D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1" name="Google Shape;171;p26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72" name="Google Shape;172;p26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73" name="Google Shape;17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blå">
  <p:cSld name="2/3 text, blå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76" name="Google Shape;176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78" name="Google Shape;178;p27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9" name="Google Shape;179;p27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80" name="Google Shape;18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blå">
  <p:cSld name="2/3 text och bild, blå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83" name="Google Shape;18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8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85" name="Google Shape;185;p28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6" name="Google Shape;186;p28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7" name="Google Shape;187;p28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188" name="Google Shape;188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blå">
  <p:cSld name="Enkel textsida, blå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1" name="Google Shape;191;p29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2" name="Google Shape;192;p29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93" name="Google Shape;193;p29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gul">
  <p:cSld name="2/3 text, gul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197" name="Google Shape;19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199" name="Google Shape;199;p30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0" name="Google Shape;200;p30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01" name="Google Shape;201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petrol">
  <p:cSld name="2/3 text och bild, petrol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" name="Google Shape;30;p4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31" name="Google Shape;31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2/3 text och bild, orange">
  <p:cSld name="1_2/3 text och bild, orange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1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04" name="Google Shape;20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7" name="Google Shape;207;p31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8" name="Google Shape;208;p31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09" name="Google Shape;20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gul">
  <p:cSld name="Enkel textsida, gul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2" name="Google Shape;212;p3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32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14" name="Google Shape;214;p32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15" name="Google Shape;21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svart">
  <p:cSld name="2/3 text, svart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18" name="Google Shape;218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3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20" name="Google Shape;220;p33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1" name="Google Shape;221;p33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22" name="Google Shape;22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svart">
  <p:cSld name="2/3 text och bild, svart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25" name="Google Shape;22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4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27" name="Google Shape;227;p34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8" name="Google Shape;228;p34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9" name="Google Shape;229;p34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30" name="Google Shape;230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svart">
  <p:cSld name="Enkel textsida, svar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4" name="Google Shape;234;p35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35" name="Google Shape;235;p35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36" name="Google Shape;236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grafit">
  <p:cSld name="2/3 text, grafi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6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39" name="Google Shape;239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6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41" name="Google Shape;241;p36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2" name="Google Shape;242;p36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43" name="Google Shape;24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grafit">
  <p:cSld name="2/3 text och bild, grafit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7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46" name="Google Shape;246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7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48" name="Google Shape;248;p37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9" name="Google Shape;249;p37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0" name="Google Shape;250;p37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51" name="Google Shape;251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grafit">
  <p:cSld name="Enkel textsida, grafi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4" name="Google Shape;254;p3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5" name="Google Shape;255;p38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56" name="Google Shape;256;p38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varm brun">
  <p:cSld name="2/3 text, varm brun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60" name="Google Shape;260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9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62" name="Google Shape;262;p39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3" name="Google Shape;263;p39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64" name="Google Shape;264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varm brun">
  <p:cSld name="2/3 text och bild, varm bru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67" name="Google Shape;267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0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69" name="Google Shape;269;p40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0" name="Google Shape;270;p40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1" name="Google Shape;271;p40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272" name="Google Shape;272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mint">
  <p:cSld name="2/3 text och bild, m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" name="Google Shape;38;p5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varm brun">
  <p:cSld name="Enkel textsida, varm brun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4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41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77" name="Google Shape;277;p41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278" name="Google Shape;278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Rubrikbild">
  <p:cSld name="1_Rubrikbild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474747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281" name="Google Shape;281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42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283" name="Google Shape;283;p42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4" name="Google Shape;284;p42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Rubrik och punktlista + kapitelmärkning">
  <p:cSld name="1_Rubrik och punktlista + kapitelmärkning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3"/>
          <p:cNvSpPr txBox="1"/>
          <p:nvPr>
            <p:ph type="title"/>
          </p:nvPr>
        </p:nvSpPr>
        <p:spPr>
          <a:xfrm>
            <a:off x="2030840" y="1530349"/>
            <a:ext cx="205440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50A0"/>
              </a:buClr>
              <a:buSzPts val="8000"/>
              <a:buFont typeface="Calibri"/>
              <a:buNone/>
              <a:defRPr sz="8000">
                <a:solidFill>
                  <a:srgbClr val="0050A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7" name="Google Shape;287;p43"/>
          <p:cNvSpPr txBox="1"/>
          <p:nvPr>
            <p:ph idx="1" type="body"/>
          </p:nvPr>
        </p:nvSpPr>
        <p:spPr>
          <a:xfrm>
            <a:off x="2030837" y="3546477"/>
            <a:ext cx="20528700" cy="69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-565150" lvl="0" marL="457200" rtl="0" algn="l">
              <a:spcBef>
                <a:spcPts val="1100"/>
              </a:spcBef>
              <a:spcAft>
                <a:spcPts val="0"/>
              </a:spcAft>
              <a:buClr>
                <a:srgbClr val="0050A0"/>
              </a:buClr>
              <a:buSzPts val="5300"/>
              <a:buChar char="•"/>
              <a:defRPr sz="5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Clr>
                <a:srgbClr val="0050A0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rtl="0" algn="l">
              <a:spcBef>
                <a:spcPts val="900"/>
              </a:spcBef>
              <a:spcAft>
                <a:spcPts val="0"/>
              </a:spcAft>
              <a:buClr>
                <a:srgbClr val="0050A0"/>
              </a:buClr>
              <a:buSzPts val="4300"/>
              <a:buFont typeface="Arial"/>
              <a:buChar char="•"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3550" lvl="3" marL="1828800" rtl="0" algn="l">
              <a:spcBef>
                <a:spcPts val="700"/>
              </a:spcBef>
              <a:spcAft>
                <a:spcPts val="0"/>
              </a:spcAft>
              <a:buClr>
                <a:srgbClr val="0050A0"/>
              </a:buClr>
              <a:buSzPts val="3700"/>
              <a:buFont typeface="Arial"/>
              <a:buChar char="•"/>
              <a:defRPr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rtl="0" algn="l">
              <a:spcBef>
                <a:spcPts val="600"/>
              </a:spcBef>
              <a:spcAft>
                <a:spcPts val="0"/>
              </a:spcAft>
              <a:buClr>
                <a:srgbClr val="0050A0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288" name="Google Shape;288;p43"/>
          <p:cNvSpPr txBox="1"/>
          <p:nvPr>
            <p:ph idx="2" type="body"/>
          </p:nvPr>
        </p:nvSpPr>
        <p:spPr>
          <a:xfrm>
            <a:off x="1056000" y="662400"/>
            <a:ext cx="21503100" cy="4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>
            <a:lvl1pPr indent="-228600" lvl="0" marL="457200" rtl="0" algn="l">
              <a:spcBef>
                <a:spcPts val="500"/>
              </a:spcBef>
              <a:spcAft>
                <a:spcPts val="0"/>
              </a:spcAft>
              <a:buSzPts val="2700"/>
              <a:buFont typeface="Calibri"/>
              <a:buNone/>
              <a:defRPr b="1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rtl="0" algn="l">
              <a:spcBef>
                <a:spcPts val="1000"/>
              </a:spcBef>
              <a:spcAft>
                <a:spcPts val="0"/>
              </a:spcAft>
              <a:buSzPts val="4800"/>
              <a:buChar char="–"/>
              <a:defRPr/>
            </a:lvl2pPr>
            <a:lvl3pPr indent="-533400" lvl="2" marL="1371600" rtl="0" algn="l">
              <a:spcBef>
                <a:spcPts val="1000"/>
              </a:spcBef>
              <a:spcAft>
                <a:spcPts val="0"/>
              </a:spcAft>
              <a:buSzPts val="4800"/>
              <a:buChar char="•"/>
              <a:defRPr/>
            </a:lvl3pPr>
            <a:lvl4pPr indent="-533400" lvl="3" marL="1828800" rtl="0" algn="l">
              <a:spcBef>
                <a:spcPts val="1000"/>
              </a:spcBef>
              <a:spcAft>
                <a:spcPts val="0"/>
              </a:spcAft>
              <a:buSzPts val="4800"/>
              <a:buChar char="–"/>
              <a:defRPr/>
            </a:lvl4pPr>
            <a:lvl5pPr indent="-533400" lvl="4" marL="2286000" rtl="0" algn="l">
              <a:spcBef>
                <a:spcPts val="1000"/>
              </a:spcBef>
              <a:spcAft>
                <a:spcPts val="0"/>
              </a:spcAft>
              <a:buSzPts val="4800"/>
              <a:buChar char="»"/>
              <a:defRPr/>
            </a:lvl5pPr>
            <a:lvl6pPr indent="-533400" lvl="5" marL="2743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6pPr>
            <a:lvl7pPr indent="-533400" lvl="6" marL="32004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7pPr>
            <a:lvl8pPr indent="-533400" lvl="7" marL="36576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8pPr>
            <a:lvl9pPr indent="-533400" lvl="8" marL="41148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/>
            </a:lvl9pPr>
          </a:lstStyle>
          <a:p/>
        </p:txBody>
      </p:sp>
      <p:sp>
        <p:nvSpPr>
          <p:cNvPr id="289" name="Google Shape;289;p43"/>
          <p:cNvSpPr txBox="1"/>
          <p:nvPr/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WS 1 | Att leda digital förändring | Skellefteå vt 2019</a:t>
            </a:r>
            <a:endParaRPr b="1" sz="27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43"/>
          <p:cNvSpPr txBox="1"/>
          <p:nvPr>
            <p:ph idx="12" type="sldNum"/>
          </p:nvPr>
        </p:nvSpPr>
        <p:spPr>
          <a:xfrm>
            <a:off x="22818090" y="12666269"/>
            <a:ext cx="1463100" cy="10497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4"/>
          <p:cNvSpPr txBox="1"/>
          <p:nvPr>
            <p:ph idx="10" type="dt"/>
          </p:nvPr>
        </p:nvSpPr>
        <p:spPr>
          <a:xfrm>
            <a:off x="1219200" y="12712704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219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438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657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8768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60960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7315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8534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9753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3" name="Google Shape;293;p44"/>
          <p:cNvSpPr txBox="1"/>
          <p:nvPr>
            <p:ph idx="11" type="ftr"/>
          </p:nvPr>
        </p:nvSpPr>
        <p:spPr>
          <a:xfrm>
            <a:off x="8331200" y="12712704"/>
            <a:ext cx="7721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1219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2438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3657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48768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60960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73152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85344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975360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4" name="Google Shape;294;p44"/>
          <p:cNvSpPr txBox="1"/>
          <p:nvPr>
            <p:ph idx="12" type="sldNum"/>
          </p:nvPr>
        </p:nvSpPr>
        <p:spPr>
          <a:xfrm>
            <a:off x="17475200" y="12712704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5" name="Google Shape;295;p44"/>
          <p:cNvSpPr txBox="1"/>
          <p:nvPr/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WS 1 | Att leda digital förändring | Skellefteå vt 2019</a:t>
            </a:r>
            <a:endParaRPr b="1" sz="27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1" showMasterSp="0" type="tx">
  <p:cSld name="TITLE_AND_BODY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ldobjekt 2" id="297" name="Google Shape;297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66" y="-1"/>
            <a:ext cx="24383999" cy="2404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logo_v_CMYK.eps" id="298" name="Google Shape;298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052" y="12161155"/>
            <a:ext cx="3705900" cy="128071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5"/>
          <p:cNvSpPr txBox="1"/>
          <p:nvPr/>
        </p:nvSpPr>
        <p:spPr>
          <a:xfrm>
            <a:off x="11616266" y="273293"/>
            <a:ext cx="127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121925" spcFirstLastPara="1" rIns="121925" wrap="square" tIns="121925">
            <a:noAutofit/>
          </a:bodyPr>
          <a:lstStyle/>
          <a:p>
            <a:pPr indent="0" lvl="0" marL="0" marR="0" rtl="0" algn="l">
              <a:lnSpc>
                <a:spcPct val="15769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Calibri"/>
              <a:buNone/>
            </a:pPr>
            <a:r>
              <a:rPr b="0" i="1" lang="en-US" sz="5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Att leda digital förändring</a:t>
            </a:r>
            <a:endParaRPr sz="1300"/>
          </a:p>
        </p:txBody>
      </p:sp>
      <p:sp>
        <p:nvSpPr>
          <p:cNvPr id="300" name="Google Shape;300;p45"/>
          <p:cNvSpPr txBox="1"/>
          <p:nvPr>
            <p:ph idx="12" type="sldNum"/>
          </p:nvPr>
        </p:nvSpPr>
        <p:spPr>
          <a:xfrm>
            <a:off x="17475200" y="12712704"/>
            <a:ext cx="874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121925" spcFirstLastPara="1" rIns="121925" wrap="square" tIns="121925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2" showMasterSp="0">
  <p:cSld name="Blank"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ildobjekt 2" id="302" name="Google Shape;30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866" y="-1"/>
            <a:ext cx="24383999" cy="24045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logo_v_CMYK.eps" id="303" name="Google Shape;303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7052" y="12161155"/>
            <a:ext cx="3705900" cy="1280716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46"/>
          <p:cNvSpPr txBox="1"/>
          <p:nvPr/>
        </p:nvSpPr>
        <p:spPr>
          <a:xfrm>
            <a:off x="11616266" y="298693"/>
            <a:ext cx="127680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121925" spcFirstLastPara="1" rIns="121925" wrap="square" tIns="121925">
            <a:noAutofit/>
          </a:bodyPr>
          <a:lstStyle/>
          <a:p>
            <a:pPr indent="0" lvl="0" marL="0" marR="0" rtl="0" algn="l">
              <a:lnSpc>
                <a:spcPct val="15769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300"/>
              <a:buFont typeface="Calibri"/>
              <a:buNone/>
            </a:pPr>
            <a:r>
              <a:rPr b="0" i="1" lang="en-US" sz="53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Digital kompetens för beslutsfattare</a:t>
            </a:r>
            <a:endParaRPr sz="1300"/>
          </a:p>
        </p:txBody>
      </p:sp>
      <p:sp>
        <p:nvSpPr>
          <p:cNvPr id="305" name="Google Shape;305;p46"/>
          <p:cNvSpPr txBox="1"/>
          <p:nvPr>
            <p:ph idx="12" type="sldNum"/>
          </p:nvPr>
        </p:nvSpPr>
        <p:spPr>
          <a:xfrm>
            <a:off x="17475200" y="12712704"/>
            <a:ext cx="8745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25" lIns="121925" spcFirstLastPara="1" rIns="121925" wrap="square" tIns="121925">
            <a:noAutofit/>
          </a:bodyPr>
          <a:lstStyle>
            <a:lvl1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sz="4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" showMasterSp="0">
  <p:cSld name="Default">
    <p:bg>
      <p:bgPr>
        <a:solidFill>
          <a:srgbClr val="000000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/>
          <p:nvPr>
            <p:ph idx="12" type="sldNum"/>
          </p:nvPr>
        </p:nvSpPr>
        <p:spPr>
          <a:xfrm>
            <a:off x="16154400" y="12344399"/>
            <a:ext cx="42672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75" lIns="64275" spcFirstLastPara="1" rIns="64275" wrap="square" tIns="64275">
            <a:no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Gill Sans"/>
              <a:buNone/>
              <a:defRPr sz="1600"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och punkter" showMasterSp="0">
  <p:cSld name="Titel och punkter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4387453" y="625078"/>
            <a:ext cx="15608700" cy="303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00" lIns="71400" spcFirstLastPara="1" rIns="71400" wrap="square" tIns="7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sz="11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None/>
              <a:defRPr/>
            </a:lvl9pPr>
          </a:lstStyle>
          <a:p/>
        </p:txBody>
      </p:sp>
      <p:sp>
        <p:nvSpPr>
          <p:cNvPr id="310" name="Google Shape;310;p48"/>
          <p:cNvSpPr txBox="1"/>
          <p:nvPr>
            <p:ph idx="1" type="body"/>
          </p:nvPr>
        </p:nvSpPr>
        <p:spPr>
          <a:xfrm>
            <a:off x="4387453" y="3661171"/>
            <a:ext cx="15608700" cy="88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00" lIns="71400" spcFirstLastPara="1" rIns="71400" wrap="square" tIns="71400">
            <a:noAutofit/>
          </a:bodyPr>
          <a:lstStyle>
            <a:lvl1pPr indent="-463550" lvl="0" marL="45720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Char char="•"/>
              <a:defRPr sz="5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63550" lvl="1" marL="91440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Char char="•"/>
              <a:defRPr sz="51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63550" lvl="2" marL="137160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Char char="•"/>
              <a:defRPr sz="51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63550" lvl="3" marL="182880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Char char="•"/>
              <a:defRPr sz="51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63550" lvl="4" marL="228600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Helvetica Neue Light"/>
              <a:buChar char="•"/>
              <a:defRPr sz="51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9250" lvl="5" marL="2743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6pPr>
            <a:lvl7pPr indent="-349250" lvl="6" marL="3200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7pPr>
            <a:lvl8pPr indent="-349250" lvl="7" marL="36576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8pPr>
            <a:lvl9pPr indent="-349250" lvl="8" marL="41148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000000"/>
              </a:buClr>
              <a:buSzPts val="1900"/>
              <a:buChar char="•"/>
              <a:defRPr/>
            </a:lvl9pPr>
          </a:lstStyle>
          <a:p/>
        </p:txBody>
      </p:sp>
      <p:sp>
        <p:nvSpPr>
          <p:cNvPr id="311" name="Google Shape;311;p48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00" lIns="71400" spcFirstLastPara="1" rIns="71400" wrap="square" tIns="71400">
            <a:no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9_Anpassad layout">
  <p:cSld name="19_Anpassad layout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Rubrik och innehåll" type="obj">
  <p:cSld name="OBJECT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0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5" name="Google Shape;315;p50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>
            <a:lvl1pPr indent="-4635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»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316" name="Google Shape;316;p50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7" name="Google Shape;317;p50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18" name="Google Shape;318;p50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9" name="Google Shape;319;p50"/>
          <p:cNvSpPr txBox="1"/>
          <p:nvPr/>
        </p:nvSpPr>
        <p:spPr>
          <a:xfrm>
            <a:off x="1054101" y="664221"/>
            <a:ext cx="2150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0050A0"/>
                </a:solidFill>
                <a:latin typeface="Calibri"/>
                <a:ea typeface="Calibri"/>
                <a:cs typeface="Calibri"/>
                <a:sym typeface="Calibri"/>
              </a:rPr>
              <a:t>WS 2 | Att leda digital förändring | Skellefteå vt 2019</a:t>
            </a:r>
            <a:endParaRPr sz="2700">
              <a:solidFill>
                <a:srgbClr val="005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mint">
  <p:cSld name="Enkel textsida, m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" name="Google Shape;42;p6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" name="Google Shape;43;p6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44" name="Google Shape;44;p6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45" name="Google Shape;4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0_Anpassad layout">
  <p:cSld name="10_Anpassad layou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1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rgbClr val="1293B0"/>
          </a:solidFill>
          <a:ln>
            <a:noFill/>
          </a:ln>
        </p:spPr>
        <p:txBody>
          <a:bodyPr anchorCtr="0" anchor="ctr" bIns="121925" lIns="243800" spcFirstLastPara="1" rIns="243800" wrap="square" tIns="121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lt1"/>
              </a:solidFill>
              <a:latin typeface="Sorts Mill Goudy"/>
              <a:ea typeface="Sorts Mill Goudy"/>
              <a:cs typeface="Sorts Mill Goudy"/>
              <a:sym typeface="Sorts Mill Goudy"/>
            </a:endParaRPr>
          </a:p>
        </p:txBody>
      </p:sp>
      <p:pic>
        <p:nvPicPr>
          <p:cNvPr descr="logo digjourney white.png" id="322" name="Google Shape;32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25770" y="12619570"/>
            <a:ext cx="1054101" cy="9017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b-symbol.png" id="323" name="Google Shape;32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16036" y="8585200"/>
            <a:ext cx="6167965" cy="6167969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51"/>
          <p:cNvSpPr txBox="1"/>
          <p:nvPr>
            <p:ph idx="1" type="body"/>
          </p:nvPr>
        </p:nvSpPr>
        <p:spPr>
          <a:xfrm>
            <a:off x="670720" y="3209594"/>
            <a:ext cx="23042400" cy="65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9600"/>
              <a:buNone/>
              <a:defRPr sz="9600">
                <a:solidFill>
                  <a:schemeClr val="lt1"/>
                </a:solidFill>
              </a:defRPr>
            </a:lvl1pPr>
            <a:lvl2pPr indent="-463550" lvl="1" marL="914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»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  <p:sp>
        <p:nvSpPr>
          <p:cNvPr id="325" name="Google Shape;325;p51"/>
          <p:cNvSpPr txBox="1"/>
          <p:nvPr>
            <p:ph idx="2" type="body"/>
          </p:nvPr>
        </p:nvSpPr>
        <p:spPr>
          <a:xfrm>
            <a:off x="670720" y="10122364"/>
            <a:ext cx="18241500" cy="2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6000"/>
              <a:buNone/>
              <a:defRPr sz="16000"/>
            </a:lvl1pPr>
            <a:lvl2pPr indent="-228600" lvl="1" marL="91440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–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»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 och bild, ljuslila">
  <p:cSld name="2/3 text och bild, ljuslila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>
            <p:ph type="title"/>
          </p:nvPr>
        </p:nvSpPr>
        <p:spPr>
          <a:xfrm>
            <a:off x="1219200" y="640080"/>
            <a:ext cx="99567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400"/>
              <a:buFont typeface="Open Sans ExtraBold"/>
              <a:buNone/>
              <a:defRPr b="0" i="0" sz="64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1219200" y="2926080"/>
            <a:ext cx="99567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" name="Google Shape;51;p7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" name="Google Shape;52;p7"/>
          <p:cNvSpPr/>
          <p:nvPr>
            <p:ph idx="3" type="pic"/>
          </p:nvPr>
        </p:nvSpPr>
        <p:spPr>
          <a:xfrm>
            <a:off x="12192000" y="0"/>
            <a:ext cx="12192000" cy="91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70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Enkel textsida, ljuslila">
  <p:cSld name="Enkel textsida, ljuslila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8"/>
          <p:cNvSpPr/>
          <p:nvPr/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58" name="Google Shape;58;p8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59" name="Google Shape;5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1246" y="11430720"/>
            <a:ext cx="3763469" cy="117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ljuslila">
  <p:cSld name="2/3 text, ljuslila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62" name="Google Shape;6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/3 text, orange">
  <p:cSld name="2/3 text, orange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0" y="0"/>
            <a:ext cx="24384000" cy="914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4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Skellefteå kommun_SVART.eps" id="69" name="Google Shape;6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1219200" y="640080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Font typeface="Open Sans ExtraBold"/>
              <a:buNone/>
              <a:defRPr b="0" i="0" sz="8000" u="none" cap="none" strike="noStrik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219200" y="2926080"/>
            <a:ext cx="21945600" cy="5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2" name="Google Shape;72;p10"/>
          <p:cNvSpPr txBox="1"/>
          <p:nvPr>
            <p:ph idx="2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descr="Skellefteå kommun_SVART.eps" id="73" name="Google Shape;7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694400" y="11430000"/>
            <a:ext cx="3757029" cy="117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219200" y="549276"/>
            <a:ext cx="21945600" cy="228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700"/>
              <a:buFont typeface="Open Sans"/>
              <a:buNone/>
              <a:defRPr b="0" i="0" sz="117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4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219200" y="3200400"/>
            <a:ext cx="21945600" cy="90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00" lIns="243675" spcFirstLastPara="1" rIns="243675" wrap="square" tIns="121800">
            <a:noAutofit/>
          </a:bodyPr>
          <a:lstStyle>
            <a:lvl1pPr indent="-768350" lvl="0" marL="457200" marR="0" rtl="0" algn="l">
              <a:spcBef>
                <a:spcPts val="1700"/>
              </a:spcBef>
              <a:spcAft>
                <a:spcPts val="0"/>
              </a:spcAft>
              <a:buClr>
                <a:schemeClr val="lt1"/>
              </a:buClr>
              <a:buSzPts val="8500"/>
              <a:buFont typeface="Arial"/>
              <a:buChar char="•"/>
              <a:defRPr b="0" i="0" sz="8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704850" lvl="1" marL="914400" marR="0" rtl="0" algn="l"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7500"/>
              <a:buFont typeface="Arial"/>
              <a:buChar char="–"/>
              <a:defRPr b="0" i="0" sz="7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635000" lvl="2" marL="1371600" marR="0" rtl="0" algn="l"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565150" lvl="3" marL="18288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–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565150" lvl="4" marL="2286000" marR="0" rtl="0" algn="l"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5300"/>
              <a:buFont typeface="Arial"/>
              <a:buChar char="»"/>
              <a:defRPr b="0" i="0" sz="5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565150" lvl="5" marL="27432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565150" lvl="6" marL="32004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565150" lvl="7" marL="36576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565150" lvl="8" marL="4114800" marR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5300"/>
              <a:buFont typeface="Arial"/>
              <a:buChar char="•"/>
              <a:defRPr b="0" i="0" sz="53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1219200" y="12712737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8331200" y="12712737"/>
            <a:ext cx="7721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0" i="0" sz="4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17475200" y="12712737"/>
            <a:ext cx="56895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00" lIns="243675" spcFirstLastPara="1" rIns="243675" wrap="square" tIns="1218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88888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igitaltransformation.net/sv/delat-resultat/a67bf76e3b98f5a115f18e92f096a73d/" TargetMode="External"/><Relationship Id="rId4" Type="http://schemas.openxmlformats.org/officeDocument/2006/relationships/image" Target="../media/image3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igitaltransformation.net/sv/delat-resultat/dab7217bc2d17ed895f003a893a76814/" TargetMode="External"/><Relationship Id="rId4" Type="http://schemas.openxmlformats.org/officeDocument/2006/relationships/image" Target="../media/image3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igitaltransformation.net/en/shared-result/ae3ccc3e1bccfb8d95c1d758d6e7b668/" TargetMode="External"/><Relationship Id="rId4" Type="http://schemas.openxmlformats.org/officeDocument/2006/relationships/image" Target="../media/image3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3.gif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7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://bit.ly/skelleftea_delad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bit.ly/skelleftea_delad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bit.ly/skelleftea_delad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16.jpg"/><Relationship Id="rId5" Type="http://schemas.openxmlformats.org/officeDocument/2006/relationships/image" Target="../media/image9.jpg"/><Relationship Id="rId6" Type="http://schemas.openxmlformats.org/officeDocument/2006/relationships/image" Target="../media/image7.jpg"/><Relationship Id="rId7" Type="http://schemas.openxmlformats.org/officeDocument/2006/relationships/image" Target="../media/image31.png"/><Relationship Id="rId8" Type="http://schemas.openxmlformats.org/officeDocument/2006/relationships/image" Target="../media/image11.jpg"/><Relationship Id="rId11" Type="http://schemas.openxmlformats.org/officeDocument/2006/relationships/image" Target="../media/image13.jpg"/><Relationship Id="rId10" Type="http://schemas.openxmlformats.org/officeDocument/2006/relationships/image" Target="../media/image14.jpg"/><Relationship Id="rId13" Type="http://schemas.openxmlformats.org/officeDocument/2006/relationships/image" Target="../media/image18.jpg"/><Relationship Id="rId12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igitaltransformation.net/en/shared-result/b74e343ff31fa0783731ff5e3bb214dc/" TargetMode="External"/><Relationship Id="rId4" Type="http://schemas.openxmlformats.org/officeDocument/2006/relationships/hyperlink" Target="https://digitaltransformation.net/en/shared-result/b74e343ff31fa0783731ff5e3bb214dc/" TargetMode="External"/><Relationship Id="rId5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igitaltransformation.net/en/shared-result/717559083b4fd77e2f898a6dd285120f/" TargetMode="Externa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kärmavbild 2018-04-26 kl. 06.47.47.png" id="330" name="Google Shape;330;p52"/>
          <p:cNvPicPr preferRelativeResize="0"/>
          <p:nvPr/>
        </p:nvPicPr>
        <p:blipFill rotWithShape="1">
          <a:blip r:embed="rId3">
            <a:alphaModFix amt="32583"/>
          </a:blip>
          <a:srcRect b="0" l="0" r="714" t="14994"/>
          <a:stretch/>
        </p:blipFill>
        <p:spPr>
          <a:xfrm>
            <a:off x="-25900" y="0"/>
            <a:ext cx="24435800" cy="7030926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52"/>
          <p:cNvSpPr txBox="1"/>
          <p:nvPr>
            <p:ph type="title"/>
          </p:nvPr>
        </p:nvSpPr>
        <p:spPr>
          <a:xfrm>
            <a:off x="1219200" y="72923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WS 3 Att leda och genomföra transformation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1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Grupp 2</a:t>
            </a:r>
            <a:b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DMI: 38</a:t>
            </a: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2" name="Google Shape;43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3816" y="0"/>
            <a:ext cx="17176060" cy="1096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2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Grupp 3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Johan, Victoria</a:t>
            </a:r>
            <a:b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8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DMI: 34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8" name="Google Shape;438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4337" y="0"/>
            <a:ext cx="17567012" cy="1130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3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Grupp 3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Jan - Plan</a:t>
            </a:r>
            <a:b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8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DMI: 59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4800"/>
          </a:p>
        </p:txBody>
      </p:sp>
      <p:pic>
        <p:nvPicPr>
          <p:cNvPr id="444" name="Google Shape;44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0941" y="0"/>
            <a:ext cx="18325657" cy="1113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Grupp 4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5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Grupp 5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6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4"/>
                </a:solidFill>
              </a:rPr>
              <a:t>SLK</a:t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4"/>
                </a:solidFill>
              </a:rPr>
              <a:t>Eva Hård</a:t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4"/>
                </a:solidFill>
              </a:rPr>
              <a:t>Kommunhälsan</a:t>
            </a:r>
            <a:endParaRPr sz="6000">
              <a:solidFill>
                <a:schemeClr val="accent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accent4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DMI: 43</a:t>
            </a:r>
            <a:endParaRPr sz="6000">
              <a:solidFill>
                <a:schemeClr val="accent4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0" name="Google Shape;460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6150" y="807727"/>
            <a:ext cx="16829764" cy="121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7"/>
          <p:cNvSpPr txBox="1"/>
          <p:nvPr/>
        </p:nvSpPr>
        <p:spPr>
          <a:xfrm>
            <a:off x="4300700" y="4719550"/>
            <a:ext cx="165234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 - - - - - - A                  B 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cxnSp>
        <p:nvCxnSpPr>
          <p:cNvPr id="467" name="Google Shape;467;p67"/>
          <p:cNvCxnSpPr/>
          <p:nvPr/>
        </p:nvCxnSpPr>
        <p:spPr>
          <a:xfrm>
            <a:off x="11270650" y="7148725"/>
            <a:ext cx="4300200" cy="56100"/>
          </a:xfrm>
          <a:prstGeom prst="straightConnector1">
            <a:avLst/>
          </a:prstGeom>
          <a:noFill/>
          <a:ln cap="flat" cmpd="sng" w="76200">
            <a:solidFill>
              <a:srgbClr val="FFFFFF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468" name="Google Shape;468;p67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Härifrån till verkligheten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68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Visionen är organisationens långsiktiga slutmål.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Mission är resan till slutmålet och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Värderingar är det som värdesätts längs vägen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Om ni skattar denna del lågt är det den första motorn ni bör jobba med.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Beroende på vilken fas ni är i bör ni jobba på olika sätt.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s. 108-117</a:t>
            </a:r>
            <a:endParaRPr/>
          </a:p>
        </p:txBody>
      </p:sp>
      <p:sp>
        <p:nvSpPr>
          <p:cNvPr id="475" name="Google Shape;475;p68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Värderingar, vision och mission</a:t>
            </a:r>
            <a:endParaRPr/>
          </a:p>
        </p:txBody>
      </p:sp>
      <p:sp>
        <p:nvSpPr>
          <p:cNvPr id="476" name="Google Shape;476;p68"/>
          <p:cNvSpPr/>
          <p:nvPr/>
        </p:nvSpPr>
        <p:spPr>
          <a:xfrm rot="10800000">
            <a:off x="18739650" y="2100850"/>
            <a:ext cx="4520400" cy="1010700"/>
          </a:xfrm>
          <a:prstGeom prst="homePlate">
            <a:avLst>
              <a:gd fmla="val 5818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68"/>
          <p:cNvSpPr txBox="1"/>
          <p:nvPr/>
        </p:nvSpPr>
        <p:spPr>
          <a:xfrm>
            <a:off x="19230975" y="2291050"/>
            <a:ext cx="39339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Varför &amp; vart?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9"/>
          <p:cNvSpPr txBox="1"/>
          <p:nvPr>
            <p:ph idx="1" type="body"/>
          </p:nvPr>
        </p:nvSpPr>
        <p:spPr>
          <a:xfrm>
            <a:off x="1219200" y="3749050"/>
            <a:ext cx="12411300" cy="80736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Hur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Vilka vägval gör ni för att nå era mål?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 pågår ett kommunövergripande arbete med gemensamma digitala principer.</a:t>
            </a:r>
            <a:endParaRPr/>
          </a:p>
        </p:txBody>
      </p:sp>
      <p:sp>
        <p:nvSpPr>
          <p:cNvPr id="484" name="Google Shape;484;p69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Strategiarbete</a:t>
            </a:r>
            <a:endParaRPr/>
          </a:p>
        </p:txBody>
      </p:sp>
      <p:sp>
        <p:nvSpPr>
          <p:cNvPr id="485" name="Google Shape;485;p69"/>
          <p:cNvSpPr txBox="1"/>
          <p:nvPr/>
        </p:nvSpPr>
        <p:spPr>
          <a:xfrm>
            <a:off x="13955375" y="9155921"/>
            <a:ext cx="4971900" cy="10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Källa: DigJourney</a:t>
            </a:r>
            <a:endParaRPr sz="3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69"/>
          <p:cNvSpPr txBox="1"/>
          <p:nvPr/>
        </p:nvSpPr>
        <p:spPr>
          <a:xfrm>
            <a:off x="19232067" y="4351333"/>
            <a:ext cx="2273600" cy="123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Hur?</a:t>
            </a:r>
            <a:endParaRPr b="1" sz="4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7" name="Google Shape;48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69750" y="3534867"/>
            <a:ext cx="8489731" cy="5621067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69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69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Hur?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0"/>
          <p:cNvSpPr txBox="1"/>
          <p:nvPr>
            <p:ph idx="1" type="body"/>
          </p:nvPr>
        </p:nvSpPr>
        <p:spPr>
          <a:xfrm>
            <a:off x="1219200" y="3749050"/>
            <a:ext cx="12819000" cy="85860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Vilka kompetenser och vilken kultur finns?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Digital transformation handlar inte om tekniken utan verksamhetens förmåga att ställa om och utvecklas.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FFFFFF"/>
                </a:solidFill>
              </a:rPr>
              <a:t>Kulturen bör sträva efter att våga testa och att våga misslyckas.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Kompetens, ta tillvara medarbetarnas digitala kompetens. Gör en långsiktig utvecklingsplan.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6" name="Google Shape;496;p70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Organisation</a:t>
            </a:r>
            <a:endParaRPr/>
          </a:p>
        </p:txBody>
      </p:sp>
      <p:pic>
        <p:nvPicPr>
          <p:cNvPr id="497" name="Google Shape;497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51119" y="3534876"/>
            <a:ext cx="7882756" cy="67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0"/>
          <p:cNvSpPr txBox="1"/>
          <p:nvPr/>
        </p:nvSpPr>
        <p:spPr>
          <a:xfrm>
            <a:off x="18367667" y="11607267"/>
            <a:ext cx="4972000" cy="1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DigJourney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0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70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Hur?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 txBox="1"/>
          <p:nvPr>
            <p:ph idx="1" type="body"/>
          </p:nvPr>
        </p:nvSpPr>
        <p:spPr>
          <a:xfrm>
            <a:off x="1219200" y="3749050"/>
            <a:ext cx="120969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Förväntningar  -&gt;  På gång  -&gt;  Klart!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Skriv ner dina förväntningar på post-it-lappar, en per lapp, signera med dina initialer.</a:t>
            </a:r>
            <a:endParaRPr/>
          </a:p>
        </p:txBody>
      </p:sp>
      <p:sp>
        <p:nvSpPr>
          <p:cNvPr id="338" name="Google Shape;338;p53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Check-in</a:t>
            </a:r>
            <a:endParaRPr/>
          </a:p>
        </p:txBody>
      </p:sp>
      <p:pic>
        <p:nvPicPr>
          <p:cNvPr id="339" name="Google Shape;339;p53"/>
          <p:cNvPicPr preferRelativeResize="0"/>
          <p:nvPr/>
        </p:nvPicPr>
        <p:blipFill rotWithShape="1">
          <a:blip r:embed="rId3">
            <a:alphaModFix/>
          </a:blip>
          <a:srcRect b="0" l="7834" r="7196" t="9966"/>
          <a:stretch/>
        </p:blipFill>
        <p:spPr>
          <a:xfrm>
            <a:off x="13952675" y="3300250"/>
            <a:ext cx="8622175" cy="651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1"/>
          <p:cNvSpPr txBox="1"/>
          <p:nvPr>
            <p:ph idx="1" type="body"/>
          </p:nvPr>
        </p:nvSpPr>
        <p:spPr>
          <a:xfrm>
            <a:off x="1219200" y="3749050"/>
            <a:ext cx="112467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 till att ni kan era processer. Att kartlägga och ha  koll på dem gör det enklare att digitalisera.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När ni digitaliserar se till att ni ändrar i processerna och anpassar dem och tar bort sånt ni gjorde tidigare.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Automatisering den ultimata utvecklingen av en process, där målet är att människor inte behövs för att utföra processen. </a:t>
            </a:r>
            <a:endParaRPr/>
          </a:p>
        </p:txBody>
      </p:sp>
      <p:sp>
        <p:nvSpPr>
          <p:cNvPr id="507" name="Google Shape;507;p71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Processer</a:t>
            </a:r>
            <a:endParaRPr/>
          </a:p>
        </p:txBody>
      </p:sp>
      <p:pic>
        <p:nvPicPr>
          <p:cNvPr id="508" name="Google Shape;508;p71"/>
          <p:cNvPicPr preferRelativeResize="0"/>
          <p:nvPr/>
        </p:nvPicPr>
        <p:blipFill rotWithShape="1">
          <a:blip r:embed="rId3">
            <a:alphaModFix/>
          </a:blip>
          <a:srcRect b="8164" l="0" r="2884" t="0"/>
          <a:stretch/>
        </p:blipFill>
        <p:spPr>
          <a:xfrm>
            <a:off x="12958275" y="3534875"/>
            <a:ext cx="9601200" cy="68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71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71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Hur?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2"/>
          <p:cNvSpPr txBox="1"/>
          <p:nvPr>
            <p:ph idx="1" type="body"/>
          </p:nvPr>
        </p:nvSpPr>
        <p:spPr>
          <a:xfrm>
            <a:off x="1219200" y="3749050"/>
            <a:ext cx="125325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Är den informationsteknik som finns för att stödja processerna.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Ofta stora övergripande frågor men hur jobbar ni med de verktyg ni har?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Office 365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Insidan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Internet of things</a:t>
            </a:r>
            <a:endParaRPr/>
          </a:p>
        </p:txBody>
      </p:sp>
      <p:sp>
        <p:nvSpPr>
          <p:cNvPr id="517" name="Google Shape;517;p72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Infrastruktur</a:t>
            </a:r>
            <a:endParaRPr/>
          </a:p>
        </p:txBody>
      </p:sp>
      <p:sp>
        <p:nvSpPr>
          <p:cNvPr id="518" name="Google Shape;518;p72"/>
          <p:cNvSpPr txBox="1"/>
          <p:nvPr/>
        </p:nvSpPr>
        <p:spPr>
          <a:xfrm>
            <a:off x="19620000" y="3420933"/>
            <a:ext cx="2424800" cy="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3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Hur</a:t>
            </a:r>
            <a:endParaRPr b="1" sz="53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9" name="Google Shape;519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53873" y="3534875"/>
            <a:ext cx="8505600" cy="5621667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72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72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Hur?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73"/>
          <p:cNvSpPr txBox="1"/>
          <p:nvPr/>
        </p:nvSpPr>
        <p:spPr>
          <a:xfrm>
            <a:off x="18367667" y="11607267"/>
            <a:ext cx="4972000" cy="19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Källa: DigJourney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73"/>
          <p:cNvSpPr txBox="1"/>
          <p:nvPr/>
        </p:nvSpPr>
        <p:spPr>
          <a:xfrm>
            <a:off x="2015075" y="3534875"/>
            <a:ext cx="10176900" cy="89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Sök gärna efter data som redan finns. Tex från SCB.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Användartester eller intervjuer för att få kunskap om invånarna.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Exempel på effektiv dataanalys </a:t>
            </a:r>
            <a:b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Söka böcker på bibblan. 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"de som söker denna bok är också intresserade av….”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9" name="Google Shape;52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58274" y="3534876"/>
            <a:ext cx="9601200" cy="63908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0" name="Google Shape;530;p73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Data &amp; analys</a:t>
            </a:r>
            <a:endParaRPr b="1" sz="8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73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73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Hur?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4"/>
          <p:cNvSpPr txBox="1"/>
          <p:nvPr/>
        </p:nvSpPr>
        <p:spPr>
          <a:xfrm>
            <a:off x="2030850" y="3534875"/>
            <a:ext cx="12239400" cy="9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Vad ska budgeten räcka till. 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Hur finansierar vi de digitala satsningarna. Kan vi räkna hem nyttan?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Förbättring av erbjudandet kan tex vara genom e-tjänster eller erbjuda bokning via webben.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Försök skapa en innovationskultur så erbjudandet kan utvecklas över tid och utmana det som redan är inarbetat..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p74"/>
          <p:cNvSpPr txBox="1"/>
          <p:nvPr/>
        </p:nvSpPr>
        <p:spPr>
          <a:xfrm>
            <a:off x="19058800" y="3849733"/>
            <a:ext cx="3614400" cy="6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0" name="Google Shape;540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38749" y="3534875"/>
            <a:ext cx="7820731" cy="5511199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4"/>
          <p:cNvSpPr txBox="1"/>
          <p:nvPr/>
        </p:nvSpPr>
        <p:spPr>
          <a:xfrm>
            <a:off x="2030850" y="2026000"/>
            <a:ext cx="151545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Erbjudande &amp; intäktsmodell</a:t>
            </a:r>
            <a:endParaRPr b="1" sz="8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74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74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Hur?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75"/>
          <p:cNvSpPr txBox="1"/>
          <p:nvPr/>
        </p:nvSpPr>
        <p:spPr>
          <a:xfrm>
            <a:off x="2030850" y="3534875"/>
            <a:ext cx="10161000" cy="79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Både digitala och fysiska platser där vi möter våra invånare. </a:t>
            </a:r>
            <a:b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Både våra egna platser och lånade.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 verksamheten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Facebook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Webben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Mässor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6668" y="3382477"/>
            <a:ext cx="9342809" cy="69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75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Kontaktytor</a:t>
            </a:r>
            <a:endParaRPr b="1" sz="8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75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75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Vad</a:t>
            </a: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76"/>
          <p:cNvSpPr txBox="1"/>
          <p:nvPr/>
        </p:nvSpPr>
        <p:spPr>
          <a:xfrm>
            <a:off x="18380000" y="12330547"/>
            <a:ext cx="4971900" cy="13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Källa: DigJourney</a:t>
            </a:r>
            <a:endParaRPr sz="3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76"/>
          <p:cNvSpPr txBox="1"/>
          <p:nvPr/>
        </p:nvSpPr>
        <p:spPr>
          <a:xfrm>
            <a:off x="2015083" y="3534858"/>
            <a:ext cx="11229600" cy="57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Hur vi interagerar med våra målgrupper, vilka relationer som utvecklas och samt hur relationerna integreras med erbjudandet. </a:t>
            </a:r>
            <a:endParaRPr sz="4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36719" y="3534867"/>
            <a:ext cx="7722758" cy="579206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6"/>
          <p:cNvSpPr txBox="1"/>
          <p:nvPr/>
        </p:nvSpPr>
        <p:spPr>
          <a:xfrm>
            <a:off x="2030847" y="1936750"/>
            <a:ext cx="13445700" cy="15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Relationer</a:t>
            </a:r>
            <a:endParaRPr b="1" sz="8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76"/>
          <p:cNvSpPr txBox="1"/>
          <p:nvPr/>
        </p:nvSpPr>
        <p:spPr>
          <a:xfrm>
            <a:off x="2030850" y="10507125"/>
            <a:ext cx="14551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Källa: Joakim Jansson och Marie Andervin (2016). Att leda digital transformation. HOI Förlag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76"/>
          <p:cNvSpPr/>
          <p:nvPr/>
        </p:nvSpPr>
        <p:spPr>
          <a:xfrm rot="10800000">
            <a:off x="18653775" y="2300650"/>
            <a:ext cx="3905700" cy="1010700"/>
          </a:xfrm>
          <a:prstGeom prst="homePlate">
            <a:avLst>
              <a:gd fmla="val 58187" name="adj"/>
            </a:avLst>
          </a:prstGeom>
          <a:solidFill>
            <a:srgbClr val="D9D9D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6"/>
          <p:cNvSpPr txBox="1"/>
          <p:nvPr/>
        </p:nvSpPr>
        <p:spPr>
          <a:xfrm>
            <a:off x="20408000" y="2490850"/>
            <a:ext cx="2075100" cy="6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latin typeface="Open Sans ExtraBold"/>
                <a:ea typeface="Open Sans ExtraBold"/>
                <a:cs typeface="Open Sans ExtraBold"/>
                <a:sym typeface="Open Sans ExtraBold"/>
              </a:rPr>
              <a:t>Vad?</a:t>
            </a:r>
            <a:endParaRPr sz="36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7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Nio digitala motorer</a:t>
            </a:r>
            <a:endParaRPr/>
          </a:p>
        </p:txBody>
      </p:sp>
      <p:pic>
        <p:nvPicPr>
          <p:cNvPr id="572" name="Google Shape;572;p77"/>
          <p:cNvPicPr preferRelativeResize="0"/>
          <p:nvPr/>
        </p:nvPicPr>
        <p:blipFill rotWithShape="1">
          <a:blip r:embed="rId3">
            <a:alphaModFix/>
          </a:blip>
          <a:srcRect b="30614" l="1597" r="1012" t="24562"/>
          <a:stretch/>
        </p:blipFill>
        <p:spPr>
          <a:xfrm>
            <a:off x="1530800" y="3664562"/>
            <a:ext cx="19626173" cy="63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77"/>
          <p:cNvSpPr txBox="1"/>
          <p:nvPr/>
        </p:nvSpPr>
        <p:spPr>
          <a:xfrm>
            <a:off x="1530800" y="10507125"/>
            <a:ext cx="14551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Källa: Joakim Jansson och Marie Andervin (2016). Att leda digital transformation. HOI Förlag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77"/>
          <p:cNvSpPr txBox="1"/>
          <p:nvPr/>
        </p:nvSpPr>
        <p:spPr>
          <a:xfrm>
            <a:off x="18353050" y="12627308"/>
            <a:ext cx="53160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Källa: DigJouney</a:t>
            </a:r>
            <a:endParaRPr sz="3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8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Få med politik och ledning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Utarbeta vision och mission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Organisera transformationen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Forma en transformationsledning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Undanröja hinder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Visa på framgång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Lägga grund för processarbete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….</a:t>
            </a:r>
            <a:endParaRPr/>
          </a:p>
        </p:txBody>
      </p:sp>
      <p:sp>
        <p:nvSpPr>
          <p:cNvPr id="581" name="Google Shape;581;p78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Mobiliseringsfasen</a:t>
            </a:r>
            <a:endParaRPr/>
          </a:p>
        </p:txBody>
      </p:sp>
      <p:sp>
        <p:nvSpPr>
          <p:cNvPr id="582" name="Google Shape;582;p78"/>
          <p:cNvSpPr txBox="1"/>
          <p:nvPr/>
        </p:nvSpPr>
        <p:spPr>
          <a:xfrm>
            <a:off x="18445400" y="12627308"/>
            <a:ext cx="53160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Källa: DigJouney</a:t>
            </a:r>
            <a:endParaRPr sz="3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79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Fördjupa arbetet med vision och mission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Ta fram en digital strategi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Identifiera och åtgärda friktion mellan det gamla och det nya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Mer digital kompetens, digitala specialister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Koordinera processer och infrastruktur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Innovation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...</a:t>
            </a:r>
            <a:endParaRPr/>
          </a:p>
        </p:txBody>
      </p:sp>
      <p:sp>
        <p:nvSpPr>
          <p:cNvPr id="589" name="Google Shape;589;p79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Koordinationsfasen</a:t>
            </a:r>
            <a:endParaRPr/>
          </a:p>
        </p:txBody>
      </p:sp>
      <p:sp>
        <p:nvSpPr>
          <p:cNvPr id="590" name="Google Shape;590;p79"/>
          <p:cNvSpPr txBox="1"/>
          <p:nvPr/>
        </p:nvSpPr>
        <p:spPr>
          <a:xfrm>
            <a:off x="18445400" y="12627308"/>
            <a:ext cx="53160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Källa: DigJouney</a:t>
            </a:r>
            <a:endParaRPr sz="3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80"/>
          <p:cNvSpPr txBox="1"/>
          <p:nvPr>
            <p:ph idx="1" type="body"/>
          </p:nvPr>
        </p:nvSpPr>
        <p:spPr>
          <a:xfrm>
            <a:off x="1219200" y="3749040"/>
            <a:ext cx="219456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Integrera digital vision, mission och strategi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Etablera förändringskultur som norm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Sömnlöst, anpassat, händelsestyrt och automatiserat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Lean och agilt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Faktabaserat och intuitivt</a:t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Ny vision och kraft</a:t>
            </a:r>
            <a:endParaRPr/>
          </a:p>
        </p:txBody>
      </p:sp>
      <p:sp>
        <p:nvSpPr>
          <p:cNvPr id="597" name="Google Shape;597;p80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Accelerationsfasen</a:t>
            </a:r>
            <a:endParaRPr/>
          </a:p>
        </p:txBody>
      </p:sp>
      <p:sp>
        <p:nvSpPr>
          <p:cNvPr id="598" name="Google Shape;598;p80"/>
          <p:cNvSpPr txBox="1"/>
          <p:nvPr/>
        </p:nvSpPr>
        <p:spPr>
          <a:xfrm>
            <a:off x="18491600" y="12627308"/>
            <a:ext cx="5316000" cy="108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Källa: DigJouney</a:t>
            </a:r>
            <a:endParaRPr sz="3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1150" y="123575"/>
            <a:ext cx="12895154" cy="1346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" name="Google Shape;604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82175" y="-46500"/>
            <a:ext cx="24677798" cy="13808991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81"/>
          <p:cNvSpPr txBox="1"/>
          <p:nvPr/>
        </p:nvSpPr>
        <p:spPr>
          <a:xfrm>
            <a:off x="21994500" y="5341650"/>
            <a:ext cx="2001900" cy="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SID 107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2"/>
          <p:cNvSpPr txBox="1"/>
          <p:nvPr>
            <p:ph idx="1" type="body"/>
          </p:nvPr>
        </p:nvSpPr>
        <p:spPr>
          <a:xfrm>
            <a:off x="1219200" y="3749050"/>
            <a:ext cx="17068800" cy="90741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Vad kan ni konkret göra för att utveckla mognaden inom respektive motor?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Mobiliseringsfasen s 108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Koodinationsfasen s 111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Accelerationsfasen s 114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u="sng">
                <a:solidFill>
                  <a:srgbClr val="FFFFFF"/>
                </a:solidFill>
                <a:hlinkClick r:id="rId3"/>
              </a:rPr>
              <a:t>http://bit.ly/skelleftea_delad</a:t>
            </a:r>
            <a:endParaRPr>
              <a:solidFill>
                <a:srgbClr val="FFFFFF"/>
              </a:solidFill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-US">
                <a:solidFill>
                  <a:srgbClr val="FFFFFF"/>
                </a:solidFill>
              </a:rPr>
              <a:t>Öppna din mapp (SLKs ledningsgrupp)</a:t>
            </a:r>
            <a:endParaRPr>
              <a:solidFill>
                <a:srgbClr val="FFFFFF"/>
              </a:solidFill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-US">
                <a:solidFill>
                  <a:srgbClr val="FFFFFF"/>
                </a:solidFill>
              </a:rPr>
              <a:t>Dokumentera i filen “Övning 1-4 Arbetsdokument”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Google Shape;611;p82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Övning 2</a:t>
            </a:r>
            <a:r>
              <a:rPr lang="en-US"/>
              <a:t> - Utveckling av de digitala motorerna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83"/>
          <p:cNvSpPr txBox="1"/>
          <p:nvPr>
            <p:ph idx="1" type="body"/>
          </p:nvPr>
        </p:nvSpPr>
        <p:spPr>
          <a:xfrm>
            <a:off x="1219200" y="3749050"/>
            <a:ext cx="172623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Bedöm omvärldens digitala mognad, hur påverkar det er transformationsplan?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u="sng">
                <a:solidFill>
                  <a:srgbClr val="FFFFFF"/>
                </a:solidFill>
                <a:hlinkClick r:id="rId3"/>
              </a:rPr>
              <a:t>http://bit.ly/skelleftea_delad</a:t>
            </a:r>
            <a:endParaRPr>
              <a:solidFill>
                <a:srgbClr val="FFFFFF"/>
              </a:solidFill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-US">
                <a:solidFill>
                  <a:srgbClr val="FFFFFF"/>
                </a:solidFill>
              </a:rPr>
              <a:t>Öppna din mapp (SLKs ledningsgrupp)</a:t>
            </a:r>
            <a:endParaRPr>
              <a:solidFill>
                <a:srgbClr val="FFFFFF"/>
              </a:solidFill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-US">
                <a:solidFill>
                  <a:srgbClr val="FFFFFF"/>
                </a:solidFill>
              </a:rPr>
              <a:t>Dokumentera i filen “Övning 1-4 Arbetsdokument”</a:t>
            </a:r>
            <a:endParaRPr/>
          </a:p>
        </p:txBody>
      </p:sp>
      <p:sp>
        <p:nvSpPr>
          <p:cNvPr id="617" name="Google Shape;617;p83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Övning 3 - Omvärldens digitala mognad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4"/>
          <p:cNvSpPr txBox="1"/>
          <p:nvPr>
            <p:ph idx="1" type="body"/>
          </p:nvPr>
        </p:nvSpPr>
        <p:spPr>
          <a:xfrm>
            <a:off x="1219200" y="3749050"/>
            <a:ext cx="176595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Välj ut en våg som ni tror är viktig för er verksamhet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 u="sng">
                <a:solidFill>
                  <a:srgbClr val="FFFFFF"/>
                </a:solidFill>
                <a:hlinkClick r:id="rId3"/>
              </a:rPr>
              <a:t>http://bit.ly/skelleftea_delad</a:t>
            </a:r>
            <a:endParaRPr>
              <a:solidFill>
                <a:srgbClr val="FFFFFF"/>
              </a:solidFill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-US">
                <a:solidFill>
                  <a:srgbClr val="FFFFFF"/>
                </a:solidFill>
              </a:rPr>
              <a:t>Öppna din mapp (SLKs ledningsgrupp)</a:t>
            </a:r>
            <a:endParaRPr>
              <a:solidFill>
                <a:srgbClr val="FFFFFF"/>
              </a:solidFill>
            </a:endParaRPr>
          </a:p>
          <a:p>
            <a:pPr indent="-5334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Char char="●"/>
            </a:pPr>
            <a:r>
              <a:rPr lang="en-US">
                <a:solidFill>
                  <a:srgbClr val="FFFFFF"/>
                </a:solidFill>
              </a:rPr>
              <a:t>Dokumentera i filen “Övning 1-4 Arbetsdokument”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84"/>
          <p:cNvSpPr txBox="1"/>
          <p:nvPr>
            <p:ph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Övning 4 - Förstå och få hävstång på förändringsvågor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5"/>
          <p:cNvSpPr txBox="1"/>
          <p:nvPr>
            <p:ph idx="1" type="body"/>
          </p:nvPr>
        </p:nvSpPr>
        <p:spPr>
          <a:xfrm>
            <a:off x="1219200" y="4765040"/>
            <a:ext cx="21945600" cy="69495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Boka in tid för eget arbete</a:t>
            </a:r>
            <a:endParaRPr/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Läs boken!</a:t>
            </a:r>
            <a:endParaRPr/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DMI: Lista aktiviteter för alla digitala motorer</a:t>
            </a:r>
            <a:endParaRPr/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PRIORITERADE VÅGOR: Välj och analysera tre förändringsvågor</a:t>
            </a:r>
            <a:endParaRPr/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DIGITAL DESTINATION: Beskriv för varje motor - var vill ni vara om tre år?</a:t>
            </a:r>
            <a:endParaRPr/>
          </a:p>
          <a:p>
            <a: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</a:pPr>
            <a:r>
              <a:rPr lang="en-US"/>
              <a:t>Dokumentera allt digitalt i ert gemensamma dokument</a:t>
            </a:r>
            <a:endParaRPr/>
          </a:p>
        </p:txBody>
      </p:sp>
      <p:sp>
        <p:nvSpPr>
          <p:cNvPr id="630" name="Google Shape;630;p85"/>
          <p:cNvSpPr txBox="1"/>
          <p:nvPr>
            <p:ph type="title"/>
          </p:nvPr>
        </p:nvSpPr>
        <p:spPr>
          <a:xfrm>
            <a:off x="1219200" y="14627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Arbete tills nästa gång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7525" y="540688"/>
            <a:ext cx="15577177" cy="12634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6"/>
          <p:cNvSpPr txBox="1"/>
          <p:nvPr>
            <p:ph idx="4294967295" type="title"/>
          </p:nvPr>
        </p:nvSpPr>
        <p:spPr>
          <a:xfrm>
            <a:off x="1219200" y="1463040"/>
            <a:ext cx="21945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Open Sans ExtraBold"/>
                <a:ea typeface="Open Sans ExtraBold"/>
                <a:cs typeface="Open Sans ExtraBold"/>
                <a:sym typeface="Open Sans ExtraBold"/>
              </a:rPr>
              <a:t>Innehåll och arbetssätt</a:t>
            </a:r>
            <a:endParaRPr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355" name="Google Shape;355;p56"/>
          <p:cNvSpPr/>
          <p:nvPr/>
        </p:nvSpPr>
        <p:spPr>
          <a:xfrm>
            <a:off x="20167337" y="4577267"/>
            <a:ext cx="3364800" cy="2597700"/>
          </a:xfrm>
          <a:prstGeom prst="homePlate">
            <a:avLst>
              <a:gd fmla="val 2236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56"/>
          <p:cNvSpPr/>
          <p:nvPr/>
        </p:nvSpPr>
        <p:spPr>
          <a:xfrm>
            <a:off x="1367867" y="4636000"/>
            <a:ext cx="3020700" cy="2597700"/>
          </a:xfrm>
          <a:prstGeom prst="homePlate">
            <a:avLst>
              <a:gd fmla="val 2236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6"/>
          <p:cNvSpPr/>
          <p:nvPr/>
        </p:nvSpPr>
        <p:spPr>
          <a:xfrm>
            <a:off x="7560033" y="4636000"/>
            <a:ext cx="3020700" cy="2597700"/>
          </a:xfrm>
          <a:prstGeom prst="homePlate">
            <a:avLst>
              <a:gd fmla="val 2236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56"/>
          <p:cNvSpPr/>
          <p:nvPr/>
        </p:nvSpPr>
        <p:spPr>
          <a:xfrm>
            <a:off x="13928167" y="4577267"/>
            <a:ext cx="3020700" cy="2597700"/>
          </a:xfrm>
          <a:prstGeom prst="homePlate">
            <a:avLst>
              <a:gd fmla="val 22369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6"/>
          <p:cNvSpPr txBox="1"/>
          <p:nvPr/>
        </p:nvSpPr>
        <p:spPr>
          <a:xfrm>
            <a:off x="1195867" y="5073200"/>
            <a:ext cx="33648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Vad är digital </a:t>
            </a:r>
            <a:b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transformation?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0" name="Google Shape;360;p56"/>
          <p:cNvSpPr txBox="1"/>
          <p:nvPr/>
        </p:nvSpPr>
        <p:spPr>
          <a:xfrm>
            <a:off x="7560067" y="5000933"/>
            <a:ext cx="3020700" cy="1371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Hur digital </a:t>
            </a:r>
            <a:b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transformation </a:t>
            </a:r>
            <a:b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drivs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1" name="Google Shape;361;p56"/>
          <p:cNvSpPr txBox="1"/>
          <p:nvPr/>
        </p:nvSpPr>
        <p:spPr>
          <a:xfrm>
            <a:off x="13778200" y="4873733"/>
            <a:ext cx="3364800" cy="19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Att leda </a:t>
            </a:r>
            <a:b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och genomföra </a:t>
            </a:r>
            <a:b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transformation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2" name="Google Shape;362;p56"/>
          <p:cNvSpPr txBox="1"/>
          <p:nvPr/>
        </p:nvSpPr>
        <p:spPr>
          <a:xfrm>
            <a:off x="20102333" y="5035533"/>
            <a:ext cx="32343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Transformationsplanen</a:t>
            </a:r>
            <a:endParaRPr sz="2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56"/>
          <p:cNvSpPr txBox="1"/>
          <p:nvPr/>
        </p:nvSpPr>
        <p:spPr>
          <a:xfrm>
            <a:off x="1195867" y="3554233"/>
            <a:ext cx="36648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WS 1: 190911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4" name="Google Shape;364;p56"/>
          <p:cNvSpPr txBox="1"/>
          <p:nvPr/>
        </p:nvSpPr>
        <p:spPr>
          <a:xfrm>
            <a:off x="7356957" y="3641067"/>
            <a:ext cx="42480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WS 2: 191024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56"/>
          <p:cNvSpPr txBox="1"/>
          <p:nvPr/>
        </p:nvSpPr>
        <p:spPr>
          <a:xfrm>
            <a:off x="13681084" y="3577467"/>
            <a:ext cx="38064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WS 3: 191203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6" name="Google Shape;366;p56"/>
          <p:cNvSpPr txBox="1"/>
          <p:nvPr/>
        </p:nvSpPr>
        <p:spPr>
          <a:xfrm>
            <a:off x="20005219" y="3577467"/>
            <a:ext cx="39465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Open Sans"/>
                <a:ea typeface="Open Sans"/>
                <a:cs typeface="Open Sans"/>
                <a:sym typeface="Open Sans"/>
              </a:rPr>
              <a:t>WS 4: 200120</a:t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67" name="Google Shape;367;p56"/>
          <p:cNvGrpSpPr/>
          <p:nvPr/>
        </p:nvGrpSpPr>
        <p:grpSpPr>
          <a:xfrm>
            <a:off x="4464017" y="4577342"/>
            <a:ext cx="15480960" cy="2656367"/>
            <a:chOff x="1521188" y="2261150"/>
            <a:chExt cx="5805288" cy="996125"/>
          </a:xfrm>
        </p:grpSpPr>
        <p:sp>
          <p:nvSpPr>
            <p:cNvPr id="368" name="Google Shape;368;p56"/>
            <p:cNvSpPr/>
            <p:nvPr/>
          </p:nvSpPr>
          <p:spPr>
            <a:xfrm>
              <a:off x="6347088" y="2261150"/>
              <a:ext cx="967200" cy="97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69" name="Google Shape;369;p56"/>
            <p:cNvSpPr/>
            <p:nvPr/>
          </p:nvSpPr>
          <p:spPr>
            <a:xfrm>
              <a:off x="3975538" y="2283175"/>
              <a:ext cx="967200" cy="97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0" name="Google Shape;370;p56"/>
            <p:cNvSpPr/>
            <p:nvPr/>
          </p:nvSpPr>
          <p:spPr>
            <a:xfrm>
              <a:off x="1603988" y="2283175"/>
              <a:ext cx="967200" cy="974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1" name="Google Shape;371;p56"/>
            <p:cNvSpPr txBox="1"/>
            <p:nvPr/>
          </p:nvSpPr>
          <p:spPr>
            <a:xfrm>
              <a:off x="3876250" y="2447125"/>
              <a:ext cx="1132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Digitalt </a:t>
              </a:r>
              <a:endPara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mognadstest</a:t>
              </a:r>
              <a:endPara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2" name="Google Shape;372;p56"/>
            <p:cNvSpPr txBox="1"/>
            <p:nvPr/>
          </p:nvSpPr>
          <p:spPr>
            <a:xfrm>
              <a:off x="6359275" y="2420025"/>
              <a:ext cx="967200" cy="51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Förändrings-vågor</a:t>
              </a:r>
              <a:endPara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73" name="Google Shape;373;p56"/>
            <p:cNvSpPr txBox="1"/>
            <p:nvPr/>
          </p:nvSpPr>
          <p:spPr>
            <a:xfrm>
              <a:off x="1521188" y="2447125"/>
              <a:ext cx="11328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Vad är digitalisering för oss?</a:t>
              </a:r>
              <a:endParaRPr sz="2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74" name="Google Shape;374;p56"/>
          <p:cNvSpPr txBox="1"/>
          <p:nvPr/>
        </p:nvSpPr>
        <p:spPr>
          <a:xfrm>
            <a:off x="1196067" y="10413067"/>
            <a:ext cx="15748800" cy="19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latin typeface="Open Sans"/>
                <a:ea typeface="Open Sans"/>
                <a:cs typeface="Open Sans"/>
                <a:sym typeface="Open Sans"/>
              </a:rPr>
              <a:t>Dokumentation i lärplattform och individuell logg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56"/>
          <p:cNvSpPr/>
          <p:nvPr/>
        </p:nvSpPr>
        <p:spPr>
          <a:xfrm>
            <a:off x="5333528" y="7846067"/>
            <a:ext cx="837600" cy="843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56"/>
          <p:cNvSpPr/>
          <p:nvPr/>
        </p:nvSpPr>
        <p:spPr>
          <a:xfrm>
            <a:off x="11785561" y="7846067"/>
            <a:ext cx="837600" cy="843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6"/>
          <p:cNvSpPr/>
          <p:nvPr/>
        </p:nvSpPr>
        <p:spPr>
          <a:xfrm>
            <a:off x="18237561" y="7846067"/>
            <a:ext cx="837600" cy="843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56"/>
          <p:cNvSpPr/>
          <p:nvPr/>
        </p:nvSpPr>
        <p:spPr>
          <a:xfrm>
            <a:off x="15011528" y="7842733"/>
            <a:ext cx="837600" cy="843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6"/>
          <p:cNvSpPr/>
          <p:nvPr/>
        </p:nvSpPr>
        <p:spPr>
          <a:xfrm>
            <a:off x="8559528" y="7846067"/>
            <a:ext cx="837600" cy="843900"/>
          </a:xfrm>
          <a:prstGeom prst="ellipse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6"/>
          <p:cNvSpPr txBox="1"/>
          <p:nvPr/>
        </p:nvSpPr>
        <p:spPr>
          <a:xfrm>
            <a:off x="1345867" y="7609667"/>
            <a:ext cx="3946500" cy="17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Open Sans"/>
                <a:ea typeface="Open Sans"/>
                <a:cs typeface="Open Sans"/>
                <a:sym typeface="Open Sans"/>
              </a:rPr>
              <a:t>Omvärldsbevakning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Open Sans"/>
                <a:ea typeface="Open Sans"/>
                <a:cs typeface="Open Sans"/>
                <a:sym typeface="Open Sans"/>
              </a:rPr>
              <a:t>T ex Poddavsnitt</a:t>
            </a:r>
            <a:endParaRPr sz="27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7"/>
          <p:cNvSpPr txBox="1"/>
          <p:nvPr>
            <p:ph type="title"/>
          </p:nvPr>
        </p:nvSpPr>
        <p:spPr>
          <a:xfrm>
            <a:off x="1422400" y="827850"/>
            <a:ext cx="21991800" cy="35895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chemeClr val="accent4"/>
                </a:solidFill>
              </a:rPr>
              <a:t>Transformationsplanen - ett medvetet val av förändringsresor</a:t>
            </a:r>
            <a:endParaRPr sz="7200">
              <a:solidFill>
                <a:schemeClr val="accent4"/>
              </a:solidFill>
            </a:endParaRPr>
          </a:p>
        </p:txBody>
      </p:sp>
      <p:sp>
        <p:nvSpPr>
          <p:cNvPr id="386" name="Google Shape;386;p57"/>
          <p:cNvSpPr/>
          <p:nvPr/>
        </p:nvSpPr>
        <p:spPr>
          <a:xfrm>
            <a:off x="4554000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DMI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7"/>
          <p:cNvSpPr/>
          <p:nvPr/>
        </p:nvSpPr>
        <p:spPr>
          <a:xfrm>
            <a:off x="8422925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Omvärld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7"/>
          <p:cNvSpPr/>
          <p:nvPr/>
        </p:nvSpPr>
        <p:spPr>
          <a:xfrm>
            <a:off x="12241925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Vågor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57"/>
          <p:cNvSpPr/>
          <p:nvPr/>
        </p:nvSpPr>
        <p:spPr>
          <a:xfrm>
            <a:off x="16104238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Destination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57"/>
          <p:cNvSpPr/>
          <p:nvPr/>
        </p:nvSpPr>
        <p:spPr>
          <a:xfrm>
            <a:off x="19966575" y="4417350"/>
            <a:ext cx="3819300" cy="2069700"/>
          </a:xfrm>
          <a:prstGeom prst="homePlate">
            <a:avLst>
              <a:gd fmla="val 2386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Transformations-</a:t>
            </a:r>
            <a:br>
              <a:rPr b="1" lang="en-US" sz="3700">
                <a:latin typeface="Calibri"/>
                <a:ea typeface="Calibri"/>
                <a:cs typeface="Calibri"/>
                <a:sym typeface="Calibri"/>
              </a:rPr>
            </a:b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plan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57"/>
          <p:cNvSpPr/>
          <p:nvPr/>
        </p:nvSpPr>
        <p:spPr>
          <a:xfrm>
            <a:off x="685075" y="4417350"/>
            <a:ext cx="3819300" cy="2069700"/>
          </a:xfrm>
          <a:prstGeom prst="homePlate">
            <a:avLst>
              <a:gd fmla="val 50000" name="adj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Calibri"/>
                <a:ea typeface="Calibri"/>
                <a:cs typeface="Calibri"/>
                <a:sym typeface="Calibri"/>
              </a:rPr>
              <a:t> Vilka vi är</a:t>
            </a:r>
            <a:endParaRPr b="1" sz="37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2" name="Google Shape;392;p57"/>
          <p:cNvGrpSpPr/>
          <p:nvPr/>
        </p:nvGrpSpPr>
        <p:grpSpPr>
          <a:xfrm>
            <a:off x="609550" y="6965916"/>
            <a:ext cx="19061049" cy="1760735"/>
            <a:chOff x="609550" y="7727916"/>
            <a:chExt cx="19061049" cy="1760735"/>
          </a:xfrm>
        </p:grpSpPr>
        <p:pic>
          <p:nvPicPr>
            <p:cNvPr id="393" name="Google Shape;393;p57"/>
            <p:cNvPicPr preferRelativeResize="0"/>
            <p:nvPr/>
          </p:nvPicPr>
          <p:blipFill rotWithShape="1">
            <a:blip r:embed="rId3">
              <a:alphaModFix/>
            </a:blip>
            <a:srcRect b="21911" l="0" r="0" t="0"/>
            <a:stretch/>
          </p:blipFill>
          <p:spPr>
            <a:xfrm>
              <a:off x="4524525" y="7727925"/>
              <a:ext cx="3708900" cy="1729799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394" name="Google Shape;394;p5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419725" y="7727925"/>
              <a:ext cx="3536724" cy="17298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  <p:sp>
          <p:nvSpPr>
            <p:cNvPr id="395" name="Google Shape;395;p57"/>
            <p:cNvSpPr/>
            <p:nvPr/>
          </p:nvSpPr>
          <p:spPr>
            <a:xfrm>
              <a:off x="12162525" y="7727925"/>
              <a:ext cx="3708900" cy="1729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00" lIns="91400" spcFirstLastPara="1" rIns="91400" wrap="square" tIns="914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pic>
          <p:nvPicPr>
            <p:cNvPr id="396" name="Google Shape;396;p57"/>
            <p:cNvPicPr preferRelativeResize="0"/>
            <p:nvPr/>
          </p:nvPicPr>
          <p:blipFill rotWithShape="1">
            <a:blip r:embed="rId6">
              <a:alphaModFix/>
            </a:blip>
            <a:srcRect b="29780" l="23564" r="17466" t="19639"/>
            <a:stretch/>
          </p:blipFill>
          <p:spPr>
            <a:xfrm>
              <a:off x="16133900" y="7727925"/>
              <a:ext cx="3536699" cy="1729801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pic>
          <p:nvPicPr>
            <p:cNvPr id="397" name="Google Shape;397;p5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09550" y="7727916"/>
              <a:ext cx="3708902" cy="1760735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grpSp>
        <p:nvGrpSpPr>
          <p:cNvPr id="398" name="Google Shape;398;p57"/>
          <p:cNvGrpSpPr/>
          <p:nvPr/>
        </p:nvGrpSpPr>
        <p:grpSpPr>
          <a:xfrm>
            <a:off x="608875" y="9098400"/>
            <a:ext cx="23057175" cy="2085889"/>
            <a:chOff x="608875" y="9860400"/>
            <a:chExt cx="23057175" cy="2085889"/>
          </a:xfrm>
        </p:grpSpPr>
        <p:pic>
          <p:nvPicPr>
            <p:cNvPr id="399" name="Google Shape;399;p5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6087495" y="9860400"/>
              <a:ext cx="3708900" cy="2085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0" name="Google Shape;400;p5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957150" y="9860400"/>
              <a:ext cx="3708900" cy="2085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1" name="Google Shape;401;p57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8348185" y="9860400"/>
              <a:ext cx="3708900" cy="20858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2" name="Google Shape;402;p57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8875" y="9860400"/>
              <a:ext cx="3708900" cy="20858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3" name="Google Shape;403;p57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2217840" y="9860400"/>
              <a:ext cx="3708900" cy="2085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4" name="Google Shape;404;p57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478530" y="9860400"/>
              <a:ext cx="3708900" cy="20858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8"/>
          <p:cNvSpPr txBox="1"/>
          <p:nvPr>
            <p:ph type="title"/>
          </p:nvPr>
        </p:nvSpPr>
        <p:spPr>
          <a:xfrm>
            <a:off x="1422400" y="979975"/>
            <a:ext cx="15159600" cy="2286300"/>
          </a:xfrm>
          <a:prstGeom prst="rect">
            <a:avLst/>
          </a:prstGeom>
        </p:spPr>
        <p:txBody>
          <a:bodyPr anchorCtr="0" anchor="ctr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000000"/>
                </a:solidFill>
              </a:rPr>
              <a:t>Nio digitala motorer</a:t>
            </a:r>
            <a:endParaRPr sz="9600">
              <a:solidFill>
                <a:srgbClr val="000000"/>
              </a:solidFill>
            </a:endParaRPr>
          </a:p>
        </p:txBody>
      </p:sp>
      <p:pic>
        <p:nvPicPr>
          <p:cNvPr id="411" name="Google Shape;411;p58"/>
          <p:cNvPicPr preferRelativeResize="0"/>
          <p:nvPr/>
        </p:nvPicPr>
        <p:blipFill rotWithShape="1">
          <a:blip r:embed="rId3">
            <a:alphaModFix/>
          </a:blip>
          <a:srcRect b="30614" l="1597" r="1012" t="24562"/>
          <a:stretch/>
        </p:blipFill>
        <p:spPr>
          <a:xfrm>
            <a:off x="2378913" y="3693262"/>
            <a:ext cx="19626173" cy="6386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8"/>
          <p:cNvSpPr txBox="1"/>
          <p:nvPr/>
        </p:nvSpPr>
        <p:spPr>
          <a:xfrm>
            <a:off x="6897600" y="10328525"/>
            <a:ext cx="14551200" cy="72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Open Sans Light"/>
                <a:ea typeface="Open Sans Light"/>
                <a:cs typeface="Open Sans Light"/>
                <a:sym typeface="Open Sans Light"/>
              </a:rPr>
              <a:t>Källa: Joakim Jansson och Marie Andervin (2016). Att leda digital transformation. HOI Förlag</a:t>
            </a:r>
            <a:endParaRPr sz="2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3" name="Google Shape;413;p58"/>
          <p:cNvSpPr txBox="1"/>
          <p:nvPr>
            <p:ph idx="1" type="body"/>
          </p:nvPr>
        </p:nvSpPr>
        <p:spPr>
          <a:xfrm>
            <a:off x="1422400" y="11612880"/>
            <a:ext cx="10921500" cy="590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58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59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Grupp 1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Sara Tobias, </a:t>
            </a:r>
            <a:b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gymnasiet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DMI: </a:t>
            </a:r>
            <a:r>
              <a:rPr lang="en-US" sz="48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57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0" name="Google Shape;420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21776" y="0"/>
            <a:ext cx="18120949" cy="111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0"/>
          <p:cNvSpPr txBox="1"/>
          <p:nvPr>
            <p:ph idx="1" type="body"/>
          </p:nvPr>
        </p:nvSpPr>
        <p:spPr>
          <a:xfrm>
            <a:off x="277100" y="4597975"/>
            <a:ext cx="7019100" cy="4664400"/>
          </a:xfrm>
          <a:prstGeom prst="rect">
            <a:avLst/>
          </a:prstGeom>
        </p:spPr>
        <p:txBody>
          <a:bodyPr anchorCtr="0" anchor="t" bIns="121800" lIns="243675" spcFirstLastPara="1" rIns="243675" wrap="square" tIns="1218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Grupp 1 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Irene, vux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DMI: 69</a:t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48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6" name="Google Shape;426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3450" y="0"/>
            <a:ext cx="18378975" cy="11120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owerpointmall 16.10">
  <a:themeElements>
    <a:clrScheme name="Skellefteå kommuns profilfärger">
      <a:dk1>
        <a:srgbClr val="000000"/>
      </a:dk1>
      <a:lt1>
        <a:srgbClr val="4B4B4B"/>
      </a:lt1>
      <a:dk2>
        <a:srgbClr val="ECECEC"/>
      </a:dk2>
      <a:lt2>
        <a:srgbClr val="006EB6"/>
      </a:lt2>
      <a:accent1>
        <a:srgbClr val="CB511C"/>
      </a:accent1>
      <a:accent2>
        <a:srgbClr val="FFC01D"/>
      </a:accent2>
      <a:accent3>
        <a:srgbClr val="8F2970"/>
      </a:accent3>
      <a:accent4>
        <a:srgbClr val="4D7579"/>
      </a:accent4>
      <a:accent5>
        <a:srgbClr val="72AE9F"/>
      </a:accent5>
      <a:accent6>
        <a:srgbClr val="81786B"/>
      </a:accent6>
      <a:hlink>
        <a:srgbClr val="13567D"/>
      </a:hlink>
      <a:folHlink>
        <a:srgbClr val="623D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