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sv-SE" smtClean="0"/>
              <a:t>Klicka här för att ändra format</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3/30/2020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923A1CC3-2375-41D4-9E03-427CAF2A4C1A}"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och bild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sv-SE" smtClean="0"/>
              <a:t>Klicka här för att ändra format</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AFF16868-8199-4C2C-A5B1-63AEE139F88E}"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med beskrivning">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sv-SE" smtClean="0"/>
              <a:t>Klicka här för att ändra format</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AAD9FF7F-6988-44CC-821B-644E70CD2F73}"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nkor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5C12C299-16B2-4475-990D-751901EACC14}"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sv-SE" smtClean="0"/>
              <a:t>Klicka här för att ändra format</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sv-SE" smtClean="0"/>
              <a:t>Klicka här för att ändra format</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3/30/2020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F34E6425-0181-43F2-84FC-787E803FD2F8}"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sv-SE" smtClean="0"/>
              <a:t>Klicka här för att ändra format</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76E86A4C-8E40-4F87-A4F0-01A0687C5742}"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sv-SE" smtClean="0"/>
              <a:t>Klicka på ikonen för att lägga till en bild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35E72C73-2D91-4E12-BA25-F0AA0C03599B}"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3/30/2020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Alternativa fakta</a:t>
            </a:r>
            <a:endParaRPr lang="sv-SE" dirty="0"/>
          </a:p>
        </p:txBody>
      </p:sp>
      <p:sp>
        <p:nvSpPr>
          <p:cNvPr id="3" name="Underrubrik 2"/>
          <p:cNvSpPr>
            <a:spLocks noGrp="1"/>
          </p:cNvSpPr>
          <p:nvPr>
            <p:ph type="subTitle" idx="1"/>
          </p:nvPr>
        </p:nvSpPr>
        <p:spPr/>
        <p:txBody>
          <a:bodyPr/>
          <a:lstStyle/>
          <a:p>
            <a:r>
              <a:rPr lang="sv-SE" dirty="0" smtClean="0"/>
              <a:t>Om kunskapen och dess fiender</a:t>
            </a:r>
          </a:p>
          <a:p>
            <a:r>
              <a:rPr lang="sv-SE" dirty="0" smtClean="0"/>
              <a:t>Kapitel 5 och 6</a:t>
            </a:r>
          </a:p>
        </p:txBody>
      </p:sp>
    </p:spTree>
    <p:extLst>
      <p:ext uri="{BB962C8B-B14F-4D97-AF65-F5344CB8AC3E}">
        <p14:creationId xmlns:p14="http://schemas.microsoft.com/office/powerpoint/2010/main" val="168881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sz="2400" dirty="0" smtClean="0"/>
              <a:t>Läsning sid 219 – 235 (Kritiskt tänkande och källkritik)</a:t>
            </a:r>
          </a:p>
          <a:p>
            <a:pPr algn="ctr"/>
            <a:r>
              <a:rPr lang="sv-SE" sz="2400" b="1" dirty="0" smtClean="0">
                <a:solidFill>
                  <a:srgbClr val="FF0000"/>
                </a:solidFill>
              </a:rPr>
              <a:t>REFLEKTIONSFRÅGOR:</a:t>
            </a:r>
          </a:p>
          <a:p>
            <a:r>
              <a:rPr lang="sv-SE" sz="2400" dirty="0" smtClean="0"/>
              <a:t>1) Kan vi styra över vad vi tror och är övertygade om? Hur gör vi det i så fall?</a:t>
            </a:r>
          </a:p>
          <a:p>
            <a:r>
              <a:rPr lang="sv-SE" sz="2400" dirty="0" smtClean="0"/>
              <a:t>2) Hur gör du själv för att avgöra om ett påstående är trovärdigt eller inte? Har det hänt att du misstagit dig? Ge exempel!</a:t>
            </a:r>
            <a:endParaRPr lang="sv-SE" sz="2400" dirty="0"/>
          </a:p>
        </p:txBody>
      </p:sp>
    </p:spTree>
    <p:extLst>
      <p:ext uri="{BB962C8B-B14F-4D97-AF65-F5344CB8AC3E}">
        <p14:creationId xmlns:p14="http://schemas.microsoft.com/office/powerpoint/2010/main" val="4103115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normAutofit/>
          </a:bodyPr>
          <a:lstStyle/>
          <a:p>
            <a:r>
              <a:rPr lang="sv-SE" dirty="0" smtClean="0"/>
              <a:t>ATT LITA PÅ EXPERTER</a:t>
            </a:r>
          </a:p>
          <a:p>
            <a:r>
              <a:rPr lang="sv-SE" dirty="0" smtClean="0"/>
              <a:t>Vad är en expert?</a:t>
            </a:r>
          </a:p>
          <a:p>
            <a:r>
              <a:rPr lang="sv-SE" dirty="0" smtClean="0"/>
              <a:t>Någon som kan mycket om ett specifikt område. Det handlar om djup kunskap.</a:t>
            </a:r>
          </a:p>
          <a:p>
            <a:r>
              <a:rPr lang="sv-SE" dirty="0" smtClean="0"/>
              <a:t>Teoretisk kunskap kopplad till praktisk kunskap. Exempel på experter:</a:t>
            </a:r>
          </a:p>
          <a:p>
            <a:pPr lvl="1">
              <a:buFont typeface="Wingdings" panose="05000000000000000000" pitchFamily="2" charset="2"/>
              <a:buChar char="§"/>
            </a:pPr>
            <a:r>
              <a:rPr lang="sv-SE" dirty="0" smtClean="0"/>
              <a:t>Elektriker</a:t>
            </a:r>
          </a:p>
          <a:p>
            <a:pPr lvl="1">
              <a:buFont typeface="Wingdings" panose="05000000000000000000" pitchFamily="2" charset="2"/>
              <a:buChar char="§"/>
            </a:pPr>
            <a:r>
              <a:rPr lang="sv-SE" dirty="0" smtClean="0"/>
              <a:t>Piloter</a:t>
            </a:r>
          </a:p>
          <a:p>
            <a:pPr lvl="1">
              <a:buFont typeface="Wingdings" panose="05000000000000000000" pitchFamily="2" charset="2"/>
              <a:buChar char="§"/>
            </a:pPr>
            <a:r>
              <a:rPr lang="sv-SE" dirty="0" smtClean="0"/>
              <a:t>Meteorologer  </a:t>
            </a:r>
          </a:p>
          <a:p>
            <a:pPr marL="457200" lvl="1" indent="0">
              <a:buNone/>
            </a:pPr>
            <a:r>
              <a:rPr lang="sv-SE" dirty="0" smtClean="0"/>
              <a:t> </a:t>
            </a:r>
          </a:p>
          <a:p>
            <a:endParaRPr lang="sv-SE" dirty="0"/>
          </a:p>
        </p:txBody>
      </p:sp>
      <p:pic>
        <p:nvPicPr>
          <p:cNvPr id="4" name="Bildobjekt 3" descr="Your Blog - Ruths Though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875" y="4702778"/>
            <a:ext cx="2381926" cy="1850422"/>
          </a:xfrm>
          <a:prstGeom prst="rect">
            <a:avLst/>
          </a:prstGeom>
        </p:spPr>
      </p:pic>
      <p:pic>
        <p:nvPicPr>
          <p:cNvPr id="5" name="Bildobjekt 4" descr="&lt;strong&gt;Meteorolog&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501" y="4584701"/>
            <a:ext cx="1968499" cy="1968499"/>
          </a:xfrm>
          <a:prstGeom prst="rect">
            <a:avLst/>
          </a:prstGeom>
        </p:spPr>
      </p:pic>
      <p:pic>
        <p:nvPicPr>
          <p:cNvPr id="6" name="Bildobjekt 5" descr="Spongebob Spongebob Squarepants Vector - Vector downlo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801" y="4584701"/>
            <a:ext cx="1841500" cy="1841500"/>
          </a:xfrm>
          <a:prstGeom prst="rect">
            <a:avLst/>
          </a:prstGeom>
        </p:spPr>
      </p:pic>
    </p:spTree>
    <p:extLst>
      <p:ext uri="{BB962C8B-B14F-4D97-AF65-F5344CB8AC3E}">
        <p14:creationId xmlns:p14="http://schemas.microsoft.com/office/powerpoint/2010/main" val="7853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Experter kallas ibland auktoriteter, och det finns en tendens att inte vilja underkasta sig dem.</a:t>
            </a:r>
          </a:p>
          <a:p>
            <a:r>
              <a:rPr lang="sv-SE" dirty="0" err="1" smtClean="0"/>
              <a:t>Wikforss</a:t>
            </a:r>
            <a:r>
              <a:rPr lang="sv-SE" dirty="0" smtClean="0"/>
              <a:t> menar att det är en farlig utveckling!</a:t>
            </a:r>
          </a:p>
          <a:p>
            <a:r>
              <a:rPr lang="sv-SE" dirty="0" smtClean="0"/>
              <a:t>Man ska lyssna på innehållet i vad som sägs och inte förlita sig på personen.</a:t>
            </a:r>
          </a:p>
          <a:p>
            <a:r>
              <a:rPr lang="sv-SE" dirty="0" smtClean="0"/>
              <a:t>Det är viktigt att ha tilltro till den institution som experten representerar (vetenskapen) eftersom experten är utbytbar.</a:t>
            </a:r>
          </a:p>
          <a:p>
            <a:endParaRPr lang="sv-SE" dirty="0"/>
          </a:p>
        </p:txBody>
      </p:sp>
      <p:pic>
        <p:nvPicPr>
          <p:cNvPr id="4" name="Bildobjekt 3" descr="&lt;strong&gt;Donald Trump&lt;/strong&gt; presidential campaign, 2016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529" y="5071457"/>
            <a:ext cx="2343124" cy="1845210"/>
          </a:xfrm>
          <a:prstGeom prst="rect">
            <a:avLst/>
          </a:prstGeom>
        </p:spPr>
      </p:pic>
      <p:pic>
        <p:nvPicPr>
          <p:cNvPr id="5" name="Bildobjekt 4" descr="Armita Golkar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55" y="5071457"/>
            <a:ext cx="2567803" cy="1688331"/>
          </a:xfrm>
          <a:prstGeom prst="rect">
            <a:avLst/>
          </a:prstGeom>
        </p:spPr>
      </p:pic>
      <p:sp>
        <p:nvSpPr>
          <p:cNvPr id="6" name="Kommentar i oval 5"/>
          <p:cNvSpPr/>
          <p:nvPr/>
        </p:nvSpPr>
        <p:spPr>
          <a:xfrm>
            <a:off x="4283779" y="5130655"/>
            <a:ext cx="1107351" cy="88914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smtClean="0"/>
              <a:t>JA!</a:t>
            </a:r>
            <a:endParaRPr lang="sv-SE" dirty="0"/>
          </a:p>
        </p:txBody>
      </p:sp>
      <p:sp>
        <p:nvSpPr>
          <p:cNvPr id="8" name="Kommentar i oval 7"/>
          <p:cNvSpPr/>
          <p:nvPr/>
        </p:nvSpPr>
        <p:spPr>
          <a:xfrm>
            <a:off x="8655505" y="4941138"/>
            <a:ext cx="1123056" cy="79400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smtClean="0"/>
              <a:t>Nej </a:t>
            </a:r>
            <a:r>
              <a:rPr lang="sv-SE" dirty="0" err="1" smtClean="0"/>
              <a:t>nej</a:t>
            </a:r>
            <a:r>
              <a:rPr lang="sv-SE" dirty="0" smtClean="0"/>
              <a:t>!</a:t>
            </a:r>
            <a:endParaRPr lang="sv-SE" dirty="0"/>
          </a:p>
        </p:txBody>
      </p:sp>
    </p:spTree>
    <p:extLst>
      <p:ext uri="{BB962C8B-B14F-4D97-AF65-F5344CB8AC3E}">
        <p14:creationId xmlns:p14="http://schemas.microsoft.com/office/powerpoint/2010/main" val="259750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r>
              <a:rPr lang="sv-SE" dirty="0" smtClean="0"/>
              <a:t>För att vara en expert måste man:</a:t>
            </a:r>
          </a:p>
          <a:p>
            <a:r>
              <a:rPr lang="sv-SE" sz="2400" b="1" dirty="0" smtClean="0"/>
              <a:t>Ha en relevant utbildning!</a:t>
            </a:r>
          </a:p>
          <a:p>
            <a:r>
              <a:rPr lang="sv-SE" dirty="0" smtClean="0"/>
              <a:t>Det gäller elektrikern, frisören och forskaren.</a:t>
            </a:r>
          </a:p>
          <a:p>
            <a:r>
              <a:rPr lang="sv-SE" dirty="0" smtClean="0"/>
              <a:t>Kolla meriterna om du är osäker!</a:t>
            </a:r>
          </a:p>
          <a:p>
            <a:r>
              <a:rPr lang="sv-SE" dirty="0" smtClean="0"/>
              <a:t>Att hänvisa till en expert räcker inte – det måste vara ett relevant område!</a:t>
            </a:r>
            <a:endParaRPr lang="sv-SE" dirty="0"/>
          </a:p>
        </p:txBody>
      </p:sp>
      <p:pic>
        <p:nvPicPr>
          <p:cNvPr id="5" name="Bildobjekt 4" descr="Die avonture van Kuifie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945" y="3214249"/>
            <a:ext cx="1236518" cy="3297387"/>
          </a:xfrm>
          <a:prstGeom prst="rect">
            <a:avLst/>
          </a:prstGeom>
        </p:spPr>
      </p:pic>
      <p:pic>
        <p:nvPicPr>
          <p:cNvPr id="6" name="Bildobjekt 5" descr="The Perils of ‘Professional’ Experts ~ patentolo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453" y="4778117"/>
            <a:ext cx="1685060" cy="1685060"/>
          </a:xfrm>
          <a:prstGeom prst="rect">
            <a:avLst/>
          </a:prstGeom>
        </p:spPr>
      </p:pic>
      <p:pic>
        <p:nvPicPr>
          <p:cNvPr id="7" name="Bildobjekt 6" descr="Gedankenaustausch Aussprache · Kostenloses Bild auf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154" y="4726040"/>
            <a:ext cx="2670629" cy="1886132"/>
          </a:xfrm>
          <a:prstGeom prst="rect">
            <a:avLst/>
          </a:prstGeom>
        </p:spPr>
      </p:pic>
      <p:pic>
        <p:nvPicPr>
          <p:cNvPr id="8" name="Bildobjekt 7" descr="&lt;strong&gt;Böcker&lt;/strong&gt; Utbildning Läroböcker · Gratis vektorgrafik på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281" y="784305"/>
            <a:ext cx="2564720" cy="1937669"/>
          </a:xfrm>
          <a:prstGeom prst="rect">
            <a:avLst/>
          </a:prstGeom>
        </p:spPr>
      </p:pic>
    </p:spTree>
    <p:extLst>
      <p:ext uri="{BB962C8B-B14F-4D97-AF65-F5344CB8AC3E}">
        <p14:creationId xmlns:p14="http://schemas.microsoft.com/office/powerpoint/2010/main" val="357688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En forskare…</a:t>
            </a:r>
          </a:p>
          <a:p>
            <a:r>
              <a:rPr lang="sv-SE" dirty="0" smtClean="0"/>
              <a:t>Har en doktorsutbildning</a:t>
            </a:r>
          </a:p>
          <a:p>
            <a:r>
              <a:rPr lang="sv-SE" dirty="0" smtClean="0"/>
              <a:t>Har gett ut publikationer i erkända vetenskapliga tidskrifter t ex.</a:t>
            </a:r>
          </a:p>
          <a:p>
            <a:r>
              <a:rPr lang="sv-SE" dirty="0" smtClean="0"/>
              <a:t>Upprepar inte bara det som andra sagt utan bedriver en självständig forskning på en solid kunskapsbas</a:t>
            </a:r>
          </a:p>
          <a:p>
            <a:r>
              <a:rPr lang="sv-SE" dirty="0" smtClean="0"/>
              <a:t>Ifrågasätter etablerade teorier genom experiment, argumentation och kritiskt tänkande</a:t>
            </a:r>
          </a:p>
          <a:p>
            <a:r>
              <a:rPr lang="sv-SE" dirty="0" smtClean="0"/>
              <a:t>Vetenskap är under ständig utveckling!</a:t>
            </a:r>
          </a:p>
          <a:p>
            <a:r>
              <a:rPr lang="sv-SE" dirty="0" smtClean="0"/>
              <a:t>Verifiering och falsifiering (Karl Popper!)</a:t>
            </a:r>
            <a:endParaRPr lang="sv-SE" dirty="0"/>
          </a:p>
        </p:txBody>
      </p:sp>
      <p:pic>
        <p:nvPicPr>
          <p:cNvPr id="4" name="Bildobjekt 3" descr="Clipart - Science Girl - With Black Hai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925" y="692727"/>
            <a:ext cx="2285752" cy="2313709"/>
          </a:xfrm>
          <a:prstGeom prst="rect">
            <a:avLst/>
          </a:prstGeom>
        </p:spPr>
      </p:pic>
      <p:pic>
        <p:nvPicPr>
          <p:cNvPr id="5" name="Bildobjekt 4" descr="DE LA MEDECINE GENERALE, seulement de la médecine généra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795" y="5170012"/>
            <a:ext cx="867641" cy="1112158"/>
          </a:xfrm>
          <a:prstGeom prst="rect">
            <a:avLst/>
          </a:prstGeom>
        </p:spPr>
      </p:pic>
    </p:spTree>
    <p:extLst>
      <p:ext uri="{BB962C8B-B14F-4D97-AF65-F5344CB8AC3E}">
        <p14:creationId xmlns:p14="http://schemas.microsoft.com/office/powerpoint/2010/main" val="250374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DEBATT OCH FAKTAKONTROLL </a:t>
            </a:r>
          </a:p>
          <a:p>
            <a:r>
              <a:rPr lang="sv-SE" dirty="0" smtClean="0"/>
              <a:t>För ett gott debattklimat krävs ett visst fokus:</a:t>
            </a:r>
          </a:p>
          <a:p>
            <a:r>
              <a:rPr lang="sv-SE" dirty="0" smtClean="0"/>
              <a:t>Det räcker inte med att säga emot någon man inte håller med.</a:t>
            </a:r>
          </a:p>
          <a:p>
            <a:r>
              <a:rPr lang="sv-SE" dirty="0" smtClean="0"/>
              <a:t>Jag måste framföra skäl för min ståndpunkt och skäl mot den andres.</a:t>
            </a:r>
          </a:p>
          <a:p>
            <a:r>
              <a:rPr lang="sv-SE" dirty="0" smtClean="0"/>
              <a:t>Mina argument ska baseras på det jag på goda grunder kan anta är sant.</a:t>
            </a:r>
          </a:p>
          <a:p>
            <a:r>
              <a:rPr lang="sv-SE" i="1" dirty="0" smtClean="0"/>
              <a:t>Vad gör man om man inte är helt säker?</a:t>
            </a:r>
          </a:p>
          <a:p>
            <a:endParaRPr lang="sv-SE" dirty="0"/>
          </a:p>
        </p:txBody>
      </p:sp>
      <p:pic>
        <p:nvPicPr>
          <p:cNvPr id="4" name="Bildobjekt 3" descr="File:Emojione 1F914.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129" y="4814454"/>
            <a:ext cx="1863436" cy="1863436"/>
          </a:xfrm>
          <a:prstGeom prst="rect">
            <a:avLst/>
          </a:prstGeom>
        </p:spPr>
      </p:pic>
    </p:spTree>
    <p:extLst>
      <p:ext uri="{BB962C8B-B14F-4D97-AF65-F5344CB8AC3E}">
        <p14:creationId xmlns:p14="http://schemas.microsoft.com/office/powerpoint/2010/main" val="41466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En gemensam bas för debatten skapar lyhördhet för den andres åsikter.</a:t>
            </a:r>
          </a:p>
          <a:p>
            <a:r>
              <a:rPr lang="sv-SE" dirty="0" smtClean="0"/>
              <a:t>Att dumförklara någon är en oframkomlig väg att övertyga någon om något.</a:t>
            </a:r>
          </a:p>
          <a:p>
            <a:r>
              <a:rPr lang="sv-SE" dirty="0" smtClean="0"/>
              <a:t>Korrigera någon: fokusera på fakta, inte på felet!</a:t>
            </a:r>
          </a:p>
          <a:p>
            <a:r>
              <a:rPr lang="sv-SE" dirty="0" smtClean="0"/>
              <a:t>Starka känslor och polarisering leder till kunskapsresistens.</a:t>
            </a:r>
          </a:p>
          <a:p>
            <a:r>
              <a:rPr lang="sv-SE" dirty="0" smtClean="0"/>
              <a:t>För en god debatt måste man ha ett vettigt ämne och debattörerna måste ha kunskap.</a:t>
            </a:r>
          </a:p>
          <a:p>
            <a:r>
              <a:rPr lang="sv-SE" i="1" dirty="0" smtClean="0"/>
              <a:t>Vilken roll ska känslorna få ha?</a:t>
            </a:r>
            <a:endParaRPr lang="sv-SE" i="1" dirty="0"/>
          </a:p>
        </p:txBody>
      </p:sp>
      <p:pic>
        <p:nvPicPr>
          <p:cNvPr id="4" name="Bildobjekt 3" descr="Uttryckssymboler &lt;strong&gt;Känslor&lt;/strong&gt; Smilies · Gratis vektorgrafik på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651" y="3749623"/>
            <a:ext cx="2008476" cy="2270177"/>
          </a:xfrm>
          <a:prstGeom prst="rect">
            <a:avLst/>
          </a:prstGeom>
        </p:spPr>
      </p:pic>
    </p:spTree>
    <p:extLst>
      <p:ext uri="{BB962C8B-B14F-4D97-AF65-F5344CB8AC3E}">
        <p14:creationId xmlns:p14="http://schemas.microsoft.com/office/powerpoint/2010/main" val="216179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sz="2000" dirty="0" smtClean="0"/>
              <a:t>Läs sidorna 245 – 262</a:t>
            </a:r>
          </a:p>
          <a:p>
            <a:r>
              <a:rPr lang="sv-SE" sz="2000" dirty="0" smtClean="0"/>
              <a:t>Vilken betydelse har journalister och media för vad vi uppfattar som sant och inte?</a:t>
            </a:r>
          </a:p>
          <a:p>
            <a:r>
              <a:rPr lang="sv-SE" sz="2000" dirty="0" smtClean="0"/>
              <a:t>Styr media vilka vi litar mest på och vilka vi uppfattar som opålitliga? </a:t>
            </a:r>
          </a:p>
          <a:p>
            <a:r>
              <a:rPr lang="sv-SE" sz="2000" dirty="0" smtClean="0"/>
              <a:t>Plocka ut tre punkter ur ”Vad kan vi göra?” från sidan 259 som du tycker är speciellt viktiga. Förklara varför du valt dem.</a:t>
            </a:r>
            <a:endParaRPr lang="sv-SE" sz="2000" dirty="0"/>
          </a:p>
        </p:txBody>
      </p:sp>
      <p:pic>
        <p:nvPicPr>
          <p:cNvPr id="4" name="Bildobjekt 3" descr="Henrik Alexandersson: Ännu en förlorad möjligh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863" y="517869"/>
            <a:ext cx="3105295" cy="1618562"/>
          </a:xfrm>
          <a:prstGeom prst="rect">
            <a:avLst/>
          </a:prstGeom>
        </p:spPr>
      </p:pic>
    </p:spTree>
    <p:extLst>
      <p:ext uri="{BB962C8B-B14F-4D97-AF65-F5344CB8AC3E}">
        <p14:creationId xmlns:p14="http://schemas.microsoft.com/office/powerpoint/2010/main" val="3612696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Kapitel 5 ”Kunskapen och skolan” – en sammanfattning</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smtClean="0"/>
              <a:t>Från 1990-talet till 2014 har elevernas PISA-resultat sjunkit. (</a:t>
            </a:r>
            <a:r>
              <a:rPr lang="sv-SE" dirty="0" err="1" smtClean="0"/>
              <a:t>Programme</a:t>
            </a:r>
            <a:r>
              <a:rPr lang="sv-SE" dirty="0" smtClean="0"/>
              <a:t> for International Student </a:t>
            </a:r>
            <a:r>
              <a:rPr lang="sv-SE" dirty="0" err="1" smtClean="0"/>
              <a:t>Assessement</a:t>
            </a:r>
            <a:r>
              <a:rPr lang="sv-SE" dirty="0" smtClean="0"/>
              <a:t>) Särskilt läsförståelsen har blivit mycket sämre.</a:t>
            </a:r>
          </a:p>
          <a:p>
            <a:r>
              <a:rPr lang="sv-SE" dirty="0" err="1" smtClean="0"/>
              <a:t>Wikforss</a:t>
            </a:r>
            <a:r>
              <a:rPr lang="sv-SE" dirty="0" smtClean="0"/>
              <a:t> kritiserar den svenska skolans idé om att lärandet ska vara ”konstruktivistiskt”, d.v.s. att individen själv konstruerar sin kunskap genom att söka reda på den. Elevens ansvar att hitta kunskap blir för stort.</a:t>
            </a:r>
          </a:p>
          <a:p>
            <a:r>
              <a:rPr lang="sv-SE" dirty="0" err="1" smtClean="0"/>
              <a:t>Wikforss</a:t>
            </a:r>
            <a:r>
              <a:rPr lang="sv-SE" dirty="0" smtClean="0"/>
              <a:t> kritiserar idén om att kunskap är relativ och beror på kontexten. Hon menar att om det finns sanningar kan man få kunskap om dem.</a:t>
            </a:r>
          </a:p>
          <a:p>
            <a:r>
              <a:rPr lang="sv-SE" dirty="0" smtClean="0"/>
              <a:t>Hon menar att det vore bättre att lärarna lär ut ämneskunskaper istället för att handleda eleverna i lärandet</a:t>
            </a:r>
            <a:r>
              <a:rPr lang="sv-SE" smtClean="0"/>
              <a:t>. </a:t>
            </a:r>
            <a:endParaRPr lang="sv-SE" dirty="0" smtClean="0"/>
          </a:p>
          <a:p>
            <a:r>
              <a:rPr lang="sv-SE" dirty="0" smtClean="0"/>
              <a:t>Kritiskt tänkande går inte att lära ut.</a:t>
            </a:r>
          </a:p>
          <a:p>
            <a:r>
              <a:rPr lang="sv-SE" dirty="0" smtClean="0"/>
              <a:t>För att kunna tänka kritiskt måste man ha relevanta kunskaper.</a:t>
            </a:r>
          </a:p>
          <a:p>
            <a:r>
              <a:rPr lang="sv-SE" dirty="0" smtClean="0"/>
              <a:t>Eleverna har svårt att tänka kritiskt eftersom de inte har tillräckliga kunskaper för att kunna värdera vad som är sant och inte. </a:t>
            </a:r>
          </a:p>
          <a:p>
            <a:endParaRPr lang="sv-SE" dirty="0"/>
          </a:p>
        </p:txBody>
      </p:sp>
    </p:spTree>
    <p:extLst>
      <p:ext uri="{BB962C8B-B14F-4D97-AF65-F5344CB8AC3E}">
        <p14:creationId xmlns:p14="http://schemas.microsoft.com/office/powerpoint/2010/main" val="42164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Kapitel 6 ”Vad kan vi göra?”</a:t>
            </a:r>
            <a:endParaRPr lang="sv-SE" dirty="0"/>
          </a:p>
        </p:txBody>
      </p:sp>
      <p:sp>
        <p:nvSpPr>
          <p:cNvPr id="3" name="Platshållare för innehåll 2"/>
          <p:cNvSpPr>
            <a:spLocks noGrp="1"/>
          </p:cNvSpPr>
          <p:nvPr>
            <p:ph idx="1"/>
          </p:nvPr>
        </p:nvSpPr>
        <p:spPr/>
        <p:txBody>
          <a:bodyPr/>
          <a:lstStyle/>
          <a:p>
            <a:r>
              <a:rPr lang="sv-SE" dirty="0" smtClean="0"/>
              <a:t>KRITISKT TÄNKANDE</a:t>
            </a:r>
          </a:p>
          <a:p>
            <a:r>
              <a:rPr lang="sv-SE" dirty="0" smtClean="0"/>
              <a:t>Varför är det kritiska tänkandet viktigt?</a:t>
            </a:r>
          </a:p>
          <a:p>
            <a:r>
              <a:rPr lang="sv-SE" dirty="0" smtClean="0"/>
              <a:t>Jo, för att kunna avgöra om det finns goda skäl att tro ett påstående/argument, eller om det finns skäl att tro att det inte är sant eller har andra brister.</a:t>
            </a:r>
          </a:p>
          <a:p>
            <a:r>
              <a:rPr lang="sv-SE" dirty="0" smtClean="0"/>
              <a:t>Är påståendet giltigt (eller relevant)? Ger premisserna stöd för det?</a:t>
            </a:r>
          </a:p>
          <a:p>
            <a:endParaRPr lang="sv-SE" dirty="0" smtClean="0"/>
          </a:p>
          <a:p>
            <a:pPr marL="0" indent="0">
              <a:buNone/>
            </a:pPr>
            <a:endParaRPr lang="sv-SE" dirty="0" smtClean="0"/>
          </a:p>
          <a:p>
            <a:endParaRPr lang="sv-SE" dirty="0" smtClean="0"/>
          </a:p>
          <a:p>
            <a:pPr marL="0" indent="0">
              <a:buNone/>
            </a:pPr>
            <a:endParaRPr lang="sv-SE" dirty="0" smtClean="0"/>
          </a:p>
          <a:p>
            <a:endParaRPr lang="sv-SE" dirty="0"/>
          </a:p>
        </p:txBody>
      </p:sp>
      <p:pic>
        <p:nvPicPr>
          <p:cNvPr id="4" name="Bildobjekt 3" descr="Fråga &lt;strong&gt;Frågetecken&lt;/strong&gt; Hjälp · Gratis foto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319" y="4822371"/>
            <a:ext cx="1735909" cy="1735909"/>
          </a:xfrm>
          <a:prstGeom prst="rect">
            <a:avLst/>
          </a:prstGeom>
        </p:spPr>
      </p:pic>
    </p:spTree>
    <p:extLst>
      <p:ext uri="{BB962C8B-B14F-4D97-AF65-F5344CB8AC3E}">
        <p14:creationId xmlns:p14="http://schemas.microsoft.com/office/powerpoint/2010/main" val="22154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Liten logikövning (kapitel 5)</a:t>
            </a:r>
            <a:endParaRPr lang="sv-SE" dirty="0"/>
          </a:p>
        </p:txBody>
      </p:sp>
      <p:sp>
        <p:nvSpPr>
          <p:cNvPr id="3" name="Platshållare för innehåll 2"/>
          <p:cNvSpPr>
            <a:spLocks noGrp="1"/>
          </p:cNvSpPr>
          <p:nvPr>
            <p:ph idx="1"/>
          </p:nvPr>
        </p:nvSpPr>
        <p:spPr/>
        <p:txBody>
          <a:bodyPr>
            <a:normAutofit lnSpcReduction="10000"/>
          </a:bodyPr>
          <a:lstStyle/>
          <a:p>
            <a:r>
              <a:rPr lang="sv-SE" b="1" dirty="0" smtClean="0"/>
              <a:t>Premiss 1: </a:t>
            </a:r>
            <a:r>
              <a:rPr lang="sv-SE" dirty="0" smtClean="0"/>
              <a:t>Alla människor är dödliga</a:t>
            </a:r>
          </a:p>
          <a:p>
            <a:r>
              <a:rPr lang="sv-SE" b="1" dirty="0" smtClean="0"/>
              <a:t>Premiss 2: </a:t>
            </a:r>
            <a:r>
              <a:rPr lang="sv-SE" dirty="0" smtClean="0"/>
              <a:t>Sokrates är en människa</a:t>
            </a:r>
          </a:p>
          <a:p>
            <a:r>
              <a:rPr lang="sv-SE" b="1" dirty="0" smtClean="0"/>
              <a:t>Slutsats: </a:t>
            </a:r>
            <a:r>
              <a:rPr lang="sv-SE" dirty="0" smtClean="0"/>
              <a:t>Sokrates är dödlig</a:t>
            </a:r>
          </a:p>
          <a:p>
            <a:r>
              <a:rPr lang="sv-SE" dirty="0" smtClean="0"/>
              <a:t>Slutsatsen följer med nödvändighet av premisserna!</a:t>
            </a:r>
          </a:p>
          <a:p>
            <a:r>
              <a:rPr lang="sv-SE" b="1" dirty="0" smtClean="0"/>
              <a:t>Premiss 1</a:t>
            </a:r>
            <a:r>
              <a:rPr lang="sv-SE" dirty="0" smtClean="0"/>
              <a:t>: Alla människor kan flyga</a:t>
            </a:r>
          </a:p>
          <a:p>
            <a:r>
              <a:rPr lang="sv-SE" b="1" dirty="0" smtClean="0"/>
              <a:t>Premiss 2: </a:t>
            </a:r>
            <a:r>
              <a:rPr lang="sv-SE" dirty="0" smtClean="0"/>
              <a:t>Sokrates är en människa</a:t>
            </a:r>
          </a:p>
          <a:p>
            <a:r>
              <a:rPr lang="sv-SE" b="1" dirty="0" smtClean="0"/>
              <a:t>Slutsats: </a:t>
            </a:r>
            <a:r>
              <a:rPr lang="sv-SE" dirty="0" smtClean="0"/>
              <a:t>Sokrates kan flyga</a:t>
            </a:r>
          </a:p>
          <a:p>
            <a:r>
              <a:rPr lang="sv-SE" dirty="0" smtClean="0"/>
              <a:t>Även om slutsatsen följer med samma nödvändighet är det ohållbart eftersom en av premisserna är falsk.</a:t>
            </a:r>
            <a:endParaRPr lang="sv-SE" dirty="0"/>
          </a:p>
        </p:txBody>
      </p:sp>
      <p:pic>
        <p:nvPicPr>
          <p:cNvPr id="4" name="Bildobjekt 3" descr="&gt;Professor Balthazar 2.0 | Kunskapsivriga experi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9812" y="1449978"/>
            <a:ext cx="1825447" cy="3230880"/>
          </a:xfrm>
          <a:prstGeom prst="rect">
            <a:avLst/>
          </a:prstGeom>
        </p:spPr>
      </p:pic>
      <p:pic>
        <p:nvPicPr>
          <p:cNvPr id="5" name="Bildobjekt 4" descr="Fallskärm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622" y="4857387"/>
            <a:ext cx="2540000" cy="1689100"/>
          </a:xfrm>
          <a:prstGeom prst="rect">
            <a:avLst/>
          </a:prstGeom>
        </p:spPr>
      </p:pic>
    </p:spTree>
    <p:extLst>
      <p:ext uri="{BB962C8B-B14F-4D97-AF65-F5344CB8AC3E}">
        <p14:creationId xmlns:p14="http://schemas.microsoft.com/office/powerpoint/2010/main" val="305309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Tankefällor</a:t>
            </a:r>
            <a:endParaRPr lang="sv-SE" dirty="0"/>
          </a:p>
        </p:txBody>
      </p:sp>
      <p:sp>
        <p:nvSpPr>
          <p:cNvPr id="3" name="Platshållare för innehåll 2"/>
          <p:cNvSpPr>
            <a:spLocks noGrp="1"/>
          </p:cNvSpPr>
          <p:nvPr>
            <p:ph idx="1"/>
          </p:nvPr>
        </p:nvSpPr>
        <p:spPr/>
        <p:txBody>
          <a:bodyPr/>
          <a:lstStyle/>
          <a:p>
            <a:r>
              <a:rPr lang="sv-SE" b="1" dirty="0" smtClean="0"/>
              <a:t>Logiska </a:t>
            </a:r>
            <a:r>
              <a:rPr lang="sv-SE" b="1" dirty="0" err="1" smtClean="0"/>
              <a:t>tankefällor</a:t>
            </a:r>
            <a:r>
              <a:rPr lang="sv-SE" b="1" dirty="0"/>
              <a:t> </a:t>
            </a:r>
            <a:r>
              <a:rPr lang="sv-SE" b="1" dirty="0" smtClean="0"/>
              <a:t>/</a:t>
            </a:r>
            <a:r>
              <a:rPr lang="sv-SE" b="1" dirty="0" err="1" smtClean="0"/>
              <a:t>Affirming</a:t>
            </a:r>
            <a:r>
              <a:rPr lang="sv-SE" b="1" dirty="0" smtClean="0"/>
              <a:t> the </a:t>
            </a:r>
            <a:r>
              <a:rPr lang="sv-SE" b="1" dirty="0" err="1" smtClean="0"/>
              <a:t>consequent</a:t>
            </a:r>
            <a:endParaRPr lang="sv-SE" b="1" dirty="0" smtClean="0"/>
          </a:p>
          <a:p>
            <a:r>
              <a:rPr lang="sv-SE" b="1" dirty="0" smtClean="0"/>
              <a:t>Premiss 1: </a:t>
            </a:r>
            <a:r>
              <a:rPr lang="sv-SE" dirty="0" smtClean="0"/>
              <a:t>Alla människor är dödliga</a:t>
            </a:r>
          </a:p>
          <a:p>
            <a:r>
              <a:rPr lang="sv-SE" b="1" dirty="0" smtClean="0"/>
              <a:t>Premiss 2: </a:t>
            </a:r>
            <a:r>
              <a:rPr lang="sv-SE" dirty="0" smtClean="0"/>
              <a:t>Sokrates </a:t>
            </a:r>
            <a:r>
              <a:rPr lang="sv-SE" dirty="0"/>
              <a:t>är dödlig</a:t>
            </a:r>
          </a:p>
          <a:p>
            <a:r>
              <a:rPr lang="sv-SE" b="1" dirty="0" smtClean="0"/>
              <a:t> Slutsats: </a:t>
            </a:r>
            <a:r>
              <a:rPr lang="sv-SE" dirty="0" smtClean="0"/>
              <a:t>Sokrates är en människa</a:t>
            </a:r>
            <a:endParaRPr lang="sv-SE" dirty="0"/>
          </a:p>
          <a:p>
            <a:r>
              <a:rPr lang="sv-SE" dirty="0" smtClean="0"/>
              <a:t>Även om båda premisserna är sanna kan slutsatsen vara falsk. Sokrates kanske är en hund?</a:t>
            </a:r>
          </a:p>
        </p:txBody>
      </p:sp>
      <p:pic>
        <p:nvPicPr>
          <p:cNvPr id="4" name="Bildobjekt 3" descr="Golden retriever - Viquipèdia, l'enciclopèdia lli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657" y="4728754"/>
            <a:ext cx="2447567" cy="1627632"/>
          </a:xfrm>
          <a:prstGeom prst="rect">
            <a:avLst/>
          </a:prstGeom>
        </p:spPr>
      </p:pic>
    </p:spTree>
    <p:extLst>
      <p:ext uri="{BB962C8B-B14F-4D97-AF65-F5344CB8AC3E}">
        <p14:creationId xmlns:p14="http://schemas.microsoft.com/office/powerpoint/2010/main" val="73041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smtClean="0"/>
              <a:t>Skilj på korrelation och kausalitet!</a:t>
            </a:r>
          </a:p>
          <a:p>
            <a:r>
              <a:rPr lang="sv-SE" dirty="0" smtClean="0"/>
              <a:t>Finns det en korrelation mellan glassätande och drunkningsolyckor?</a:t>
            </a:r>
          </a:p>
          <a:p>
            <a:r>
              <a:rPr lang="sv-SE" dirty="0" smtClean="0"/>
              <a:t>Mellan invandring och brott?</a:t>
            </a:r>
          </a:p>
          <a:p>
            <a:r>
              <a:rPr lang="sv-SE" dirty="0" smtClean="0"/>
              <a:t>Mell</a:t>
            </a:r>
            <a:r>
              <a:rPr lang="sv-SE" dirty="0"/>
              <a:t>an kost och viktminskning?</a:t>
            </a:r>
          </a:p>
          <a:p>
            <a:r>
              <a:rPr lang="sv-SE" dirty="0" smtClean="0"/>
              <a:t>Eftersom det  kan vara många bakomliggande faktorer i komplicerade frågor kan det vara svårt att avgöra om det verkligen finns ett orsakssamband/kausalitet.</a:t>
            </a:r>
          </a:p>
          <a:p>
            <a:r>
              <a:rPr lang="sv-SE" dirty="0" smtClean="0"/>
              <a:t>Korrelation= samband, anknytning</a:t>
            </a:r>
          </a:p>
          <a:p>
            <a:r>
              <a:rPr lang="sv-SE" dirty="0" smtClean="0"/>
              <a:t>Kausalitet=Direkt koppling</a:t>
            </a:r>
            <a:endParaRPr lang="sv-SE" dirty="0"/>
          </a:p>
        </p:txBody>
      </p:sp>
    </p:spTree>
    <p:extLst>
      <p:ext uri="{BB962C8B-B14F-4D97-AF65-F5344CB8AC3E}">
        <p14:creationId xmlns:p14="http://schemas.microsoft.com/office/powerpoint/2010/main" val="122557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smtClean="0"/>
              <a:t>Ad hominem-argument</a:t>
            </a:r>
          </a:p>
          <a:p>
            <a:r>
              <a:rPr lang="sv-SE" dirty="0" smtClean="0"/>
              <a:t>Man attackerar personen istället för argumentet; ett exempel:</a:t>
            </a:r>
          </a:p>
          <a:p>
            <a:r>
              <a:rPr lang="sv-SE" dirty="0" smtClean="0"/>
              <a:t>Du är trött och sliten.</a:t>
            </a:r>
          </a:p>
          <a:p>
            <a:r>
              <a:rPr lang="sv-SE" dirty="0" smtClean="0"/>
              <a:t>Jag argumenterar för att du ska träna mer, för då orkar man mer.</a:t>
            </a:r>
          </a:p>
          <a:p>
            <a:r>
              <a:rPr lang="sv-SE" dirty="0" smtClean="0"/>
              <a:t>Du avvisar mitt råd genom att påpeka att jag inte tränar regelbundet.</a:t>
            </a:r>
          </a:p>
          <a:p>
            <a:r>
              <a:rPr lang="sv-SE" dirty="0" smtClean="0"/>
              <a:t>Det är fel att ifrågasätta ett argument genom att ifrågasätta motiven hos den som framför argumentet. </a:t>
            </a:r>
          </a:p>
          <a:p>
            <a:endParaRPr lang="sv-SE" dirty="0"/>
          </a:p>
        </p:txBody>
      </p:sp>
    </p:spTree>
    <p:extLst>
      <p:ext uri="{BB962C8B-B14F-4D97-AF65-F5344CB8AC3E}">
        <p14:creationId xmlns:p14="http://schemas.microsoft.com/office/powerpoint/2010/main" val="10363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sz="2000" dirty="0" smtClean="0"/>
              <a:t>KÄLLKRITIK (sid 228 -235)</a:t>
            </a:r>
          </a:p>
          <a:p>
            <a:r>
              <a:rPr lang="sv-SE" sz="2000" dirty="0" smtClean="0"/>
              <a:t>= ett indirekt sätt att avgöra ett påståendes sanning.</a:t>
            </a:r>
          </a:p>
          <a:p>
            <a:r>
              <a:rPr lang="sv-SE" sz="2000" dirty="0" smtClean="0"/>
              <a:t>= man värderar trovärdigheten hos källan</a:t>
            </a:r>
          </a:p>
          <a:p>
            <a:r>
              <a:rPr lang="sv-SE" sz="2000" dirty="0" smtClean="0"/>
              <a:t>Räcker det?</a:t>
            </a:r>
          </a:p>
          <a:p>
            <a:r>
              <a:rPr lang="sv-SE" sz="2000" dirty="0" smtClean="0"/>
              <a:t>Påståendet värderas i ljuset av annat man vet</a:t>
            </a:r>
          </a:p>
          <a:p>
            <a:r>
              <a:rPr lang="sv-SE" sz="2000" dirty="0" smtClean="0"/>
              <a:t>Man kanske har fel i sina övertygelser</a:t>
            </a:r>
            <a:endParaRPr lang="sv-SE" sz="2000" dirty="0"/>
          </a:p>
        </p:txBody>
      </p:sp>
      <p:pic>
        <p:nvPicPr>
          <p:cNvPr id="4" name="Bildobjekt 3" descr="연애계 뜨거운 감자 남녀의 친구 사이 | 듀오 愛(애)피소드"/>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631" y="2454089"/>
            <a:ext cx="3209471" cy="2593253"/>
          </a:xfrm>
          <a:prstGeom prst="rect">
            <a:avLst/>
          </a:prstGeom>
        </p:spPr>
      </p:pic>
    </p:spTree>
    <p:extLst>
      <p:ext uri="{BB962C8B-B14F-4D97-AF65-F5344CB8AC3E}">
        <p14:creationId xmlns:p14="http://schemas.microsoft.com/office/powerpoint/2010/main" val="18292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Tumregler för en källas trovärdighet</a:t>
            </a:r>
            <a:endParaRPr lang="sv-SE" dirty="0"/>
          </a:p>
        </p:txBody>
      </p:sp>
      <p:sp>
        <p:nvSpPr>
          <p:cNvPr id="3" name="Platshållare för innehåll 2"/>
          <p:cNvSpPr>
            <a:spLocks noGrp="1"/>
          </p:cNvSpPr>
          <p:nvPr>
            <p:ph idx="1"/>
          </p:nvPr>
        </p:nvSpPr>
        <p:spPr/>
        <p:txBody>
          <a:bodyPr/>
          <a:lstStyle/>
          <a:p>
            <a:r>
              <a:rPr lang="sv-SE" dirty="0" smtClean="0"/>
              <a:t>Vilken typ av uttalande är det? (seriöst eller skämt?)</a:t>
            </a:r>
          </a:p>
          <a:p>
            <a:r>
              <a:rPr lang="sv-SE" dirty="0" smtClean="0"/>
              <a:t>Hur etablerad är källan? (kan man kolla pålitlighet?)</a:t>
            </a:r>
          </a:p>
          <a:p>
            <a:r>
              <a:rPr lang="sv-SE" dirty="0" smtClean="0"/>
              <a:t>Är det en förstahandskälla? </a:t>
            </a:r>
          </a:p>
          <a:p>
            <a:r>
              <a:rPr lang="sv-SE" dirty="0" smtClean="0"/>
              <a:t>Vilket syfte har informationen?</a:t>
            </a:r>
          </a:p>
          <a:p>
            <a:r>
              <a:rPr lang="sv-SE" dirty="0" smtClean="0"/>
              <a:t>Kolla flera oberoende källor – säger de samma sak?</a:t>
            </a:r>
          </a:p>
          <a:p>
            <a:r>
              <a:rPr lang="sv-SE" dirty="0" smtClean="0"/>
              <a:t>Bekräftar uttalandet det jag redan tror? </a:t>
            </a:r>
          </a:p>
          <a:p>
            <a:pPr marL="0" indent="0">
              <a:buNone/>
            </a:pPr>
            <a:endParaRPr lang="sv-SE" dirty="0"/>
          </a:p>
        </p:txBody>
      </p:sp>
      <p:pic>
        <p:nvPicPr>
          <p:cNvPr id="4" name="Bildobjekt 3" descr="&lt;strong&gt;Böcker&lt;/strong&gt; Utbildning Läroböcker · Gratis vektorgrafik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257" y="2603500"/>
            <a:ext cx="3769251" cy="2847703"/>
          </a:xfrm>
          <a:prstGeom prst="rect">
            <a:avLst/>
          </a:prstGeom>
        </p:spPr>
      </p:pic>
    </p:spTree>
    <p:extLst>
      <p:ext uri="{BB962C8B-B14F-4D97-AF65-F5344CB8AC3E}">
        <p14:creationId xmlns:p14="http://schemas.microsoft.com/office/powerpoint/2010/main" val="7431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tyrelseru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Styrelserum</Template>
  <TotalTime>187</TotalTime>
  <Words>1018</Words>
  <Application>Microsoft Office PowerPoint</Application>
  <PresentationFormat>Bredbild</PresentationFormat>
  <Paragraphs>106</Paragraphs>
  <Slides>17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Arial</vt:lpstr>
      <vt:lpstr>Century Gothic</vt:lpstr>
      <vt:lpstr>Wingdings</vt:lpstr>
      <vt:lpstr>Wingdings 3</vt:lpstr>
      <vt:lpstr>Jon styrelserum</vt:lpstr>
      <vt:lpstr>Alternativa fakta</vt:lpstr>
      <vt:lpstr>Kapitel 5 ”Kunskapen och skolan” – en sammanfattning</vt:lpstr>
      <vt:lpstr>Kapitel 6 ”Vad kan vi göra?”</vt:lpstr>
      <vt:lpstr>Liten logikövning (kapitel 5)</vt:lpstr>
      <vt:lpstr>Tankefällor</vt:lpstr>
      <vt:lpstr>PowerPoint-presentation</vt:lpstr>
      <vt:lpstr>PowerPoint-presentation</vt:lpstr>
      <vt:lpstr>PowerPoint-presentation</vt:lpstr>
      <vt:lpstr>Tumregler för en källas trovärdighet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Lycksele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Alternativa fakta</dc:title>
  <dc:creator>Karin Bjurberg Lindström</dc:creator>
  <cp:lastModifiedBy>Karin Bjurberg Lindström</cp:lastModifiedBy>
  <cp:revision>45</cp:revision>
  <dcterms:created xsi:type="dcterms:W3CDTF">2020-03-23T14:07:52Z</dcterms:created>
  <dcterms:modified xsi:type="dcterms:W3CDTF">2020-03-30T08:16:15Z</dcterms:modified>
</cp:coreProperties>
</file>