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3" r:id="rId4"/>
    <p:sldId id="272" r:id="rId5"/>
    <p:sldId id="273" r:id="rId6"/>
    <p:sldId id="271" r:id="rId7"/>
  </p:sldIdLst>
  <p:sldSz cx="9144000" cy="6858000" type="screen4x3"/>
  <p:notesSz cx="6805613" cy="99441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FF"/>
    <a:srgbClr val="FFFF0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69" autoAdjust="0"/>
    <p:restoredTop sz="88215" autoAdjust="0"/>
  </p:normalViewPr>
  <p:slideViewPr>
    <p:cSldViewPr>
      <p:cViewPr>
        <p:scale>
          <a:sx n="100" d="100"/>
          <a:sy n="100" d="100"/>
        </p:scale>
        <p:origin x="-1932" y="-15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4939" y="0"/>
            <a:ext cx="2949099" cy="497205"/>
          </a:xfrm>
          <a:prstGeom prst="rect">
            <a:avLst/>
          </a:prstGeom>
        </p:spPr>
        <p:txBody>
          <a:bodyPr vert="horz" lIns="91440" tIns="45720" rIns="91440" bIns="45720" rtlCol="0"/>
          <a:lstStyle>
            <a:lvl1pPr algn="r">
              <a:defRPr sz="1200"/>
            </a:lvl1pPr>
          </a:lstStyle>
          <a:p>
            <a:fld id="{AFE2F6A1-ADCC-451A-AF7B-B78BAF56A848}" type="datetimeFigureOut">
              <a:rPr lang="sv-SE" smtClean="0"/>
              <a:t>2017-09-13</a:t>
            </a:fld>
            <a:endParaRPr lang="sv-SE"/>
          </a:p>
        </p:txBody>
      </p:sp>
      <p:sp>
        <p:nvSpPr>
          <p:cNvPr id="4" name="Platshållare för bildobjekt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0562" y="4723448"/>
            <a:ext cx="5444490" cy="4474845"/>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445169"/>
            <a:ext cx="2949099" cy="49720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4939" y="9445169"/>
            <a:ext cx="2949099" cy="497205"/>
          </a:xfrm>
          <a:prstGeom prst="rect">
            <a:avLst/>
          </a:prstGeom>
        </p:spPr>
        <p:txBody>
          <a:bodyPr vert="horz" lIns="91440" tIns="45720" rIns="91440" bIns="45720" rtlCol="0" anchor="b"/>
          <a:lstStyle>
            <a:lvl1pPr algn="r">
              <a:defRPr sz="1200"/>
            </a:lvl1pPr>
          </a:lstStyle>
          <a:p>
            <a:fld id="{99AF2BC9-D536-41AC-8DB6-9731BB391E34}" type="slidenum">
              <a:rPr lang="sv-SE" smtClean="0"/>
              <a:t>‹#›</a:t>
            </a:fld>
            <a:endParaRPr lang="sv-SE"/>
          </a:p>
        </p:txBody>
      </p:sp>
    </p:spTree>
    <p:extLst>
      <p:ext uri="{BB962C8B-B14F-4D97-AF65-F5344CB8AC3E}">
        <p14:creationId xmlns:p14="http://schemas.microsoft.com/office/powerpoint/2010/main" val="4140574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9AF2BC9-D536-41AC-8DB6-9731BB391E34}" type="slidenum">
              <a:rPr lang="sv-SE" smtClean="0"/>
              <a:t>1</a:t>
            </a:fld>
            <a:endParaRPr lang="sv-SE"/>
          </a:p>
        </p:txBody>
      </p:sp>
    </p:spTree>
    <p:extLst>
      <p:ext uri="{BB962C8B-B14F-4D97-AF65-F5344CB8AC3E}">
        <p14:creationId xmlns:p14="http://schemas.microsoft.com/office/powerpoint/2010/main" val="1845624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kern="1200" dirty="0" smtClean="0">
                <a:solidFill>
                  <a:schemeClr val="tx1"/>
                </a:solidFill>
                <a:effectLst/>
                <a:latin typeface="+mn-lt"/>
                <a:ea typeface="+mn-ea"/>
                <a:cs typeface="+mn-cs"/>
              </a:rPr>
              <a:t>Innan jag börjar prata så vill jag att ni mentalt kliver upp från skrivbord, er arbetsroll som politiker och sätter er mentalt hemma i er soffa, fötterna på bordet och tekoppen bredvid. Mobilen har ni nära till hands. Så som vanliga Vilhelminabor gör en vardagkväll. För även om ni är politiker så är ni också medborgare. Det är det perspektivet vi vill att ni ska ha nu.</a:t>
            </a:r>
            <a:endParaRPr lang="sv-SE" sz="1200" kern="1200" dirty="0" smtClean="0">
              <a:solidFill>
                <a:schemeClr val="tx1"/>
              </a:solidFill>
              <a:effectLst/>
              <a:latin typeface="+mn-lt"/>
              <a:ea typeface="+mn-ea"/>
              <a:cs typeface="+mn-cs"/>
            </a:endParaRPr>
          </a:p>
          <a:p>
            <a:r>
              <a:rPr lang="sv-SE" sz="1200" b="1" kern="1200" dirty="0" smtClean="0">
                <a:solidFill>
                  <a:schemeClr val="tx1"/>
                </a:solidFill>
                <a:effectLst/>
                <a:latin typeface="+mn-lt"/>
                <a:ea typeface="+mn-ea"/>
                <a:cs typeface="+mn-cs"/>
              </a:rPr>
              <a:t>Sitter ni i soffan? Bra! Då börjar vi.</a:t>
            </a:r>
            <a:endParaRPr lang="sv-SE" sz="1200" kern="1200" dirty="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99AF2BC9-D536-41AC-8DB6-9731BB391E34}" type="slidenum">
              <a:rPr lang="sv-SE" smtClean="0"/>
              <a:t>2</a:t>
            </a:fld>
            <a:endParaRPr lang="sv-SE"/>
          </a:p>
        </p:txBody>
      </p:sp>
    </p:spTree>
    <p:extLst>
      <p:ext uri="{BB962C8B-B14F-4D97-AF65-F5344CB8AC3E}">
        <p14:creationId xmlns:p14="http://schemas.microsoft.com/office/powerpoint/2010/main" val="2475618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kern="1200" dirty="0" smtClean="0">
                <a:solidFill>
                  <a:schemeClr val="tx1"/>
                </a:solidFill>
                <a:effectLst/>
                <a:latin typeface="+mn-lt"/>
                <a:ea typeface="+mn-ea"/>
                <a:cs typeface="+mn-cs"/>
              </a:rPr>
              <a:t>Ge exempel på hur vi skulle kunna använda oss av digitalisering</a:t>
            </a:r>
            <a:br>
              <a:rPr lang="sv-SE" sz="1200" b="1" kern="1200" dirty="0" smtClean="0">
                <a:solidFill>
                  <a:schemeClr val="tx1"/>
                </a:solidFill>
                <a:effectLst/>
                <a:latin typeface="+mn-lt"/>
                <a:ea typeface="+mn-ea"/>
                <a:cs typeface="+mn-cs"/>
              </a:rPr>
            </a:br>
            <a:r>
              <a:rPr lang="sv-SE" sz="1200" b="1" kern="1200" dirty="0" smtClean="0">
                <a:solidFill>
                  <a:schemeClr val="tx1"/>
                </a:solidFill>
                <a:effectLst/>
                <a:latin typeface="+mn-lt"/>
                <a:ea typeface="+mn-ea"/>
                <a:cs typeface="+mn-cs"/>
              </a:rPr>
              <a:t>Och vid det här laget i vårt föredrag har ni hunnit ställa ifrån er tekoppen, klivit upp ur soffan, gått och lagt er och sedan klivit upp till en ny dag. Nu får ni sätta er ner vid era skrivbord igen. För de kunskaper av digitalisering av erfarenheter som vi har privat kan vi använda i vårt jobb.</a:t>
            </a:r>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
            </a:r>
            <a:br>
              <a:rPr lang="sv-SE" sz="1200" kern="1200" dirty="0" smtClean="0">
                <a:solidFill>
                  <a:schemeClr val="tx1"/>
                </a:solidFill>
                <a:effectLst/>
                <a:latin typeface="+mn-lt"/>
                <a:ea typeface="+mn-ea"/>
                <a:cs typeface="+mn-cs"/>
              </a:rPr>
            </a:br>
            <a:r>
              <a:rPr lang="sv-SE" sz="1200" kern="1200" dirty="0" smtClean="0">
                <a:solidFill>
                  <a:schemeClr val="tx1"/>
                </a:solidFill>
                <a:effectLst/>
                <a:latin typeface="+mn-lt"/>
                <a:ea typeface="+mn-ea"/>
                <a:cs typeface="+mn-cs"/>
              </a:rPr>
              <a:t>Berätta om egna erfarenheter av digitalisering och hur det underlättat, till exempel visuell kommunikation och banktjänster. </a:t>
            </a:r>
          </a:p>
          <a:p>
            <a:r>
              <a:rPr lang="sv-SE" sz="1200" kern="1200" dirty="0" smtClean="0">
                <a:solidFill>
                  <a:schemeClr val="tx1"/>
                </a:solidFill>
                <a:effectLst/>
                <a:latin typeface="+mn-lt"/>
                <a:ea typeface="+mn-ea"/>
                <a:cs typeface="+mn-cs"/>
              </a:rPr>
              <a:t>Lyft över det digitala till arbetet. Ett exempel på hur man vill tänka nytt genom en digital lösning är Christer Staafs tanke om hur man kan spela in informationspunkter till sin personal, som öppnar och tittar när de har tid över. Det minskar restid för fysiska möten men gör det också lättare än ett </a:t>
            </a:r>
            <a:r>
              <a:rPr lang="sv-SE" sz="1200" kern="1200" dirty="0" err="1" smtClean="0">
                <a:solidFill>
                  <a:schemeClr val="tx1"/>
                </a:solidFill>
                <a:effectLst/>
                <a:latin typeface="+mn-lt"/>
                <a:ea typeface="+mn-ea"/>
                <a:cs typeface="+mn-cs"/>
              </a:rPr>
              <a:t>skype</a:t>
            </a:r>
            <a:r>
              <a:rPr lang="sv-SE" sz="1200" kern="1200" dirty="0" smtClean="0">
                <a:solidFill>
                  <a:schemeClr val="tx1"/>
                </a:solidFill>
                <a:effectLst/>
                <a:latin typeface="+mn-lt"/>
                <a:ea typeface="+mn-ea"/>
                <a:cs typeface="+mn-cs"/>
              </a:rPr>
              <a:t>-möte.</a:t>
            </a:r>
          </a:p>
          <a:p>
            <a:endParaRPr lang="sv-SE" dirty="0"/>
          </a:p>
        </p:txBody>
      </p:sp>
      <p:sp>
        <p:nvSpPr>
          <p:cNvPr id="4" name="Platshållare för bildnummer 3"/>
          <p:cNvSpPr>
            <a:spLocks noGrp="1"/>
          </p:cNvSpPr>
          <p:nvPr>
            <p:ph type="sldNum" sz="quarter" idx="10"/>
          </p:nvPr>
        </p:nvSpPr>
        <p:spPr/>
        <p:txBody>
          <a:bodyPr/>
          <a:lstStyle/>
          <a:p>
            <a:fld id="{99AF2BC9-D536-41AC-8DB6-9731BB391E34}" type="slidenum">
              <a:rPr lang="sv-SE" smtClean="0"/>
              <a:t>3</a:t>
            </a:fld>
            <a:endParaRPr lang="sv-SE"/>
          </a:p>
        </p:txBody>
      </p:sp>
    </p:spTree>
    <p:extLst>
      <p:ext uri="{BB962C8B-B14F-4D97-AF65-F5344CB8AC3E}">
        <p14:creationId xmlns:p14="http://schemas.microsoft.com/office/powerpoint/2010/main" val="8898355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Berätta om hur vi har anpassat. Bytt filmer, talat till</a:t>
            </a:r>
            <a:r>
              <a:rPr lang="sv-SE" baseline="0" dirty="0" smtClean="0"/>
              <a:t> hur digitaliseringen och det analoga i kontraster påverkar just deras arbetsuppgifter. Vilka grupper har vi sett som nyckelgrupper?</a:t>
            </a:r>
            <a:endParaRPr lang="sv-SE" dirty="0"/>
          </a:p>
        </p:txBody>
      </p:sp>
      <p:sp>
        <p:nvSpPr>
          <p:cNvPr id="4" name="Platshållare för bildnummer 3"/>
          <p:cNvSpPr>
            <a:spLocks noGrp="1"/>
          </p:cNvSpPr>
          <p:nvPr>
            <p:ph type="sldNum" sz="quarter" idx="10"/>
          </p:nvPr>
        </p:nvSpPr>
        <p:spPr/>
        <p:txBody>
          <a:bodyPr/>
          <a:lstStyle/>
          <a:p>
            <a:fld id="{99AF2BC9-D536-41AC-8DB6-9731BB391E34}" type="slidenum">
              <a:rPr lang="sv-SE" smtClean="0"/>
              <a:t>4</a:t>
            </a:fld>
            <a:endParaRPr lang="sv-SE"/>
          </a:p>
        </p:txBody>
      </p:sp>
    </p:spTree>
    <p:extLst>
      <p:ext uri="{BB962C8B-B14F-4D97-AF65-F5344CB8AC3E}">
        <p14:creationId xmlns:p14="http://schemas.microsoft.com/office/powerpoint/2010/main" val="3743553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Workshops, vad vi gör som är </a:t>
            </a:r>
            <a:endParaRPr lang="sv-SE" dirty="0"/>
          </a:p>
        </p:txBody>
      </p:sp>
      <p:sp>
        <p:nvSpPr>
          <p:cNvPr id="4" name="Platshållare för bildnummer 3"/>
          <p:cNvSpPr>
            <a:spLocks noGrp="1"/>
          </p:cNvSpPr>
          <p:nvPr>
            <p:ph type="sldNum" sz="quarter" idx="10"/>
          </p:nvPr>
        </p:nvSpPr>
        <p:spPr/>
        <p:txBody>
          <a:bodyPr/>
          <a:lstStyle/>
          <a:p>
            <a:fld id="{99AF2BC9-D536-41AC-8DB6-9731BB391E34}" type="slidenum">
              <a:rPr lang="sv-SE" smtClean="0"/>
              <a:t>5</a:t>
            </a:fld>
            <a:endParaRPr lang="sv-SE"/>
          </a:p>
        </p:txBody>
      </p:sp>
    </p:spTree>
    <p:extLst>
      <p:ext uri="{BB962C8B-B14F-4D97-AF65-F5344CB8AC3E}">
        <p14:creationId xmlns:p14="http://schemas.microsoft.com/office/powerpoint/2010/main" val="1388007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Västerbotten har en väl utbyggd IT-infrastruktur – att inte använda den är som att ha en </a:t>
            </a:r>
            <a:r>
              <a:rPr lang="sv-SE" dirty="0" err="1" smtClean="0"/>
              <a:t>ferrari</a:t>
            </a:r>
            <a:r>
              <a:rPr lang="sv-SE" dirty="0" smtClean="0"/>
              <a:t> ståendes i garaget.</a:t>
            </a:r>
            <a:endParaRPr lang="sv-SE" dirty="0"/>
          </a:p>
        </p:txBody>
      </p:sp>
      <p:sp>
        <p:nvSpPr>
          <p:cNvPr id="4" name="Platshållare för bildnummer 3"/>
          <p:cNvSpPr>
            <a:spLocks noGrp="1"/>
          </p:cNvSpPr>
          <p:nvPr>
            <p:ph type="sldNum" sz="quarter" idx="10"/>
          </p:nvPr>
        </p:nvSpPr>
        <p:spPr/>
        <p:txBody>
          <a:bodyPr/>
          <a:lstStyle/>
          <a:p>
            <a:fld id="{99AF2BC9-D536-41AC-8DB6-9731BB391E34}" type="slidenum">
              <a:rPr lang="sv-SE" smtClean="0"/>
              <a:t>6</a:t>
            </a:fld>
            <a:endParaRPr lang="sv-SE"/>
          </a:p>
        </p:txBody>
      </p:sp>
    </p:spTree>
    <p:extLst>
      <p:ext uri="{BB962C8B-B14F-4D97-AF65-F5344CB8AC3E}">
        <p14:creationId xmlns:p14="http://schemas.microsoft.com/office/powerpoint/2010/main" val="1845624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24D90A14-4CE8-4A1C-9122-E1069B8A063D}" type="datetimeFigureOut">
              <a:rPr lang="sv-SE" smtClean="0"/>
              <a:t>2017-09-13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122613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24D90A14-4CE8-4A1C-9122-E1069B8A063D}" type="datetimeFigureOut">
              <a:rPr lang="sv-SE" smtClean="0"/>
              <a:t>2017-09-13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2491742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24D90A14-4CE8-4A1C-9122-E1069B8A063D}" type="datetimeFigureOut">
              <a:rPr lang="sv-SE" smtClean="0"/>
              <a:t>2017-09-13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2482319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24D90A14-4CE8-4A1C-9122-E1069B8A063D}" type="datetimeFigureOut">
              <a:rPr lang="sv-SE" smtClean="0"/>
              <a:t>2017-09-13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3547730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24D90A14-4CE8-4A1C-9122-E1069B8A063D}" type="datetimeFigureOut">
              <a:rPr lang="sv-SE" smtClean="0"/>
              <a:t>2017-09-13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2405140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24D90A14-4CE8-4A1C-9122-E1069B8A063D}" type="datetimeFigureOut">
              <a:rPr lang="sv-SE" smtClean="0"/>
              <a:t>2017-09-13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3709877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24D90A14-4CE8-4A1C-9122-E1069B8A063D}" type="datetimeFigureOut">
              <a:rPr lang="sv-SE" smtClean="0"/>
              <a:t>2017-09-13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3024635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24D90A14-4CE8-4A1C-9122-E1069B8A063D}" type="datetimeFigureOut">
              <a:rPr lang="sv-SE" smtClean="0"/>
              <a:t>2017-09-13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3661752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24D90A14-4CE8-4A1C-9122-E1069B8A063D}" type="datetimeFigureOut">
              <a:rPr lang="sv-SE" smtClean="0"/>
              <a:t>2017-09-13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325236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24D90A14-4CE8-4A1C-9122-E1069B8A063D}" type="datetimeFigureOut">
              <a:rPr lang="sv-SE" smtClean="0"/>
              <a:t>2017-09-13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1842412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24D90A14-4CE8-4A1C-9122-E1069B8A063D}" type="datetimeFigureOut">
              <a:rPr lang="sv-SE" smtClean="0"/>
              <a:t>2017-09-13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7CACE49-EB63-4101-882D-1EEF2301690E}" type="slidenum">
              <a:rPr lang="sv-SE" smtClean="0"/>
              <a:t>‹#›</a:t>
            </a:fld>
            <a:endParaRPr lang="sv-SE"/>
          </a:p>
        </p:txBody>
      </p:sp>
    </p:spTree>
    <p:extLst>
      <p:ext uri="{BB962C8B-B14F-4D97-AF65-F5344CB8AC3E}">
        <p14:creationId xmlns:p14="http://schemas.microsoft.com/office/powerpoint/2010/main" val="1901212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D90A14-4CE8-4A1C-9122-E1069B8A063D}" type="datetimeFigureOut">
              <a:rPr lang="sv-SE" smtClean="0"/>
              <a:t>2017-09-13</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CACE49-EB63-4101-882D-1EEF2301690E}" type="slidenum">
              <a:rPr lang="sv-SE" smtClean="0"/>
              <a:t>‹#›</a:t>
            </a:fld>
            <a:endParaRPr lang="sv-SE"/>
          </a:p>
        </p:txBody>
      </p:sp>
    </p:spTree>
    <p:extLst>
      <p:ext uri="{BB962C8B-B14F-4D97-AF65-F5344CB8AC3E}">
        <p14:creationId xmlns:p14="http://schemas.microsoft.com/office/powerpoint/2010/main" val="60666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objekt 8"/>
          <p:cNvPicPr>
            <a:picLocks noChangeAspect="1"/>
          </p:cNvPicPr>
          <p:nvPr/>
        </p:nvPicPr>
        <p:blipFill rotWithShape="1">
          <a:blip r:embed="rId3" cstate="print">
            <a:extLst>
              <a:ext uri="{28A0092B-C50C-407E-A947-70E740481C1C}">
                <a14:useLocalDpi xmlns:a14="http://schemas.microsoft.com/office/drawing/2010/main" val="0"/>
              </a:ext>
            </a:extLst>
          </a:blip>
          <a:srcRect l="-719" t="-21145" r="11111"/>
          <a:stretch/>
        </p:blipFill>
        <p:spPr>
          <a:xfrm>
            <a:off x="-73891" y="-1467544"/>
            <a:ext cx="9217891" cy="8325544"/>
          </a:xfrm>
          <a:prstGeom prst="rect">
            <a:avLst/>
          </a:prstGeom>
        </p:spPr>
      </p:pic>
      <p:sp>
        <p:nvSpPr>
          <p:cNvPr id="4" name="Rubrik 3"/>
          <p:cNvSpPr>
            <a:spLocks noGrp="1"/>
          </p:cNvSpPr>
          <p:nvPr>
            <p:ph type="ctrTitle"/>
          </p:nvPr>
        </p:nvSpPr>
        <p:spPr>
          <a:xfrm>
            <a:off x="1115616" y="0"/>
            <a:ext cx="7772400" cy="1470025"/>
          </a:xfrm>
        </p:spPr>
        <p:txBody>
          <a:bodyPr/>
          <a:lstStyle/>
          <a:p>
            <a:r>
              <a:rPr lang="sv-SE" dirty="0" smtClean="0">
                <a:solidFill>
                  <a:schemeClr val="bg1"/>
                </a:solidFill>
              </a:rPr>
              <a:t>Den digitala resan är påbörjad</a:t>
            </a:r>
            <a:endParaRPr lang="sv-SE" dirty="0">
              <a:solidFill>
                <a:schemeClr val="bg1"/>
              </a:solidFill>
            </a:endParaRPr>
          </a:p>
        </p:txBody>
      </p:sp>
      <p:sp>
        <p:nvSpPr>
          <p:cNvPr id="6" name="Underrubrik 5"/>
          <p:cNvSpPr>
            <a:spLocks noGrp="1"/>
          </p:cNvSpPr>
          <p:nvPr>
            <p:ph type="subTitle" idx="1"/>
          </p:nvPr>
        </p:nvSpPr>
        <p:spPr>
          <a:xfrm>
            <a:off x="4139952" y="4293096"/>
            <a:ext cx="6400800" cy="1752600"/>
          </a:xfrm>
        </p:spPr>
        <p:txBody>
          <a:bodyPr>
            <a:normAutofit fontScale="70000" lnSpcReduction="20000"/>
          </a:bodyPr>
          <a:lstStyle/>
          <a:p>
            <a:r>
              <a:rPr lang="sv-SE" dirty="0" smtClean="0">
                <a:solidFill>
                  <a:schemeClr val="bg1"/>
                </a:solidFill>
              </a:rPr>
              <a:t>Lena Mikaelsson</a:t>
            </a:r>
          </a:p>
          <a:p>
            <a:r>
              <a:rPr lang="sv-SE" dirty="0" smtClean="0">
                <a:solidFill>
                  <a:schemeClr val="bg1"/>
                </a:solidFill>
              </a:rPr>
              <a:t>Jonas Örnberg </a:t>
            </a:r>
          </a:p>
          <a:p>
            <a:r>
              <a:rPr lang="sv-SE" dirty="0" smtClean="0">
                <a:solidFill>
                  <a:schemeClr val="bg1"/>
                </a:solidFill>
              </a:rPr>
              <a:t>Stefan Strindholm</a:t>
            </a:r>
          </a:p>
          <a:p>
            <a:r>
              <a:rPr lang="sv-SE" dirty="0" smtClean="0">
                <a:solidFill>
                  <a:schemeClr val="bg1"/>
                </a:solidFill>
              </a:rPr>
              <a:t>Sara Sjölund Bång</a:t>
            </a:r>
          </a:p>
          <a:p>
            <a:r>
              <a:rPr lang="sv-SE" dirty="0" smtClean="0">
                <a:solidFill>
                  <a:schemeClr val="bg1"/>
                </a:solidFill>
              </a:rPr>
              <a:t>Emma Eriksson</a:t>
            </a:r>
          </a:p>
        </p:txBody>
      </p:sp>
      <p:pic>
        <p:nvPicPr>
          <p:cNvPr id="7" name="Bildobjekt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177669"/>
            <a:ext cx="725095" cy="792088"/>
          </a:xfrm>
          <a:prstGeom prst="rect">
            <a:avLst/>
          </a:prstGeom>
        </p:spPr>
      </p:pic>
      <p:sp>
        <p:nvSpPr>
          <p:cNvPr id="8" name="Rektangel 7"/>
          <p:cNvSpPr/>
          <p:nvPr/>
        </p:nvSpPr>
        <p:spPr>
          <a:xfrm>
            <a:off x="5652120" y="3543399"/>
            <a:ext cx="2978123" cy="461665"/>
          </a:xfrm>
          <a:prstGeom prst="rect">
            <a:avLst/>
          </a:prstGeom>
        </p:spPr>
        <p:txBody>
          <a:bodyPr wrap="none">
            <a:spAutoFit/>
          </a:bodyPr>
          <a:lstStyle/>
          <a:p>
            <a:r>
              <a:rPr lang="sv-SE" sz="2400" dirty="0" smtClean="0">
                <a:solidFill>
                  <a:schemeClr val="bg1"/>
                </a:solidFill>
              </a:rPr>
              <a:t>Digitaliseringsgruppen</a:t>
            </a:r>
            <a:endParaRPr lang="sv-SE" sz="2400" dirty="0">
              <a:solidFill>
                <a:schemeClr val="bg1"/>
              </a:solidFill>
            </a:endParaRPr>
          </a:p>
        </p:txBody>
      </p:sp>
    </p:spTree>
    <p:extLst>
      <p:ext uri="{BB962C8B-B14F-4D97-AF65-F5344CB8AC3E}">
        <p14:creationId xmlns:p14="http://schemas.microsoft.com/office/powerpoint/2010/main" val="2022951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ubrik 9"/>
          <p:cNvSpPr>
            <a:spLocks noGrp="1"/>
          </p:cNvSpPr>
          <p:nvPr>
            <p:ph type="title"/>
          </p:nvPr>
        </p:nvSpPr>
        <p:spPr/>
        <p:txBody>
          <a:bodyPr/>
          <a:lstStyle/>
          <a:p>
            <a:r>
              <a:rPr lang="sv-SE" dirty="0" smtClean="0"/>
              <a:t>Allt startade i en soffa</a:t>
            </a:r>
            <a:endParaRPr lang="sv-SE" dirty="0"/>
          </a:p>
        </p:txBody>
      </p:sp>
      <p:pic>
        <p:nvPicPr>
          <p:cNvPr id="4" name="Platshållare för innehåll 3"/>
          <p:cNvPicPr>
            <a:picLocks noGrp="1" noChangeAspect="1"/>
          </p:cNvPicPr>
          <p:nvPr>
            <p:ph sz="half" idx="1"/>
          </p:nvPr>
        </p:nvPicPr>
        <p:blipFill rotWithShape="1">
          <a:blip r:embed="rId3" cstate="print">
            <a:extLst>
              <a:ext uri="{28A0092B-C50C-407E-A947-70E740481C1C}">
                <a14:useLocalDpi xmlns:a14="http://schemas.microsoft.com/office/drawing/2010/main" val="0"/>
              </a:ext>
            </a:extLst>
          </a:blip>
          <a:srcRect l="11324" t="-1150" r="26563" b="1150"/>
          <a:stretch/>
        </p:blipFill>
        <p:spPr>
          <a:xfrm>
            <a:off x="4644008" y="1700808"/>
            <a:ext cx="4114800" cy="3312368"/>
          </a:xfrm>
        </p:spPr>
      </p:pic>
      <p:sp>
        <p:nvSpPr>
          <p:cNvPr id="5" name="Platshållare för text 4"/>
          <p:cNvSpPr>
            <a:spLocks noGrp="1"/>
          </p:cNvSpPr>
          <p:nvPr>
            <p:ph sz="half" idx="2"/>
          </p:nvPr>
        </p:nvSpPr>
        <p:spPr>
          <a:xfrm>
            <a:off x="518048" y="1700808"/>
            <a:ext cx="4038600" cy="4525963"/>
          </a:xfrm>
        </p:spPr>
        <p:txBody>
          <a:bodyPr>
            <a:noAutofit/>
          </a:bodyPr>
          <a:lstStyle/>
          <a:p>
            <a:r>
              <a:rPr lang="sv-SE" sz="2400" dirty="0" smtClean="0"/>
              <a:t>Vi har börjat där vi stått</a:t>
            </a:r>
          </a:p>
          <a:p>
            <a:endParaRPr lang="sv-SE" sz="2400" dirty="0"/>
          </a:p>
          <a:p>
            <a:r>
              <a:rPr lang="sv-SE" sz="2400" dirty="0" smtClean="0"/>
              <a:t>Begreppsförklaring där alla ska utgå från sig själv som </a:t>
            </a:r>
            <a:r>
              <a:rPr lang="sv-SE" sz="2400" dirty="0" err="1" smtClean="0"/>
              <a:t>privatperon</a:t>
            </a:r>
            <a:r>
              <a:rPr lang="sv-SE" sz="2400" dirty="0" smtClean="0"/>
              <a:t>, för att senare under workshopen reflektera i hur det kan användas i arbetet.</a:t>
            </a:r>
            <a:endParaRPr lang="sv-SE" sz="2400" dirty="0"/>
          </a:p>
        </p:txBody>
      </p:sp>
      <p:pic>
        <p:nvPicPr>
          <p:cNvPr id="6" name="Bildobjekt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188641"/>
            <a:ext cx="725095" cy="792088"/>
          </a:xfrm>
          <a:prstGeom prst="rect">
            <a:avLst/>
          </a:prstGeom>
        </p:spPr>
      </p:pic>
    </p:spTree>
    <p:extLst>
      <p:ext uri="{BB962C8B-B14F-4D97-AF65-F5344CB8AC3E}">
        <p14:creationId xmlns:p14="http://schemas.microsoft.com/office/powerpoint/2010/main" val="1197306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p:txBody>
          <a:bodyPr/>
          <a:lstStyle/>
          <a:p>
            <a:r>
              <a:rPr lang="sv-SE" dirty="0" smtClean="0"/>
              <a:t>Med intresse går vi framåt</a:t>
            </a:r>
            <a:endParaRPr lang="sv-SE" dirty="0"/>
          </a:p>
        </p:txBody>
      </p:sp>
      <p:sp>
        <p:nvSpPr>
          <p:cNvPr id="2" name="Platshållare för innehåll 1"/>
          <p:cNvSpPr>
            <a:spLocks noGrp="1"/>
          </p:cNvSpPr>
          <p:nvPr>
            <p:ph sz="half" idx="1"/>
          </p:nvPr>
        </p:nvSpPr>
        <p:spPr/>
        <p:txBody>
          <a:bodyPr>
            <a:normAutofit fontScale="92500" lnSpcReduction="10000"/>
          </a:bodyPr>
          <a:lstStyle/>
          <a:p>
            <a:pPr marL="285750" indent="-285750"/>
            <a:r>
              <a:rPr lang="sv-SE" dirty="0" smtClean="0"/>
              <a:t>Kommunledning och politiker som </a:t>
            </a:r>
            <a:r>
              <a:rPr lang="sv-SE" dirty="0"/>
              <a:t>är intresserade av  </a:t>
            </a:r>
            <a:r>
              <a:rPr lang="sv-SE" dirty="0" smtClean="0"/>
              <a:t>digitalisering</a:t>
            </a:r>
          </a:p>
          <a:p>
            <a:pPr marL="285750" indent="-285750"/>
            <a:r>
              <a:rPr lang="sv-SE" dirty="0"/>
              <a:t>Inkluderande och </a:t>
            </a:r>
            <a:r>
              <a:rPr lang="sv-SE" dirty="0" smtClean="0"/>
              <a:t>intresseväckande</a:t>
            </a:r>
            <a:endParaRPr lang="sv-SE" dirty="0"/>
          </a:p>
          <a:p>
            <a:pPr marL="285750" indent="-285750"/>
            <a:r>
              <a:rPr lang="sv-SE" dirty="0" smtClean="0"/>
              <a:t>Verksamheterna har visat framåtanda</a:t>
            </a:r>
            <a:endParaRPr lang="sv-SE" dirty="0"/>
          </a:p>
          <a:p>
            <a:pPr marL="285750" indent="-285750"/>
            <a:r>
              <a:rPr lang="sv-SE" dirty="0"/>
              <a:t>Mandat att driva </a:t>
            </a:r>
            <a:r>
              <a:rPr lang="sv-SE" dirty="0" smtClean="0"/>
              <a:t>frågan</a:t>
            </a:r>
          </a:p>
          <a:p>
            <a:pPr marL="285750" indent="-285750"/>
            <a:r>
              <a:rPr lang="sv-SE" dirty="0" smtClean="0"/>
              <a:t>En digitaliseringsgrupp från olika vinklar</a:t>
            </a:r>
            <a:endParaRPr lang="sv-SE" dirty="0"/>
          </a:p>
          <a:p>
            <a:pPr marL="0" indent="0">
              <a:buNone/>
            </a:pPr>
            <a:endParaRPr lang="sv-SE" dirty="0"/>
          </a:p>
          <a:p>
            <a:endParaRPr lang="sv-SE" dirty="0"/>
          </a:p>
          <a:p>
            <a:endParaRPr lang="sv-SE" dirty="0"/>
          </a:p>
        </p:txBody>
      </p:sp>
      <p:pic>
        <p:nvPicPr>
          <p:cNvPr id="10" name="Platshållare för innehåll 9"/>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148064" y="1484784"/>
            <a:ext cx="2952328" cy="4458974"/>
          </a:xfrm>
        </p:spPr>
      </p:pic>
      <p:sp>
        <p:nvSpPr>
          <p:cNvPr id="8" name="Rektangel 7"/>
          <p:cNvSpPr/>
          <p:nvPr/>
        </p:nvSpPr>
        <p:spPr>
          <a:xfrm>
            <a:off x="1583407" y="1412776"/>
            <a:ext cx="6174432" cy="646331"/>
          </a:xfrm>
          <a:prstGeom prst="rect">
            <a:avLst/>
          </a:prstGeom>
        </p:spPr>
        <p:txBody>
          <a:bodyPr wrap="square">
            <a:spAutoFit/>
          </a:bodyPr>
          <a:lstStyle/>
          <a:p>
            <a:endParaRPr lang="sv-SE" dirty="0"/>
          </a:p>
          <a:p>
            <a:endParaRPr lang="sv-SE" dirty="0"/>
          </a:p>
        </p:txBody>
      </p:sp>
      <p:pic>
        <p:nvPicPr>
          <p:cNvPr id="11" name="Bildobjekt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188641"/>
            <a:ext cx="725095" cy="792088"/>
          </a:xfrm>
          <a:prstGeom prst="rect">
            <a:avLst/>
          </a:prstGeom>
        </p:spPr>
      </p:pic>
    </p:spTree>
    <p:extLst>
      <p:ext uri="{BB962C8B-B14F-4D97-AF65-F5344CB8AC3E}">
        <p14:creationId xmlns:p14="http://schemas.microsoft.com/office/powerpoint/2010/main" val="3686322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0032" y="3280532"/>
            <a:ext cx="3744416" cy="3577468"/>
          </a:xfrm>
          <a:prstGeom prst="rect">
            <a:avLst/>
          </a:prstGeom>
        </p:spPr>
      </p:pic>
      <p:sp>
        <p:nvSpPr>
          <p:cNvPr id="2" name="Rubrik 1"/>
          <p:cNvSpPr>
            <a:spLocks noGrp="1"/>
          </p:cNvSpPr>
          <p:nvPr>
            <p:ph type="title"/>
          </p:nvPr>
        </p:nvSpPr>
        <p:spPr/>
        <p:txBody>
          <a:bodyPr/>
          <a:lstStyle/>
          <a:p>
            <a:r>
              <a:rPr lang="sv-SE" dirty="0" smtClean="0"/>
              <a:t>Så valde vi publik</a:t>
            </a:r>
            <a:endParaRPr lang="sv-SE" dirty="0"/>
          </a:p>
        </p:txBody>
      </p:sp>
      <p:sp>
        <p:nvSpPr>
          <p:cNvPr id="3" name="Platshållare för innehåll 2"/>
          <p:cNvSpPr>
            <a:spLocks noGrp="1"/>
          </p:cNvSpPr>
          <p:nvPr>
            <p:ph idx="1"/>
          </p:nvPr>
        </p:nvSpPr>
        <p:spPr/>
        <p:txBody>
          <a:bodyPr/>
          <a:lstStyle/>
          <a:p>
            <a:r>
              <a:rPr lang="sv-SE" dirty="0" smtClean="0"/>
              <a:t>Vilka går först?</a:t>
            </a:r>
          </a:p>
          <a:p>
            <a:r>
              <a:rPr lang="sv-SE" dirty="0" smtClean="0"/>
              <a:t>Vilka har kontakt med medborgarna.</a:t>
            </a:r>
          </a:p>
          <a:p>
            <a:r>
              <a:rPr lang="sv-SE" dirty="0" smtClean="0"/>
              <a:t>Vi hjälptes åt, lade en grund och utformade efter de olika målgrupperna. </a:t>
            </a:r>
          </a:p>
          <a:p>
            <a:r>
              <a:rPr lang="sv-SE" dirty="0" smtClean="0"/>
              <a:t>Stöttat nyckelpersonerna.</a:t>
            </a:r>
          </a:p>
          <a:p>
            <a:pPr marL="0" indent="0">
              <a:buNone/>
            </a:pPr>
            <a:endParaRPr lang="sv-SE" dirty="0"/>
          </a:p>
        </p:txBody>
      </p:sp>
    </p:spTree>
    <p:extLst>
      <p:ext uri="{BB962C8B-B14F-4D97-AF65-F5344CB8AC3E}">
        <p14:creationId xmlns:p14="http://schemas.microsoft.com/office/powerpoint/2010/main" val="3135669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3491881" y="2636912"/>
            <a:ext cx="5652120" cy="3225667"/>
          </a:xfrm>
        </p:spPr>
      </p:pic>
      <p:sp>
        <p:nvSpPr>
          <p:cNvPr id="2" name="Rubrik 1"/>
          <p:cNvSpPr>
            <a:spLocks noGrp="1"/>
          </p:cNvSpPr>
          <p:nvPr>
            <p:ph type="title"/>
          </p:nvPr>
        </p:nvSpPr>
        <p:spPr/>
        <p:txBody>
          <a:bodyPr/>
          <a:lstStyle/>
          <a:p>
            <a:r>
              <a:rPr lang="sv-SE" dirty="0" smtClean="0"/>
              <a:t>Och vad har vi lärt oss?</a:t>
            </a:r>
            <a:endParaRPr lang="sv-SE" dirty="0"/>
          </a:p>
        </p:txBody>
      </p:sp>
      <p:sp>
        <p:nvSpPr>
          <p:cNvPr id="3" name="Platshållare för innehåll 2"/>
          <p:cNvSpPr>
            <a:spLocks noGrp="1"/>
          </p:cNvSpPr>
          <p:nvPr>
            <p:ph sz="half" idx="1"/>
          </p:nvPr>
        </p:nvSpPr>
        <p:spPr/>
        <p:txBody>
          <a:bodyPr>
            <a:normAutofit fontScale="85000" lnSpcReduction="10000"/>
          </a:bodyPr>
          <a:lstStyle/>
          <a:p>
            <a:r>
              <a:rPr lang="sv-SE" dirty="0" smtClean="0"/>
              <a:t>Utgå från R8,</a:t>
            </a:r>
            <a:br>
              <a:rPr lang="sv-SE" dirty="0" smtClean="0"/>
            </a:br>
            <a:r>
              <a:rPr lang="sv-SE" dirty="0" smtClean="0"/>
              <a:t>digitaliseringsresan. Uppfinn inte hjulet på nytt.</a:t>
            </a:r>
          </a:p>
          <a:p>
            <a:r>
              <a:rPr lang="sv-SE" dirty="0" smtClean="0"/>
              <a:t>Förbered dig på hur din målgrupp kan tänka. Men ta dem inte för givet – reaktionerna kan bli helt omvända.</a:t>
            </a:r>
          </a:p>
          <a:p>
            <a:r>
              <a:rPr lang="sv-SE" dirty="0" smtClean="0"/>
              <a:t>Våga testa. Små workshops kan komma en lång väg.</a:t>
            </a:r>
          </a:p>
          <a:p>
            <a:r>
              <a:rPr lang="sv-SE" dirty="0" smtClean="0"/>
              <a:t>Använd en pilotgrupp och skaffa insikter.</a:t>
            </a:r>
          </a:p>
          <a:p>
            <a:pPr marL="0" indent="0">
              <a:buNone/>
            </a:pPr>
            <a:endParaRPr lang="sv-SE" dirty="0"/>
          </a:p>
        </p:txBody>
      </p:sp>
    </p:spTree>
    <p:extLst>
      <p:ext uri="{BB962C8B-B14F-4D97-AF65-F5344CB8AC3E}">
        <p14:creationId xmlns:p14="http://schemas.microsoft.com/office/powerpoint/2010/main" val="3368533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objekt 8"/>
          <p:cNvPicPr>
            <a:picLocks noChangeAspect="1"/>
          </p:cNvPicPr>
          <p:nvPr/>
        </p:nvPicPr>
        <p:blipFill rotWithShape="1">
          <a:blip r:embed="rId3" cstate="print">
            <a:extLst>
              <a:ext uri="{28A0092B-C50C-407E-A947-70E740481C1C}">
                <a14:useLocalDpi xmlns:a14="http://schemas.microsoft.com/office/drawing/2010/main" val="0"/>
              </a:ext>
            </a:extLst>
          </a:blip>
          <a:srcRect l="-719" t="-21145" r="11111"/>
          <a:stretch/>
        </p:blipFill>
        <p:spPr>
          <a:xfrm>
            <a:off x="-73891" y="-1467544"/>
            <a:ext cx="9217891" cy="8325544"/>
          </a:xfrm>
          <a:prstGeom prst="rect">
            <a:avLst/>
          </a:prstGeom>
        </p:spPr>
      </p:pic>
      <p:sp>
        <p:nvSpPr>
          <p:cNvPr id="4" name="Rubrik 3"/>
          <p:cNvSpPr>
            <a:spLocks noGrp="1"/>
          </p:cNvSpPr>
          <p:nvPr>
            <p:ph type="ctrTitle"/>
          </p:nvPr>
        </p:nvSpPr>
        <p:spPr>
          <a:xfrm>
            <a:off x="1115616" y="0"/>
            <a:ext cx="7772400" cy="1470025"/>
          </a:xfrm>
        </p:spPr>
        <p:txBody>
          <a:bodyPr/>
          <a:lstStyle/>
          <a:p>
            <a:r>
              <a:rPr lang="sv-SE" dirty="0" smtClean="0">
                <a:solidFill>
                  <a:schemeClr val="bg1"/>
                </a:solidFill>
              </a:rPr>
              <a:t>Den digitala resan är påbörjad</a:t>
            </a:r>
            <a:endParaRPr lang="sv-SE" dirty="0">
              <a:solidFill>
                <a:schemeClr val="bg1"/>
              </a:solidFill>
            </a:endParaRPr>
          </a:p>
        </p:txBody>
      </p:sp>
      <p:sp>
        <p:nvSpPr>
          <p:cNvPr id="6" name="Underrubrik 5"/>
          <p:cNvSpPr>
            <a:spLocks noGrp="1"/>
          </p:cNvSpPr>
          <p:nvPr>
            <p:ph type="subTitle" idx="1"/>
          </p:nvPr>
        </p:nvSpPr>
        <p:spPr>
          <a:xfrm>
            <a:off x="4139952" y="4293096"/>
            <a:ext cx="6400800" cy="1752600"/>
          </a:xfrm>
        </p:spPr>
        <p:txBody>
          <a:bodyPr>
            <a:normAutofit fontScale="70000" lnSpcReduction="20000"/>
          </a:bodyPr>
          <a:lstStyle/>
          <a:p>
            <a:r>
              <a:rPr lang="sv-SE" dirty="0" smtClean="0">
                <a:solidFill>
                  <a:schemeClr val="bg1"/>
                </a:solidFill>
              </a:rPr>
              <a:t>Lena Mikaelsson</a:t>
            </a:r>
          </a:p>
          <a:p>
            <a:r>
              <a:rPr lang="sv-SE" dirty="0" smtClean="0">
                <a:solidFill>
                  <a:schemeClr val="bg1"/>
                </a:solidFill>
              </a:rPr>
              <a:t>Jonas Örnberg </a:t>
            </a:r>
          </a:p>
          <a:p>
            <a:r>
              <a:rPr lang="sv-SE" dirty="0" smtClean="0">
                <a:solidFill>
                  <a:schemeClr val="bg1"/>
                </a:solidFill>
              </a:rPr>
              <a:t>Stefan Strindholm</a:t>
            </a:r>
          </a:p>
          <a:p>
            <a:r>
              <a:rPr lang="sv-SE" dirty="0" smtClean="0">
                <a:solidFill>
                  <a:schemeClr val="bg1"/>
                </a:solidFill>
              </a:rPr>
              <a:t>Sara Sjölund Bång</a:t>
            </a:r>
          </a:p>
          <a:p>
            <a:r>
              <a:rPr lang="sv-SE" dirty="0" smtClean="0">
                <a:solidFill>
                  <a:schemeClr val="bg1"/>
                </a:solidFill>
              </a:rPr>
              <a:t>Emma Eriksson</a:t>
            </a:r>
          </a:p>
        </p:txBody>
      </p:sp>
      <p:pic>
        <p:nvPicPr>
          <p:cNvPr id="7" name="Bildobjekt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177669"/>
            <a:ext cx="725095" cy="792088"/>
          </a:xfrm>
          <a:prstGeom prst="rect">
            <a:avLst/>
          </a:prstGeom>
        </p:spPr>
      </p:pic>
      <p:sp>
        <p:nvSpPr>
          <p:cNvPr id="8" name="Rektangel 7"/>
          <p:cNvSpPr/>
          <p:nvPr/>
        </p:nvSpPr>
        <p:spPr>
          <a:xfrm>
            <a:off x="5652120" y="3543399"/>
            <a:ext cx="2978123" cy="461665"/>
          </a:xfrm>
          <a:prstGeom prst="rect">
            <a:avLst/>
          </a:prstGeom>
        </p:spPr>
        <p:txBody>
          <a:bodyPr wrap="none">
            <a:spAutoFit/>
          </a:bodyPr>
          <a:lstStyle/>
          <a:p>
            <a:r>
              <a:rPr lang="sv-SE" sz="2400" dirty="0" smtClean="0">
                <a:solidFill>
                  <a:schemeClr val="bg1"/>
                </a:solidFill>
              </a:rPr>
              <a:t>Digitaliseringsgruppen</a:t>
            </a:r>
            <a:endParaRPr lang="sv-SE" sz="2400" dirty="0">
              <a:solidFill>
                <a:schemeClr val="bg1"/>
              </a:solidFill>
            </a:endParaRPr>
          </a:p>
        </p:txBody>
      </p:sp>
    </p:spTree>
    <p:extLst>
      <p:ext uri="{BB962C8B-B14F-4D97-AF65-F5344CB8AC3E}">
        <p14:creationId xmlns:p14="http://schemas.microsoft.com/office/powerpoint/2010/main" val="25468340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2856</TotalTime>
  <Words>303</Words>
  <Application>Microsoft Office PowerPoint</Application>
  <PresentationFormat>Bildspel på skärmen (4:3)</PresentationFormat>
  <Paragraphs>49</Paragraphs>
  <Slides>6</Slides>
  <Notes>6</Notes>
  <HiddenSlides>0</HiddenSlides>
  <MMClips>0</MMClips>
  <ScaleCrop>false</ScaleCrop>
  <HeadingPairs>
    <vt:vector size="4" baseType="variant">
      <vt:variant>
        <vt:lpstr>Tema</vt:lpstr>
      </vt:variant>
      <vt:variant>
        <vt:i4>1</vt:i4>
      </vt:variant>
      <vt:variant>
        <vt:lpstr>Bildrubriker</vt:lpstr>
      </vt:variant>
      <vt:variant>
        <vt:i4>6</vt:i4>
      </vt:variant>
    </vt:vector>
  </HeadingPairs>
  <TitlesOfParts>
    <vt:vector size="7" baseType="lpstr">
      <vt:lpstr>Office-tema</vt:lpstr>
      <vt:lpstr>Den digitala resan är påbörjad</vt:lpstr>
      <vt:lpstr>Allt startade i en soffa</vt:lpstr>
      <vt:lpstr>Med intresse går vi framåt</vt:lpstr>
      <vt:lpstr>Så valde vi publik</vt:lpstr>
      <vt:lpstr>Och vad har vi lärt oss?</vt:lpstr>
      <vt:lpstr>Den digitala resan är påbörjad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 digitala resan är påbörjad</dc:title>
  <dc:creator>Emma Eriksson</dc:creator>
  <cp:lastModifiedBy>Emma Eriksson</cp:lastModifiedBy>
  <cp:revision>48</cp:revision>
  <cp:lastPrinted>2017-09-13T14:12:24Z</cp:lastPrinted>
  <dcterms:created xsi:type="dcterms:W3CDTF">2017-05-02T07:52:38Z</dcterms:created>
  <dcterms:modified xsi:type="dcterms:W3CDTF">2017-09-13T14:20:36Z</dcterms:modified>
</cp:coreProperties>
</file>