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691813" cy="8099425"/>
  <p:notesSz cx="10691813" cy="80994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56"/>
    <p:restoredTop sz="94635"/>
  </p:normalViewPr>
  <p:slideViewPr>
    <p:cSldViewPr>
      <p:cViewPr varScale="1">
        <p:scale>
          <a:sx n="162" d="100"/>
          <a:sy n="162" d="100"/>
        </p:scale>
        <p:origin x="2208" y="2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"/>
          <p:cNvSpPr/>
          <p:nvPr/>
        </p:nvSpPr>
        <p:spPr>
          <a:xfrm>
            <a:off x="0" y="0"/>
            <a:ext cx="10692003" cy="8099996"/>
          </a:xfrm>
          <a:custGeom>
            <a:avLst/>
            <a:gdLst/>
            <a:ahLst/>
            <a:cxnLst/>
            <a:rect l="l" t="t" r="r" b="b"/>
            <a:pathLst>
              <a:path w="10692003" h="8099996">
                <a:moveTo>
                  <a:pt x="0" y="8099996"/>
                </a:moveTo>
                <a:lnTo>
                  <a:pt x="0" y="0"/>
                </a:lnTo>
                <a:lnTo>
                  <a:pt x="10692003" y="0"/>
                </a:lnTo>
                <a:lnTo>
                  <a:pt x="10692003" y="8099996"/>
                </a:lnTo>
                <a:lnTo>
                  <a:pt x="0" y="8099996"/>
                </a:lnTo>
                <a:close/>
              </a:path>
            </a:pathLst>
          </a:custGeom>
          <a:solidFill>
            <a:srgbClr val="01A7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/>
          <p:nvPr/>
        </p:nvSpPr>
        <p:spPr>
          <a:xfrm>
            <a:off x="6983997" y="4100728"/>
            <a:ext cx="2988005" cy="2519997"/>
          </a:xfrm>
          <a:custGeom>
            <a:avLst/>
            <a:gdLst/>
            <a:ahLst/>
            <a:cxnLst/>
            <a:rect l="l" t="t" r="r" b="b"/>
            <a:pathLst>
              <a:path w="2988005" h="2519997">
                <a:moveTo>
                  <a:pt x="0" y="2519998"/>
                </a:moveTo>
                <a:lnTo>
                  <a:pt x="0" y="0"/>
                </a:lnTo>
                <a:lnTo>
                  <a:pt x="2988005" y="0"/>
                </a:lnTo>
                <a:lnTo>
                  <a:pt x="2988005" y="2519998"/>
                </a:lnTo>
                <a:lnTo>
                  <a:pt x="0" y="251999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text 1"/>
          <p:cNvSpPr txBox="1"/>
          <p:nvPr/>
        </p:nvSpPr>
        <p:spPr>
          <a:xfrm>
            <a:off x="7022306" y="4219441"/>
            <a:ext cx="2969083" cy="14606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949" b="1" spc="10" dirty="0">
                <a:solidFill>
                  <a:srgbClr val="231F20"/>
                </a:solidFill>
                <a:latin typeface="Arial"/>
                <a:cs typeface="Arial"/>
              </a:rPr>
              <a:t>5. Actions. Vad skulle </a:t>
            </a:r>
            <a:r>
              <a:rPr lang="sv-SE" sz="949" b="1" spc="10" dirty="0" smtClean="0">
                <a:solidFill>
                  <a:srgbClr val="231F20"/>
                </a:solidFill>
                <a:latin typeface="Arial"/>
                <a:cs typeface="Arial"/>
              </a:rPr>
              <a:t>organisationen</a:t>
            </a:r>
            <a:r>
              <a:rPr sz="949" b="1" spc="1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49" b="1" spc="10" dirty="0">
                <a:solidFill>
                  <a:srgbClr val="231F20"/>
                </a:solidFill>
                <a:latin typeface="Arial"/>
                <a:cs typeface="Arial"/>
              </a:rPr>
              <a:t>kunna göra?</a:t>
            </a:r>
            <a:endParaRPr sz="900" b="1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20001" y="2336723"/>
            <a:ext cx="6803999" cy="1656004"/>
          </a:xfrm>
          <a:custGeom>
            <a:avLst/>
            <a:gdLst/>
            <a:ahLst/>
            <a:cxnLst/>
            <a:rect l="l" t="t" r="r" b="b"/>
            <a:pathLst>
              <a:path w="6803999" h="1656004">
                <a:moveTo>
                  <a:pt x="0" y="1656004"/>
                </a:moveTo>
                <a:lnTo>
                  <a:pt x="0" y="0"/>
                </a:lnTo>
                <a:lnTo>
                  <a:pt x="6803999" y="0"/>
                </a:lnTo>
                <a:lnTo>
                  <a:pt x="6803999" y="1656004"/>
                </a:lnTo>
                <a:lnTo>
                  <a:pt x="0" y="16560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text 1"/>
          <p:cNvSpPr txBox="1"/>
          <p:nvPr/>
        </p:nvSpPr>
        <p:spPr>
          <a:xfrm>
            <a:off x="828000" y="2419440"/>
            <a:ext cx="4345741" cy="15388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solidFill>
                  <a:srgbClr val="231F20"/>
                </a:solidFill>
                <a:latin typeface="Arial"/>
                <a:cs typeface="Arial"/>
              </a:rPr>
              <a:t>1. Beskriv effekter &amp; företeelser som ni ser gällande förändringsvågen</a:t>
            </a:r>
            <a:endParaRPr sz="1000" b="1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20001" y="1412989"/>
            <a:ext cx="6803999" cy="815734"/>
          </a:xfrm>
          <a:custGeom>
            <a:avLst/>
            <a:gdLst/>
            <a:ahLst/>
            <a:cxnLst/>
            <a:rect l="l" t="t" r="r" b="b"/>
            <a:pathLst>
              <a:path w="6803999" h="815734">
                <a:moveTo>
                  <a:pt x="0" y="815734"/>
                </a:moveTo>
                <a:lnTo>
                  <a:pt x="0" y="0"/>
                </a:lnTo>
                <a:lnTo>
                  <a:pt x="6803999" y="0"/>
                </a:lnTo>
                <a:lnTo>
                  <a:pt x="6803999" y="815734"/>
                </a:lnTo>
                <a:lnTo>
                  <a:pt x="0" y="81573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983997" y="6728727"/>
            <a:ext cx="2988005" cy="720001"/>
          </a:xfrm>
          <a:custGeom>
            <a:avLst/>
            <a:gdLst/>
            <a:ahLst/>
            <a:cxnLst/>
            <a:rect l="l" t="t" r="r" b="b"/>
            <a:pathLst>
              <a:path w="2988005" h="720001">
                <a:moveTo>
                  <a:pt x="0" y="720001"/>
                </a:moveTo>
                <a:lnTo>
                  <a:pt x="0" y="0"/>
                </a:lnTo>
                <a:lnTo>
                  <a:pt x="2988005" y="0"/>
                </a:lnTo>
                <a:lnTo>
                  <a:pt x="2988005" y="720001"/>
                </a:lnTo>
                <a:lnTo>
                  <a:pt x="0" y="7200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text 1"/>
          <p:cNvSpPr txBox="1"/>
          <p:nvPr/>
        </p:nvSpPr>
        <p:spPr>
          <a:xfrm>
            <a:off x="7091999" y="6811440"/>
            <a:ext cx="2921313" cy="3077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solidFill>
                  <a:srgbClr val="231F20"/>
                </a:solidFill>
                <a:latin typeface="Arial"/>
                <a:cs typeface="Arial"/>
              </a:rPr>
              <a:t>6. </a:t>
            </a:r>
            <a:r>
              <a:rPr lang="sv-SE" sz="1000" b="1" spc="10" dirty="0" smtClean="0">
                <a:solidFill>
                  <a:srgbClr val="231F20"/>
                </a:solidFill>
                <a:latin typeface="Arial"/>
                <a:cs typeface="Arial"/>
              </a:rPr>
              <a:t>B</a:t>
            </a:r>
            <a:r>
              <a:rPr sz="1000" b="1" spc="10" dirty="0" smtClean="0">
                <a:solidFill>
                  <a:srgbClr val="231F20"/>
                </a:solidFill>
                <a:latin typeface="Arial"/>
                <a:cs typeface="Arial"/>
              </a:rPr>
              <a:t>eslut </a:t>
            </a:r>
            <a:r>
              <a:rPr sz="1000" b="1" spc="10" dirty="0">
                <a:solidFill>
                  <a:srgbClr val="231F20"/>
                </a:solidFill>
                <a:latin typeface="Arial"/>
                <a:cs typeface="Arial"/>
              </a:rPr>
              <a:t>gällande </a:t>
            </a:r>
            <a:r>
              <a:rPr lang="sv-SE" sz="1000" b="1" spc="10" dirty="0" smtClean="0">
                <a:solidFill>
                  <a:srgbClr val="231F20"/>
                </a:solidFill>
                <a:latin typeface="Arial"/>
                <a:cs typeface="Arial"/>
              </a:rPr>
              <a:t>organisationen</a:t>
            </a:r>
            <a:r>
              <a:rPr sz="1000" b="1" spc="10" dirty="0" smtClean="0">
                <a:solidFill>
                  <a:srgbClr val="231F20"/>
                </a:solidFill>
                <a:latin typeface="Arial"/>
                <a:cs typeface="Arial"/>
              </a:rPr>
              <a:t>s </a:t>
            </a:r>
            <a:r>
              <a:rPr sz="1000" b="1" spc="10" dirty="0">
                <a:solidFill>
                  <a:srgbClr val="231F20"/>
                </a:solidFill>
                <a:latin typeface="Arial"/>
                <a:cs typeface="Arial"/>
              </a:rPr>
              <a:t>respons till </a:t>
            </a:r>
            <a:endParaRPr sz="1000" b="1" dirty="0">
              <a:latin typeface="Arial"/>
              <a:cs typeface="Arial"/>
            </a:endParaRPr>
          </a:p>
          <a:p>
            <a:pPr marL="0">
              <a:lnSpc>
                <a:spcPct val="100000"/>
              </a:lnSpc>
            </a:pPr>
            <a:r>
              <a:rPr sz="1000" b="1" spc="10" dirty="0">
                <a:solidFill>
                  <a:srgbClr val="231F20"/>
                </a:solidFill>
                <a:latin typeface="Arial"/>
                <a:cs typeface="Arial"/>
              </a:rPr>
              <a:t>vågen: (Ringa in)</a:t>
            </a:r>
            <a:endParaRPr sz="1000" b="1" dirty="0">
              <a:latin typeface="Arial"/>
              <a:cs typeface="Arial"/>
            </a:endParaRPr>
          </a:p>
        </p:txBody>
      </p:sp>
      <p:sp>
        <p:nvSpPr>
          <p:cNvPr id="19" name="text 1"/>
          <p:cNvSpPr txBox="1"/>
          <p:nvPr/>
        </p:nvSpPr>
        <p:spPr>
          <a:xfrm>
            <a:off x="7091999" y="7213637"/>
            <a:ext cx="2187844" cy="1559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919" spc="10" dirty="0">
                <a:solidFill>
                  <a:srgbClr val="231F20"/>
                </a:solidFill>
                <a:latin typeface="Arial"/>
                <a:cs typeface="Arial"/>
              </a:rPr>
              <a:t>a) Agera        b) Bevaka        c) Ignorera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20001" y="4100728"/>
            <a:ext cx="6120003" cy="1619999"/>
          </a:xfrm>
          <a:custGeom>
            <a:avLst/>
            <a:gdLst/>
            <a:ahLst/>
            <a:cxnLst/>
            <a:rect l="l" t="t" r="r" b="b"/>
            <a:pathLst>
              <a:path w="6120003" h="1619999">
                <a:moveTo>
                  <a:pt x="0" y="1620000"/>
                </a:moveTo>
                <a:lnTo>
                  <a:pt x="0" y="0"/>
                </a:lnTo>
                <a:lnTo>
                  <a:pt x="6120003" y="0"/>
                </a:lnTo>
                <a:lnTo>
                  <a:pt x="6120003" y="1620000"/>
                </a:lnTo>
                <a:lnTo>
                  <a:pt x="0" y="1620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text 1"/>
          <p:cNvSpPr txBox="1"/>
          <p:nvPr/>
        </p:nvSpPr>
        <p:spPr>
          <a:xfrm>
            <a:off x="827999" y="4183439"/>
            <a:ext cx="4049185" cy="15388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solidFill>
                  <a:srgbClr val="231F20"/>
                </a:solidFill>
                <a:latin typeface="Arial"/>
                <a:cs typeface="Arial"/>
              </a:rPr>
              <a:t>2. Beskriv hur effekterna påverkar era kunder (välj en kundgrupp)</a:t>
            </a:r>
            <a:endParaRPr sz="1000" b="1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20001" y="5851931"/>
            <a:ext cx="6120003" cy="1619999"/>
          </a:xfrm>
          <a:custGeom>
            <a:avLst/>
            <a:gdLst/>
            <a:ahLst/>
            <a:cxnLst/>
            <a:rect l="l" t="t" r="r" b="b"/>
            <a:pathLst>
              <a:path w="6120003" h="1619999">
                <a:moveTo>
                  <a:pt x="0" y="1619999"/>
                </a:moveTo>
                <a:lnTo>
                  <a:pt x="0" y="0"/>
                </a:lnTo>
                <a:lnTo>
                  <a:pt x="6120003" y="0"/>
                </a:lnTo>
                <a:lnTo>
                  <a:pt x="6120003" y="1619999"/>
                </a:lnTo>
                <a:lnTo>
                  <a:pt x="0" y="1619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text 1"/>
          <p:cNvSpPr txBox="1"/>
          <p:nvPr/>
        </p:nvSpPr>
        <p:spPr>
          <a:xfrm>
            <a:off x="828000" y="5934639"/>
            <a:ext cx="3754233" cy="15388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b="1" spc="10" dirty="0">
                <a:solidFill>
                  <a:srgbClr val="231F20"/>
                </a:solidFill>
                <a:latin typeface="Arial"/>
                <a:cs typeface="Arial"/>
              </a:rPr>
              <a:t>3. Beskriv hur vågen kan skapa värde internt i er verksamhet</a:t>
            </a:r>
            <a:endParaRPr sz="1000" b="1" dirty="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669594" y="395998"/>
            <a:ext cx="2300821" cy="683997"/>
          </a:xfrm>
          <a:custGeom>
            <a:avLst/>
            <a:gdLst/>
            <a:ahLst/>
            <a:cxnLst/>
            <a:rect l="l" t="t" r="r" b="b"/>
            <a:pathLst>
              <a:path w="2300821" h="683997">
                <a:moveTo>
                  <a:pt x="0" y="683997"/>
                </a:moveTo>
                <a:lnTo>
                  <a:pt x="0" y="0"/>
                </a:lnTo>
                <a:lnTo>
                  <a:pt x="2300821" y="0"/>
                </a:lnTo>
                <a:lnTo>
                  <a:pt x="2300821" y="683997"/>
                </a:lnTo>
                <a:lnTo>
                  <a:pt x="0" y="683997"/>
                </a:lnTo>
                <a:close/>
              </a:path>
            </a:pathLst>
          </a:custGeom>
          <a:solidFill>
            <a:srgbClr val="A6D4E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text 1"/>
          <p:cNvSpPr txBox="1"/>
          <p:nvPr/>
        </p:nvSpPr>
        <p:spPr>
          <a:xfrm>
            <a:off x="7813587" y="517009"/>
            <a:ext cx="366775" cy="14173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849" b="1" spc="10" dirty="0">
                <a:solidFill>
                  <a:srgbClr val="231F20"/>
                </a:solidFill>
                <a:latin typeface="Arial"/>
                <a:cs typeface="Arial"/>
              </a:rPr>
              <a:t>Grupp:</a:t>
            </a:r>
            <a:endParaRPr sz="800">
              <a:latin typeface="Arial"/>
              <a:cs typeface="Arial"/>
            </a:endParaRPr>
          </a:p>
        </p:txBody>
      </p:sp>
      <p:sp>
        <p:nvSpPr>
          <p:cNvPr id="23" name="text 1"/>
          <p:cNvSpPr txBox="1"/>
          <p:nvPr/>
        </p:nvSpPr>
        <p:spPr>
          <a:xfrm>
            <a:off x="719999" y="7656289"/>
            <a:ext cx="1254645" cy="1559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949" b="1" spc="10" dirty="0">
                <a:solidFill>
                  <a:srgbClr val="FFFFFF"/>
                </a:solidFill>
                <a:latin typeface="Arial"/>
                <a:cs typeface="Arial"/>
              </a:rPr>
              <a:t>www.digjourney.com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4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0361" y="7720844"/>
            <a:ext cx="552240" cy="267213"/>
          </a:xfrm>
          <a:prstGeom prst="rect">
            <a:avLst/>
          </a:prstGeom>
        </p:spPr>
      </p:pic>
      <p:sp>
        <p:nvSpPr>
          <p:cNvPr id="9" name="object 9"/>
          <p:cNvSpPr/>
          <p:nvPr/>
        </p:nvSpPr>
        <p:spPr>
          <a:xfrm>
            <a:off x="7667999" y="1412995"/>
            <a:ext cx="2303995" cy="2579725"/>
          </a:xfrm>
          <a:custGeom>
            <a:avLst/>
            <a:gdLst/>
            <a:ahLst/>
            <a:cxnLst/>
            <a:rect l="l" t="t" r="r" b="b"/>
            <a:pathLst>
              <a:path w="2303995" h="2579725">
                <a:moveTo>
                  <a:pt x="0" y="0"/>
                </a:moveTo>
                <a:lnTo>
                  <a:pt x="0" y="2579725"/>
                </a:lnTo>
                <a:lnTo>
                  <a:pt x="2303996" y="2579725"/>
                </a:lnTo>
                <a:lnTo>
                  <a:pt x="2303996" y="0"/>
                </a:lnTo>
                <a:lnTo>
                  <a:pt x="10979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text 1"/>
          <p:cNvSpPr txBox="1"/>
          <p:nvPr/>
        </p:nvSpPr>
        <p:spPr>
          <a:xfrm rot="-5400000">
            <a:off x="7485804" y="2728686"/>
            <a:ext cx="710997" cy="11338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709" spc="10" dirty="0">
                <a:solidFill>
                  <a:srgbClr val="231F20"/>
                </a:solidFill>
                <a:latin typeface="Arial"/>
                <a:cs typeface="Arial"/>
              </a:rPr>
              <a:t>Påverkningsgrad</a:t>
            </a:r>
            <a:endParaRPr sz="700">
              <a:latin typeface="Arial"/>
              <a:cs typeface="Arial"/>
            </a:endParaRPr>
          </a:p>
        </p:txBody>
      </p:sp>
      <p:sp>
        <p:nvSpPr>
          <p:cNvPr id="26" name="text 1"/>
          <p:cNvSpPr txBox="1"/>
          <p:nvPr/>
        </p:nvSpPr>
        <p:spPr>
          <a:xfrm>
            <a:off x="8835046" y="3728362"/>
            <a:ext cx="118466" cy="11338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År</a:t>
            </a:r>
            <a:endParaRPr sz="800">
              <a:latin typeface="Arial"/>
              <a:cs typeface="Arial"/>
            </a:endParaRPr>
          </a:p>
        </p:txBody>
      </p:sp>
      <p:sp>
        <p:nvSpPr>
          <p:cNvPr id="27" name="text 1"/>
          <p:cNvSpPr txBox="1"/>
          <p:nvPr/>
        </p:nvSpPr>
        <p:spPr>
          <a:xfrm>
            <a:off x="7897277" y="3728362"/>
            <a:ext cx="202997" cy="11338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709" spc="10" dirty="0">
                <a:solidFill>
                  <a:srgbClr val="231F20"/>
                </a:solidFill>
                <a:latin typeface="Arial"/>
                <a:cs typeface="Arial"/>
              </a:rPr>
              <a:t>2018</a:t>
            </a:r>
            <a:endParaRPr sz="700">
              <a:latin typeface="Arial"/>
              <a:cs typeface="Arial"/>
            </a:endParaRPr>
          </a:p>
        </p:txBody>
      </p:sp>
      <p:sp>
        <p:nvSpPr>
          <p:cNvPr id="28" name="text 1"/>
          <p:cNvSpPr txBox="1"/>
          <p:nvPr/>
        </p:nvSpPr>
        <p:spPr>
          <a:xfrm>
            <a:off x="9679240" y="3728362"/>
            <a:ext cx="202997" cy="11338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709" spc="10" dirty="0">
                <a:solidFill>
                  <a:srgbClr val="231F20"/>
                </a:solidFill>
                <a:latin typeface="Arial"/>
                <a:cs typeface="Arial"/>
              </a:rPr>
              <a:t>2023</a:t>
            </a:r>
            <a:endParaRPr sz="700">
              <a:latin typeface="Arial"/>
              <a:cs typeface="Arial"/>
            </a:endParaRPr>
          </a:p>
        </p:txBody>
      </p:sp>
      <p:sp>
        <p:nvSpPr>
          <p:cNvPr id="29" name="text 1"/>
          <p:cNvSpPr txBox="1"/>
          <p:nvPr/>
        </p:nvSpPr>
        <p:spPr>
          <a:xfrm>
            <a:off x="7789499" y="1565833"/>
            <a:ext cx="124053" cy="1559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40" b="1" spc="10" dirty="0">
                <a:solidFill>
                  <a:srgbClr val="231F20"/>
                </a:solidFill>
                <a:latin typeface="Arial"/>
                <a:cs typeface="Arial"/>
              </a:rPr>
              <a:t>4.</a:t>
            </a:r>
            <a:endParaRPr sz="1000">
              <a:latin typeface="Arial"/>
              <a:cs typeface="Arial"/>
            </a:endParaRPr>
          </a:p>
        </p:txBody>
      </p:sp>
      <p:sp>
        <p:nvSpPr>
          <p:cNvPr id="30" name="text 1"/>
          <p:cNvSpPr txBox="1"/>
          <p:nvPr/>
        </p:nvSpPr>
        <p:spPr>
          <a:xfrm>
            <a:off x="860271" y="1534429"/>
            <a:ext cx="1445692" cy="19842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59" b="1" spc="10" dirty="0">
                <a:solidFill>
                  <a:srgbClr val="00A4BD"/>
                </a:solidFill>
                <a:latin typeface="Arial"/>
                <a:cs typeface="Arial"/>
              </a:rPr>
              <a:t>FÖRÄNDRINGSVÅG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969504" y="1837512"/>
            <a:ext cx="1799997" cy="1799996"/>
          </a:xfrm>
          <a:custGeom>
            <a:avLst/>
            <a:gdLst/>
            <a:ahLst/>
            <a:cxnLst/>
            <a:rect l="l" t="t" r="r" b="b"/>
            <a:pathLst>
              <a:path w="1799997" h="1799996">
                <a:moveTo>
                  <a:pt x="0" y="1799996"/>
                </a:moveTo>
                <a:lnTo>
                  <a:pt x="0" y="0"/>
                </a:lnTo>
                <a:lnTo>
                  <a:pt x="1799997" y="0"/>
                </a:lnTo>
                <a:lnTo>
                  <a:pt x="1799997" y="1799996"/>
                </a:lnTo>
                <a:lnTo>
                  <a:pt x="0" y="1799996"/>
                </a:lnTo>
                <a:close/>
              </a:path>
            </a:pathLst>
          </a:custGeom>
          <a:solidFill>
            <a:srgbClr val="FFEAD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4266" y="1831166"/>
            <a:ext cx="12700" cy="1812696"/>
          </a:xfrm>
          <a:custGeom>
            <a:avLst/>
            <a:gdLst/>
            <a:ahLst/>
            <a:cxnLst/>
            <a:rect l="l" t="t" r="r" b="b"/>
            <a:pathLst>
              <a:path w="12700" h="1812696">
                <a:moveTo>
                  <a:pt x="6350" y="1806346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3735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967650" y="2752504"/>
            <a:ext cx="1794701" cy="12700"/>
          </a:xfrm>
          <a:custGeom>
            <a:avLst/>
            <a:gdLst/>
            <a:ahLst/>
            <a:cxnLst/>
            <a:rect l="l" t="t" r="r" b="b"/>
            <a:pathLst>
              <a:path w="1794701" h="12700">
                <a:moveTo>
                  <a:pt x="1788351" y="6350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3735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956000" y="1831156"/>
            <a:ext cx="12700" cy="1801634"/>
          </a:xfrm>
          <a:custGeom>
            <a:avLst/>
            <a:gdLst/>
            <a:ahLst/>
            <a:cxnLst/>
            <a:rect l="l" t="t" r="r" b="b"/>
            <a:pathLst>
              <a:path w="12700" h="1801634">
                <a:moveTo>
                  <a:pt x="6350" y="1795284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3735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949654" y="3624812"/>
            <a:ext cx="1812696" cy="12700"/>
          </a:xfrm>
          <a:custGeom>
            <a:avLst/>
            <a:gdLst/>
            <a:ahLst/>
            <a:cxnLst/>
            <a:rect l="l" t="t" r="r" b="b"/>
            <a:pathLst>
              <a:path w="1812696" h="12700">
                <a:moveTo>
                  <a:pt x="1806347" y="6350"/>
                </a:moveTo>
                <a:lnTo>
                  <a:pt x="6350" y="6350"/>
                </a:lnTo>
              </a:path>
            </a:pathLst>
          </a:custGeom>
          <a:ln w="12700">
            <a:solidFill>
              <a:srgbClr val="3735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31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969" y="284050"/>
            <a:ext cx="1050333" cy="897963"/>
          </a:xfrm>
          <a:prstGeom prst="rect">
            <a:avLst/>
          </a:prstGeom>
        </p:spPr>
      </p:pic>
      <p:sp>
        <p:nvSpPr>
          <p:cNvPr id="32" name="text 1"/>
          <p:cNvSpPr txBox="1"/>
          <p:nvPr/>
        </p:nvSpPr>
        <p:spPr>
          <a:xfrm>
            <a:off x="1899000" y="360431"/>
            <a:ext cx="4483950" cy="80619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490" b="1" spc="10" dirty="0">
                <a:solidFill>
                  <a:srgbClr val="FFFFFF"/>
                </a:solidFill>
                <a:latin typeface="Arial"/>
                <a:cs typeface="Arial"/>
              </a:rPr>
              <a:t>FÖRSTÅ OCH FÅ HÄVSTÅNG </a:t>
            </a:r>
            <a:endParaRPr sz="2400">
              <a:latin typeface="Arial"/>
              <a:cs typeface="Arial"/>
            </a:endParaRPr>
          </a:p>
          <a:p>
            <a:pPr marL="0">
              <a:lnSpc>
                <a:spcPct val="100000"/>
              </a:lnSpc>
            </a:pPr>
            <a:r>
              <a:rPr sz="2730" b="1" spc="10" dirty="0">
                <a:solidFill>
                  <a:srgbClr val="FFFFFF"/>
                </a:solidFill>
                <a:latin typeface="Arial"/>
                <a:cs typeface="Arial"/>
              </a:rPr>
              <a:t>PÅ FÖRÄNDRINGSVÅGOR</a:t>
            </a:r>
            <a:endParaRPr sz="2700">
              <a:latin typeface="Arial"/>
              <a:cs typeface="Arial"/>
            </a:endParaRPr>
          </a:p>
        </p:txBody>
      </p:sp>
      <p:pic>
        <p:nvPicPr>
          <p:cNvPr id="33" name="Imag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3518" y="909515"/>
            <a:ext cx="1719092" cy="12401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86</Words>
  <Application>Microsoft Macintosh PowerPoint</Application>
  <PresentationFormat>Anpassad</PresentationFormat>
  <Paragraphs>17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PowerPoint-presentation</vt:lpstr>
    </vt:vector>
  </TitlesOfParts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cp:lastModifiedBy>Microsoft Office-användare</cp:lastModifiedBy>
  <cp:revision>2</cp:revision>
  <cp:lastPrinted>2018-04-25T14:36:11Z</cp:lastPrinted>
  <dcterms:created xsi:type="dcterms:W3CDTF">2018-03-25T16:43:11Z</dcterms:created>
  <dcterms:modified xsi:type="dcterms:W3CDTF">2018-04-25T14:36:12Z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2018-03-25T00:00:00Z</vt:filetime>
  </property>
  <property fmtid="{D5CDD505-2E9C-101B-9397-08002B2CF9AE}" pid="3" name="LastSaved">
    <vt:filetime>2018-03-25T00:00:00Z</vt:filetime>
  </property>
</Properties>
</file>