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allakonsument.se/klaga-angra-eller-anmala/vad-lagen-sager/marknadsforingslage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Reklam, Konsten att berätta &amp; Förlagor och manuskript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2560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Bildmanus</a:t>
            </a:r>
            <a:r>
              <a:rPr lang="sv-SE" dirty="0" smtClean="0"/>
              <a:t>/storyboard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Storyboard – manuskript för bildproduktioner</a:t>
            </a:r>
          </a:p>
          <a:p>
            <a:r>
              <a:rPr lang="sv-SE" dirty="0" smtClean="0"/>
              <a:t>Består av en serie bilder, ritade eller fotograferade </a:t>
            </a:r>
          </a:p>
          <a:p>
            <a:r>
              <a:rPr lang="sv-SE" dirty="0" smtClean="0"/>
              <a:t>Olika scener, där varje bild representerar en scen. </a:t>
            </a:r>
          </a:p>
          <a:p>
            <a:r>
              <a:rPr lang="sv-SE" dirty="0" smtClean="0"/>
              <a:t>Används som manusstöd vid olika bildmedier, t.ex. reklam eller musikvideo. Ofta i kombination med ett skrivet manus . </a:t>
            </a:r>
          </a:p>
          <a:p>
            <a:r>
              <a:rPr lang="sv-SE" dirty="0" smtClean="0"/>
              <a:t>Man behöver inte vara proffs på att rita bilder till storyboard. Det räcker att deltagarna förstår bilden och vad som ska hända. </a:t>
            </a:r>
          </a:p>
          <a:p>
            <a:r>
              <a:rPr lang="sv-SE" dirty="0" smtClean="0"/>
              <a:t>Kan vara grovt beskriven eller mycket detaljerad där varje bild beskrivs.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1454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618" y="0"/>
            <a:ext cx="11366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185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Inspelningsplan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44073" y="1366982"/>
            <a:ext cx="9860539" cy="4886036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Efter manusarbetet görs en produktionsplan</a:t>
            </a:r>
          </a:p>
          <a:p>
            <a:r>
              <a:rPr lang="sv-SE" dirty="0" smtClean="0"/>
              <a:t>Beskriver hur de olika scenerna ska tas och i vilken ordningsföljd. </a:t>
            </a:r>
          </a:p>
          <a:p>
            <a:r>
              <a:rPr lang="sv-SE" dirty="0" smtClean="0"/>
              <a:t>Innehåller allt man behöver veta om inspelningen:</a:t>
            </a:r>
          </a:p>
          <a:p>
            <a:r>
              <a:rPr lang="sv-SE" dirty="0"/>
              <a:t> </a:t>
            </a:r>
            <a:r>
              <a:rPr lang="sv-SE" dirty="0" smtClean="0"/>
              <a:t>Checklistor, manuskript, teknisk information, inspelningsschema, inspelningsplatser, transporter, tider osv.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 smtClean="0"/>
              <a:t>Tex. </a:t>
            </a:r>
          </a:p>
          <a:p>
            <a:pPr marL="0" indent="0">
              <a:buNone/>
            </a:pPr>
            <a:r>
              <a:rPr lang="sv-SE" sz="2000" b="1" dirty="0" smtClean="0"/>
              <a:t>Inspelningsplan </a:t>
            </a:r>
          </a:p>
          <a:p>
            <a:pPr marL="0" indent="0">
              <a:buNone/>
            </a:pPr>
            <a:r>
              <a:rPr lang="sv-SE" b="1" dirty="0" smtClean="0"/>
              <a:t>Dag 1 (tisdag 4/3) </a:t>
            </a:r>
          </a:p>
          <a:p>
            <a:pPr marL="0" indent="0">
              <a:buNone/>
            </a:pPr>
            <a:r>
              <a:rPr lang="sv-SE" dirty="0" smtClean="0"/>
              <a:t>Adress: </a:t>
            </a:r>
            <a:r>
              <a:rPr lang="sv-SE" dirty="0" err="1" smtClean="0"/>
              <a:t>kungsgatan</a:t>
            </a:r>
            <a:r>
              <a:rPr lang="sv-SE" dirty="0" smtClean="0"/>
              <a:t> 8 </a:t>
            </a:r>
          </a:p>
          <a:p>
            <a:pPr marL="0" indent="0">
              <a:buNone/>
            </a:pPr>
            <a:r>
              <a:rPr lang="sv-SE" dirty="0" smtClean="0"/>
              <a:t>Scener: Slutet av scen 3 och scen 4. </a:t>
            </a:r>
          </a:p>
          <a:p>
            <a:pPr marL="0" indent="0">
              <a:buNone/>
            </a:pPr>
            <a:r>
              <a:rPr lang="sv-SE" dirty="0" smtClean="0"/>
              <a:t>Materiel: Kamera, rekvisita, osv. </a:t>
            </a:r>
          </a:p>
          <a:p>
            <a:pPr marL="0" indent="0">
              <a:buNone/>
            </a:pPr>
            <a:r>
              <a:rPr lang="sv-SE" dirty="0" smtClean="0"/>
              <a:t>Osv </a:t>
            </a:r>
            <a:r>
              <a:rPr lang="sv-SE" dirty="0" err="1" smtClean="0"/>
              <a:t>osv</a:t>
            </a:r>
            <a:r>
              <a:rPr lang="sv-SE" dirty="0" smtClean="0"/>
              <a:t>..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8020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753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Att producera reklam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Viktigt att följa lagar och regler </a:t>
            </a:r>
          </a:p>
          <a:p>
            <a:r>
              <a:rPr lang="sv-SE" dirty="0" smtClean="0">
                <a:hlinkClick r:id="rId2"/>
              </a:rPr>
              <a:t>Marknadsföringslagen</a:t>
            </a:r>
            <a:endParaRPr lang="sv-SE" dirty="0" smtClean="0"/>
          </a:p>
          <a:p>
            <a:r>
              <a:rPr lang="sv-SE" dirty="0" smtClean="0"/>
              <a:t>Vad är syftet med reklamfilmen och vilka är målgrupperna? </a:t>
            </a:r>
          </a:p>
          <a:p>
            <a:r>
              <a:rPr lang="sv-SE" dirty="0" smtClean="0"/>
              <a:t>Vilka är de ekonomiska och tidsmässiga ramarna? </a:t>
            </a:r>
          </a:p>
          <a:p>
            <a:r>
              <a:rPr lang="sv-SE" dirty="0" smtClean="0"/>
              <a:t>Många reklamfilmer har olika målgrupper och kan nås ut på olika sätt. </a:t>
            </a:r>
          </a:p>
          <a:p>
            <a:r>
              <a:rPr lang="sv-SE" dirty="0" smtClean="0"/>
              <a:t>Exempel på var man kan se/höra reklam?? Diskutera</a:t>
            </a:r>
          </a:p>
          <a:p>
            <a:r>
              <a:rPr lang="sv-SE" dirty="0" smtClean="0"/>
              <a:t>Syfte med reklamfilm är att locka köpare etc.</a:t>
            </a:r>
          </a:p>
          <a:p>
            <a:r>
              <a:rPr lang="sv-SE" dirty="0" smtClean="0"/>
              <a:t>Argument för produkten eller känslor förknippade till produkten. 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196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Arbetsgång för reklamfilm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 smtClean="0"/>
              <a:t>Vad är produkten?</a:t>
            </a:r>
          </a:p>
          <a:p>
            <a:r>
              <a:rPr lang="sv-SE" sz="2000" dirty="0" smtClean="0"/>
              <a:t>Idéarbete och manusskrivande. Välja skådespelare och ljudeffekter/musik/tal. </a:t>
            </a:r>
          </a:p>
          <a:p>
            <a:r>
              <a:rPr lang="sv-SE" sz="2000" dirty="0" smtClean="0"/>
              <a:t>Presentera idéarbetet för annonsören för att få projektet godkänt. </a:t>
            </a:r>
          </a:p>
          <a:p>
            <a:r>
              <a:rPr lang="sv-SE" sz="2000" dirty="0" smtClean="0"/>
              <a:t>Research och manuskript. </a:t>
            </a:r>
          </a:p>
          <a:p>
            <a:r>
              <a:rPr lang="sv-SE" sz="2000" dirty="0" smtClean="0"/>
              <a:t>Inspelning och redigering. </a:t>
            </a:r>
          </a:p>
        </p:txBody>
      </p:sp>
    </p:spTree>
    <p:extLst>
      <p:ext uri="{BB962C8B-B14F-4D97-AF65-F5344CB8AC3E}">
        <p14:creationId xmlns:p14="http://schemas.microsoft.com/office/powerpoint/2010/main" val="441493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Filmdramaturgi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542473" y="1542473"/>
            <a:ext cx="9962139" cy="4368749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Reklam och vanliga spelfilmer använder sig ofta av en s.k. </a:t>
            </a:r>
            <a:r>
              <a:rPr lang="sv-SE" b="1" dirty="0" smtClean="0"/>
              <a:t>dramaturgi. </a:t>
            </a:r>
          </a:p>
          <a:p>
            <a:r>
              <a:rPr lang="sv-SE" dirty="0" smtClean="0"/>
              <a:t>Mall som utvecklats under filmens historia och som används på olika sätt. </a:t>
            </a:r>
            <a:endParaRPr lang="sv-SE" dirty="0"/>
          </a:p>
          <a:p>
            <a:r>
              <a:rPr lang="sv-SE" b="1" dirty="0" smtClean="0"/>
              <a:t>Anslag- </a:t>
            </a:r>
            <a:r>
              <a:rPr lang="sv-SE" dirty="0" smtClean="0"/>
              <a:t>Det första som tittaren möter. Väcker nyfikenhet och ska sammanfatta filmen och dess stämning. Några minuter lång. (Sekunder i reklam) </a:t>
            </a:r>
            <a:endParaRPr lang="sv-SE" b="1" dirty="0"/>
          </a:p>
          <a:p>
            <a:r>
              <a:rPr lang="sv-SE" b="1" dirty="0" smtClean="0"/>
              <a:t>Presentation – </a:t>
            </a:r>
            <a:r>
              <a:rPr lang="sv-SE" dirty="0" smtClean="0"/>
              <a:t>Presentation av karaktärer/produkt. </a:t>
            </a:r>
          </a:p>
          <a:p>
            <a:r>
              <a:rPr lang="sv-SE" b="1" dirty="0" smtClean="0"/>
              <a:t>Fördjupning – </a:t>
            </a:r>
            <a:r>
              <a:rPr lang="sv-SE" dirty="0" smtClean="0"/>
              <a:t>Mer förståelse för handlingen, bihandlingar utvecklas, historien utvecklas. </a:t>
            </a:r>
          </a:p>
          <a:p>
            <a:r>
              <a:rPr lang="sv-SE" b="1" dirty="0" smtClean="0"/>
              <a:t>Vändpunkter – </a:t>
            </a:r>
            <a:r>
              <a:rPr lang="sv-SE" dirty="0" smtClean="0"/>
              <a:t>särskilt starka scener som man lätt kommer ihåg. Något avgörande/dramatisk händer och för handlingen framåt. </a:t>
            </a:r>
          </a:p>
          <a:p>
            <a:r>
              <a:rPr lang="sv-SE" b="1" dirty="0" smtClean="0"/>
              <a:t>Upptrappning – </a:t>
            </a:r>
            <a:r>
              <a:rPr lang="sv-SE" dirty="0" smtClean="0"/>
              <a:t>i filmer stöter hjälten ofta på fienden, eller annan händelse sker som gör att filmen måste gå framåt och spänningen ökar. </a:t>
            </a:r>
          </a:p>
          <a:p>
            <a:r>
              <a:rPr lang="sv-SE" b="1" dirty="0" smtClean="0"/>
              <a:t>Konfliktförlösning/klimax – </a:t>
            </a:r>
            <a:r>
              <a:rPr lang="sv-SE" dirty="0" smtClean="0"/>
              <a:t>Avgörande skede för filmen och hur den ska sluta. Ofta en fight/något spännande. </a:t>
            </a:r>
          </a:p>
          <a:p>
            <a:r>
              <a:rPr lang="sv-SE" b="1" dirty="0" smtClean="0"/>
              <a:t>Avtoning – </a:t>
            </a:r>
            <a:r>
              <a:rPr lang="sv-SE" dirty="0" smtClean="0"/>
              <a:t>Lugn avslutning på filmen för att knyta ihop säcken. Resultat, upplösning av klimax, vad händer härnäst etc. </a:t>
            </a:r>
            <a:endParaRPr lang="sv-SE" b="1" dirty="0" smtClean="0"/>
          </a:p>
        </p:txBody>
      </p:sp>
    </p:spTree>
    <p:extLst>
      <p:ext uri="{BB962C8B-B14F-4D97-AF65-F5344CB8AC3E}">
        <p14:creationId xmlns:p14="http://schemas.microsoft.com/office/powerpoint/2010/main" val="183944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473" y="624109"/>
            <a:ext cx="9365672" cy="6053547"/>
          </a:xfrm>
        </p:spPr>
      </p:pic>
    </p:spTree>
    <p:extLst>
      <p:ext uri="{BB962C8B-B14F-4D97-AF65-F5344CB8AC3E}">
        <p14:creationId xmlns:p14="http://schemas.microsoft.com/office/powerpoint/2010/main" val="4157154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AIDA-modellen. </a:t>
            </a:r>
            <a:br>
              <a:rPr lang="sv-SE" dirty="0" smtClean="0"/>
            </a:br>
            <a:r>
              <a:rPr lang="sv-SE" sz="1800" b="1" dirty="0" smtClean="0"/>
              <a:t>Attention, </a:t>
            </a:r>
            <a:r>
              <a:rPr lang="sv-SE" sz="1800" b="1" dirty="0" err="1" smtClean="0"/>
              <a:t>interest</a:t>
            </a:r>
            <a:r>
              <a:rPr lang="sv-SE" sz="1800" b="1" dirty="0" smtClean="0"/>
              <a:t>, </a:t>
            </a:r>
            <a:r>
              <a:rPr lang="sv-SE" sz="1800" b="1" dirty="0" err="1" smtClean="0"/>
              <a:t>desire</a:t>
            </a:r>
            <a:r>
              <a:rPr lang="sv-SE" sz="1800" b="1" dirty="0"/>
              <a:t> </a:t>
            </a:r>
            <a:r>
              <a:rPr lang="sv-SE" sz="1800" b="1" dirty="0" smtClean="0"/>
              <a:t>&amp; action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En modell om övertalning som ofta används vid reklam. </a:t>
            </a:r>
          </a:p>
          <a:p>
            <a:r>
              <a:rPr lang="sv-SE" dirty="0" smtClean="0"/>
              <a:t>Baserat på principer för hur individer påverkas av information. </a:t>
            </a:r>
          </a:p>
          <a:p>
            <a:endParaRPr lang="sv-SE" dirty="0"/>
          </a:p>
          <a:p>
            <a:r>
              <a:rPr lang="sv-SE" b="1" dirty="0" smtClean="0"/>
              <a:t>Attention – </a:t>
            </a:r>
            <a:r>
              <a:rPr lang="sv-SE" dirty="0" smtClean="0"/>
              <a:t>att skaffa kundens uppmärksamhet</a:t>
            </a:r>
          </a:p>
          <a:p>
            <a:r>
              <a:rPr lang="sv-SE" b="1" dirty="0" err="1" smtClean="0"/>
              <a:t>Interest</a:t>
            </a:r>
            <a:r>
              <a:rPr lang="sv-SE" b="1" dirty="0" smtClean="0"/>
              <a:t> – </a:t>
            </a:r>
            <a:r>
              <a:rPr lang="sv-SE" dirty="0" smtClean="0"/>
              <a:t>att väcka kundens intresse för produkten </a:t>
            </a:r>
          </a:p>
          <a:p>
            <a:r>
              <a:rPr lang="sv-SE" b="1" dirty="0" err="1" smtClean="0"/>
              <a:t>Desire</a:t>
            </a:r>
            <a:r>
              <a:rPr lang="sv-SE" b="1" dirty="0" smtClean="0"/>
              <a:t> – </a:t>
            </a:r>
            <a:r>
              <a:rPr lang="sv-SE" dirty="0" smtClean="0"/>
              <a:t>väcka en stark önskan, nyfikenhet för produkten. </a:t>
            </a:r>
          </a:p>
          <a:p>
            <a:r>
              <a:rPr lang="sv-SE" b="1" dirty="0" smtClean="0"/>
              <a:t>Action – </a:t>
            </a:r>
            <a:r>
              <a:rPr lang="sv-SE" dirty="0" smtClean="0"/>
              <a:t>det tillfälle när kunden faktiskt köper produkten eller skaffar ytterligare information. </a:t>
            </a:r>
          </a:p>
          <a:p>
            <a:endParaRPr lang="sv-SE" dirty="0"/>
          </a:p>
          <a:p>
            <a:r>
              <a:rPr lang="sv-SE" dirty="0" smtClean="0"/>
              <a:t>E </a:t>
            </a:r>
            <a:r>
              <a:rPr lang="sv-SE" dirty="0" smtClean="0">
                <a:sym typeface="Wingdings" panose="05000000000000000000" pitchFamily="2" charset="2"/>
              </a:rPr>
              <a:t> Emotion – väcka känslor hos kunden </a:t>
            </a:r>
          </a:p>
          <a:p>
            <a:r>
              <a:rPr lang="sv-SE" dirty="0" smtClean="0">
                <a:sym typeface="Wingdings" panose="05000000000000000000" pitchFamily="2" charset="2"/>
              </a:rPr>
              <a:t>S  </a:t>
            </a:r>
            <a:r>
              <a:rPr lang="sv-SE" dirty="0" err="1" smtClean="0">
                <a:sym typeface="Wingdings" panose="05000000000000000000" pitchFamily="2" charset="2"/>
              </a:rPr>
              <a:t>Satisfaction</a:t>
            </a:r>
            <a:r>
              <a:rPr lang="sv-SE" dirty="0" smtClean="0">
                <a:sym typeface="Wingdings" panose="05000000000000000000" pitchFamily="2" charset="2"/>
              </a:rPr>
              <a:t> – en nöjd kund</a:t>
            </a:r>
            <a:endParaRPr lang="sv-SE" dirty="0" smtClean="0"/>
          </a:p>
          <a:p>
            <a:pPr marL="0" indent="0">
              <a:buNone/>
            </a:pP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781085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Förlagor och manuskript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 smtClean="0"/>
              <a:t>Viktigt med förarbete när man jobbar med mediaproduktioner. </a:t>
            </a:r>
          </a:p>
          <a:p>
            <a:r>
              <a:rPr lang="sv-SE" sz="2400" dirty="0" smtClean="0"/>
              <a:t>Struktur för att förverkliga projektet</a:t>
            </a:r>
          </a:p>
          <a:p>
            <a:r>
              <a:rPr lang="sv-SE" sz="2400" dirty="0" smtClean="0"/>
              <a:t>Vid filmning kan tillstånd behövas etc.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959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Synopsis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Kortfattad sammanfattning i text eller bildskisser av innehållet av ett längre manus. Kan bestå av korta meningar till flera A4. Ska ge en bra bild av vad filmen handlar om. </a:t>
            </a:r>
          </a:p>
          <a:p>
            <a:r>
              <a:rPr lang="sv-SE" dirty="0" smtClean="0"/>
              <a:t>Bra att börja med </a:t>
            </a:r>
            <a:r>
              <a:rPr lang="sv-SE" dirty="0" err="1" smtClean="0"/>
              <a:t>s.k</a:t>
            </a:r>
            <a:r>
              <a:rPr lang="sv-SE" dirty="0" smtClean="0"/>
              <a:t> ”stolpar” för att sedan bygga på med mer utförlig beskrivning. </a:t>
            </a:r>
          </a:p>
          <a:p>
            <a:r>
              <a:rPr lang="sv-SE" dirty="0" smtClean="0"/>
              <a:t>Budskap, syfte och målgrupper ska finnas med.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3996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Innehåll i synopsis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Titel:</a:t>
            </a:r>
          </a:p>
          <a:p>
            <a:r>
              <a:rPr lang="sv-SE" dirty="0" smtClean="0"/>
              <a:t>Syfte:</a:t>
            </a:r>
          </a:p>
          <a:p>
            <a:r>
              <a:rPr lang="sv-SE" dirty="0" smtClean="0"/>
              <a:t>Budskap:</a:t>
            </a:r>
          </a:p>
          <a:p>
            <a:r>
              <a:rPr lang="sv-SE" dirty="0" smtClean="0"/>
              <a:t>Form:</a:t>
            </a:r>
          </a:p>
          <a:p>
            <a:r>
              <a:rPr lang="sv-SE" dirty="0" smtClean="0"/>
              <a:t>Målgrupp:</a:t>
            </a:r>
          </a:p>
          <a:p>
            <a:r>
              <a:rPr lang="sv-SE" dirty="0" smtClean="0"/>
              <a:t>Längd:</a:t>
            </a:r>
          </a:p>
          <a:p>
            <a:r>
              <a:rPr lang="sv-SE" dirty="0" smtClean="0"/>
              <a:t>Handling i huvuddrag med huvudkaraktärerna, huvudkonflikt och slut. </a:t>
            </a:r>
          </a:p>
          <a:p>
            <a:endParaRPr lang="sv-SE" dirty="0"/>
          </a:p>
          <a:p>
            <a:r>
              <a:rPr lang="sv-SE" dirty="0" smtClean="0"/>
              <a:t>Efter synopsis är klar, påbörjas arbetet med manus. Manus kan vara allt från skriven pjäs med dialog, en text, en hel film, etc. </a:t>
            </a:r>
          </a:p>
          <a:p>
            <a:r>
              <a:rPr lang="sv-SE" dirty="0" smtClean="0"/>
              <a:t>I ett större projekt viktigt med manus/storyboard. Vanligt att detta skrivs innan produktionen kommer igång. </a:t>
            </a:r>
          </a:p>
        </p:txBody>
      </p:sp>
    </p:spTree>
    <p:extLst>
      <p:ext uri="{BB962C8B-B14F-4D97-AF65-F5344CB8AC3E}">
        <p14:creationId xmlns:p14="http://schemas.microsoft.com/office/powerpoint/2010/main" val="937826801"/>
      </p:ext>
    </p:extLst>
  </p:cSld>
  <p:clrMapOvr>
    <a:masterClrMapping/>
  </p:clrMapOvr>
</p:sld>
</file>

<file path=ppt/theme/theme1.xml><?xml version="1.0" encoding="utf-8"?>
<a:theme xmlns:a="http://schemas.openxmlformats.org/drawingml/2006/main" name="Sling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1508</TotalTime>
  <Words>658</Words>
  <Application>Microsoft Office PowerPoint</Application>
  <PresentationFormat>Bredbild</PresentationFormat>
  <Paragraphs>76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Wingdings</vt:lpstr>
      <vt:lpstr>Wingdings 3</vt:lpstr>
      <vt:lpstr>Slinga</vt:lpstr>
      <vt:lpstr>Reklam, Konsten att berätta &amp; Förlagor och manuskript</vt:lpstr>
      <vt:lpstr>Att producera reklam</vt:lpstr>
      <vt:lpstr>Arbetsgång för reklamfilm</vt:lpstr>
      <vt:lpstr>Filmdramaturgi</vt:lpstr>
      <vt:lpstr>PowerPoint-presentation</vt:lpstr>
      <vt:lpstr>AIDA-modellen.  Attention, interest, desire &amp; action</vt:lpstr>
      <vt:lpstr>Förlagor och manuskript</vt:lpstr>
      <vt:lpstr>Synopsis</vt:lpstr>
      <vt:lpstr>Innehåll i synopsis</vt:lpstr>
      <vt:lpstr>Bildmanus/storyboard</vt:lpstr>
      <vt:lpstr>PowerPoint-presentation</vt:lpstr>
      <vt:lpstr>Inspelningsplan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Konsten att berätta, Förlagor och manuskript &amp; Reklam</dc:title>
  <dc:creator>Frida Forsgren</dc:creator>
  <cp:lastModifiedBy>Frida Forsgren</cp:lastModifiedBy>
  <cp:revision>24</cp:revision>
  <dcterms:created xsi:type="dcterms:W3CDTF">2019-02-25T11:00:40Z</dcterms:created>
  <dcterms:modified xsi:type="dcterms:W3CDTF">2019-02-26T12:08:50Z</dcterms:modified>
</cp:coreProperties>
</file>