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57" r:id="rId3"/>
    <p:sldId id="258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ktangel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ktangel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ktangel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ktangel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ktangel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ektangel med rundade hörn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ektangel med rundade hörn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ktangel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ktangel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ktangel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ktangel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ubrik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9" name="Underrubrik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v-SE" smtClean="0"/>
              <a:t>Klicka här för att ändra format på underrubrik i bakgrunden</a:t>
            </a:r>
            <a:endParaRPr kumimoji="0" lang="en-US"/>
          </a:p>
        </p:txBody>
      </p:sp>
      <p:sp>
        <p:nvSpPr>
          <p:cNvPr id="28" name="Platshållare för datum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10F60E51-DEA4-466F-B5BC-9801C69363B7}" type="datetimeFigureOut">
              <a:rPr lang="sv-SE" smtClean="0"/>
              <a:t>2020-09-09</a:t>
            </a:fld>
            <a:endParaRPr lang="sv-SE"/>
          </a:p>
        </p:txBody>
      </p:sp>
      <p:sp>
        <p:nvSpPr>
          <p:cNvPr id="17" name="Platshållare för sidfot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sv-SE"/>
          </a:p>
        </p:txBody>
      </p:sp>
      <p:sp>
        <p:nvSpPr>
          <p:cNvPr id="29" name="Platshållare för bildnumm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5742EAA2-4641-4FDB-A038-A18B7370396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60E51-DEA4-466F-B5BC-9801C69363B7}" type="datetimeFigureOut">
              <a:rPr lang="sv-SE" smtClean="0"/>
              <a:t>2020-09-09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2EAA2-4641-4FDB-A038-A18B7370396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60E51-DEA4-466F-B5BC-9801C69363B7}" type="datetimeFigureOut">
              <a:rPr lang="sv-SE" smtClean="0"/>
              <a:t>2020-09-09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2EAA2-4641-4FDB-A038-A18B7370396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60E51-DEA4-466F-B5BC-9801C69363B7}" type="datetimeFigureOut">
              <a:rPr lang="sv-SE" smtClean="0"/>
              <a:t>2020-09-09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2EAA2-4641-4FDB-A038-A18B7370396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60E51-DEA4-466F-B5BC-9801C69363B7}" type="datetimeFigureOut">
              <a:rPr lang="sv-SE" smtClean="0"/>
              <a:t>2020-09-09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2EAA2-4641-4FDB-A038-A18B7370396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60E51-DEA4-466F-B5BC-9801C69363B7}" type="datetimeFigureOut">
              <a:rPr lang="sv-SE" smtClean="0"/>
              <a:t>2020-09-09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2EAA2-4641-4FDB-A038-A18B7370396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5" name="Platshållare för innehåll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26" name="Platshållare för datum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0F60E51-DEA4-466F-B5BC-9801C69363B7}" type="datetimeFigureOut">
              <a:rPr lang="sv-SE" smtClean="0"/>
              <a:t>2020-09-09</a:t>
            </a:fld>
            <a:endParaRPr lang="sv-SE"/>
          </a:p>
        </p:txBody>
      </p:sp>
      <p:sp>
        <p:nvSpPr>
          <p:cNvPr id="27" name="Platshållare för bildnumm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742EAA2-4641-4FDB-A038-A18B73703961}" type="slidenum">
              <a:rPr lang="sv-SE" smtClean="0"/>
              <a:t>‹#›</a:t>
            </a:fld>
            <a:endParaRPr lang="sv-SE"/>
          </a:p>
        </p:txBody>
      </p:sp>
      <p:sp>
        <p:nvSpPr>
          <p:cNvPr id="28" name="Platshållare för sidfot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10F60E51-DEA4-466F-B5BC-9801C69363B7}" type="datetimeFigureOut">
              <a:rPr lang="sv-SE" smtClean="0"/>
              <a:t>2020-09-09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5742EAA2-4641-4FDB-A038-A18B7370396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60E51-DEA4-466F-B5BC-9801C69363B7}" type="datetimeFigureOut">
              <a:rPr lang="sv-SE" smtClean="0"/>
              <a:t>2020-09-09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2EAA2-4641-4FDB-A038-A18B7370396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60E51-DEA4-466F-B5BC-9801C69363B7}" type="datetimeFigureOut">
              <a:rPr lang="sv-SE" smtClean="0"/>
              <a:t>2020-09-09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2EAA2-4641-4FDB-A038-A18B7370396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v-SE" smtClean="0"/>
              <a:t>Klicka på ikonen för att lägga till en bild</a:t>
            </a:r>
            <a:endParaRPr kumimoji="0" lang="en-US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60E51-DEA4-466F-B5BC-9801C69363B7}" type="datetimeFigureOut">
              <a:rPr lang="sv-SE" smtClean="0"/>
              <a:t>2020-09-09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2EAA2-4641-4FDB-A038-A18B7370396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ktangel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ktangel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ktangel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ktangel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ktangel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ektangel med rundade hörn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ektangel med rundade hörn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ktangel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ktangel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ktangel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ktangel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ktangel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ktangel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Platshållare för rubrik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13" name="Platshållare för text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  <a:p>
            <a:pPr lvl="1" eaLnBrk="1" latinLnBrk="0" hangingPunct="1"/>
            <a:r>
              <a:rPr kumimoji="0" lang="sv-SE" smtClean="0"/>
              <a:t>Nivå två</a:t>
            </a:r>
          </a:p>
          <a:p>
            <a:pPr lvl="2" eaLnBrk="1" latinLnBrk="0" hangingPunct="1"/>
            <a:r>
              <a:rPr kumimoji="0" lang="sv-SE" smtClean="0"/>
              <a:t>Nivå tre</a:t>
            </a:r>
          </a:p>
          <a:p>
            <a:pPr lvl="3" eaLnBrk="1" latinLnBrk="0" hangingPunct="1"/>
            <a:r>
              <a:rPr kumimoji="0" lang="sv-SE" smtClean="0"/>
              <a:t>Nivå fyra</a:t>
            </a:r>
          </a:p>
          <a:p>
            <a:pPr lvl="4" eaLnBrk="1" latinLnBrk="0" hangingPunct="1"/>
            <a:r>
              <a:rPr kumimoji="0" lang="sv-SE" smtClean="0"/>
              <a:t>Nivå fem</a:t>
            </a:r>
            <a:endParaRPr kumimoji="0" lang="en-US"/>
          </a:p>
        </p:txBody>
      </p:sp>
      <p:sp>
        <p:nvSpPr>
          <p:cNvPr id="14" name="Platshållare för datum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10F60E51-DEA4-466F-B5BC-9801C69363B7}" type="datetimeFigureOut">
              <a:rPr lang="sv-SE" smtClean="0"/>
              <a:t>2020-09-09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sv-SE"/>
          </a:p>
        </p:txBody>
      </p:sp>
      <p:sp>
        <p:nvSpPr>
          <p:cNvPr id="23" name="Platshållare för bildnumm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5742EAA2-4641-4FDB-A038-A18B73703961}" type="slidenum">
              <a:rPr lang="sv-SE" smtClean="0"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/>
          <p:cNvSpPr txBox="1"/>
          <p:nvPr/>
        </p:nvSpPr>
        <p:spPr>
          <a:xfrm>
            <a:off x="2051718" y="1052736"/>
            <a:ext cx="5331909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3600" dirty="0" smtClean="0">
                <a:latin typeface="Berlin Sans FB" panose="020E0602020502020306" pitchFamily="34" charset="0"/>
              </a:rPr>
              <a:t>Tema </a:t>
            </a:r>
            <a:r>
              <a:rPr lang="sv-SE" sz="3600" dirty="0" smtClean="0">
                <a:latin typeface="Berlin Sans FB" panose="020E0602020502020306" pitchFamily="34" charset="0"/>
              </a:rPr>
              <a:t>3</a:t>
            </a:r>
            <a:endParaRPr lang="sv-SE" sz="3600" dirty="0" smtClean="0">
              <a:latin typeface="Berlin Sans FB" panose="020E0602020502020306" pitchFamily="34" charset="0"/>
            </a:endParaRPr>
          </a:p>
          <a:p>
            <a:pPr algn="ctr"/>
            <a:endParaRPr lang="sv-SE" sz="3600" dirty="0" smtClean="0">
              <a:latin typeface="Berlin Sans FB" panose="020E0602020502020306" pitchFamily="34" charset="0"/>
            </a:endParaRPr>
          </a:p>
          <a:p>
            <a:pPr algn="ctr"/>
            <a:r>
              <a:rPr lang="sv-SE" sz="3600" dirty="0" smtClean="0">
                <a:latin typeface="Berlin Sans FB" panose="020E0602020502020306" pitchFamily="34" charset="0"/>
              </a:rPr>
              <a:t>Språkriktighet</a:t>
            </a:r>
          </a:p>
          <a:p>
            <a:pPr algn="ctr"/>
            <a:r>
              <a:rPr lang="sv-SE" sz="3600" dirty="0" smtClean="0">
                <a:latin typeface="Berlin Sans FB" panose="020E0602020502020306" pitchFamily="34" charset="0"/>
              </a:rPr>
              <a:t>Ordklasser</a:t>
            </a:r>
          </a:p>
          <a:p>
            <a:pPr algn="ctr"/>
            <a:r>
              <a:rPr lang="sv-SE" sz="3600" dirty="0" smtClean="0">
                <a:latin typeface="Berlin Sans FB" panose="020E0602020502020306" pitchFamily="34" charset="0"/>
              </a:rPr>
              <a:t>Satsdelar</a:t>
            </a:r>
            <a:endParaRPr lang="sv-SE" sz="3600" dirty="0" smtClean="0">
              <a:latin typeface="Berlin Sans FB" panose="020E0602020502020306" pitchFamily="34" charset="0"/>
            </a:endParaRPr>
          </a:p>
          <a:p>
            <a:pPr algn="ctr"/>
            <a:endParaRPr lang="sv-SE" sz="3600" dirty="0" smtClean="0">
              <a:latin typeface="Berlin Sans FB" panose="020E0602020502020306" pitchFamily="34" charset="0"/>
            </a:endParaRPr>
          </a:p>
          <a:p>
            <a:pPr algn="ctr"/>
            <a:r>
              <a:rPr lang="sv-SE" sz="2400" dirty="0" smtClean="0">
                <a:latin typeface="Berlin Sans FB" panose="020E0602020502020306" pitchFamily="34" charset="0"/>
              </a:rPr>
              <a:t>Jenny Wikedal</a:t>
            </a:r>
          </a:p>
          <a:p>
            <a:endParaRPr lang="sv-SE" sz="2400" dirty="0" smtClean="0">
              <a:latin typeface="Berlin Sans FB" panose="020E0602020502020306" pitchFamily="34" charset="0"/>
            </a:endParaRPr>
          </a:p>
          <a:p>
            <a:endParaRPr lang="sv-SE" sz="2400" dirty="0">
              <a:latin typeface="Berlin Sans FB" panose="020E0602020502020306" pitchFamily="34" charset="0"/>
            </a:endParaRPr>
          </a:p>
          <a:p>
            <a:endParaRPr lang="sv-SE" sz="2800" dirty="0" smtClean="0">
              <a:latin typeface="Berlin Sans FB" panose="020E0602020502020306" pitchFamily="34" charset="0"/>
            </a:endParaRPr>
          </a:p>
          <a:p>
            <a:endParaRPr lang="sv-SE" sz="2400" dirty="0">
              <a:latin typeface="Berlin Sans FB" panose="020E0602020502020306" pitchFamily="34" charset="0"/>
            </a:endParaRPr>
          </a:p>
        </p:txBody>
      </p:sp>
      <p:pic>
        <p:nvPicPr>
          <p:cNvPr id="1026" name="Picture 2" descr="C:\Program Files (x86)\Microsoft Office\MEDIA\CAGCAT10\j0299125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7662" y="4941168"/>
            <a:ext cx="1100023" cy="1805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27006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/>
          <p:cNvSpPr txBox="1"/>
          <p:nvPr/>
        </p:nvSpPr>
        <p:spPr>
          <a:xfrm>
            <a:off x="781865" y="1340768"/>
            <a:ext cx="4942263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dirty="0" smtClean="0">
                <a:latin typeface="Berlin Sans FB" panose="020E0602020502020306" pitchFamily="34" charset="0"/>
              </a:rPr>
              <a:t>Språkets struktur</a:t>
            </a:r>
          </a:p>
          <a:p>
            <a:endParaRPr lang="sv-SE" sz="2800" dirty="0">
              <a:latin typeface="Berlin Sans FB" panose="020E0602020502020306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 smtClean="0">
                <a:latin typeface="Berlin Sans FB" panose="020E0602020502020306" pitchFamily="34" charset="0"/>
              </a:rPr>
              <a:t>Ljudnivå</a:t>
            </a:r>
          </a:p>
          <a:p>
            <a:endParaRPr lang="sv-SE" sz="2000" dirty="0" smtClean="0">
              <a:latin typeface="Berlin Sans FB" panose="020E0602020502020306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 smtClean="0">
                <a:latin typeface="Berlin Sans FB" panose="020E0602020502020306" pitchFamily="34" charset="0"/>
              </a:rPr>
              <a:t>Ordnivå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sz="2000" dirty="0" smtClean="0">
              <a:latin typeface="Berlin Sans FB" panose="020E0602020502020306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 smtClean="0">
                <a:latin typeface="Berlin Sans FB" panose="020E0602020502020306" pitchFamily="34" charset="0"/>
              </a:rPr>
              <a:t>Fraser – verbfras, nominalfras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sz="2000" dirty="0" smtClean="0">
              <a:latin typeface="Berlin Sans FB" panose="020E0602020502020306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 smtClean="0">
                <a:latin typeface="Berlin Sans FB" panose="020E0602020502020306" pitchFamily="34" charset="0"/>
              </a:rPr>
              <a:t>Satser – huvudsats och bisats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sz="2000" dirty="0" smtClean="0">
              <a:latin typeface="Berlin Sans FB" panose="020E0602020502020306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 smtClean="0">
                <a:latin typeface="Berlin Sans FB" panose="020E0602020502020306" pitchFamily="34" charset="0"/>
              </a:rPr>
              <a:t>Sammanhang i text – texbindning och styckeindelning</a:t>
            </a:r>
            <a:endParaRPr lang="sv-SE" sz="2000" dirty="0">
              <a:latin typeface="Berlin Sans FB" panose="020E0602020502020306" pitchFamily="34" charset="0"/>
            </a:endParaRPr>
          </a:p>
        </p:txBody>
      </p:sp>
      <p:pic>
        <p:nvPicPr>
          <p:cNvPr id="4" name="Picture 3" descr="C:\Users\asalof\AppData\Local\Microsoft\Windows\Temporary Internet Files\Content.IE5\W2RDHBS3\MC900434854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2213847"/>
            <a:ext cx="2285714" cy="2285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10874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ruta 2"/>
          <p:cNvSpPr txBox="1"/>
          <p:nvPr/>
        </p:nvSpPr>
        <p:spPr>
          <a:xfrm>
            <a:off x="678426" y="1151032"/>
            <a:ext cx="497369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dirty="0" smtClean="0">
                <a:latin typeface="Berlin Sans FB" panose="020E0602020502020306" pitchFamily="34" charset="0"/>
              </a:rPr>
              <a:t>Ordklasser</a:t>
            </a:r>
          </a:p>
          <a:p>
            <a:endParaRPr lang="sv-SE" sz="2800" dirty="0" smtClean="0">
              <a:latin typeface="Berlin Sans FB" panose="020E0602020502020306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 smtClean="0">
                <a:latin typeface="Berlin Sans FB" panose="020E0602020502020306" pitchFamily="34" charset="0"/>
              </a:rPr>
              <a:t>Substantiv </a:t>
            </a:r>
            <a:r>
              <a:rPr lang="sv-SE" sz="2000" dirty="0">
                <a:latin typeface="Berlin Sans FB" panose="020E0602020502020306" pitchFamily="34" charset="0"/>
              </a:rPr>
              <a:t>– saker </a:t>
            </a:r>
            <a:endParaRPr lang="sv-SE" sz="2000" dirty="0" smtClean="0">
              <a:latin typeface="Berlin Sans FB" panose="020E0602020502020306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 smtClean="0">
                <a:latin typeface="Berlin Sans FB" panose="020E0602020502020306" pitchFamily="34" charset="0"/>
              </a:rPr>
              <a:t>Adjektiv </a:t>
            </a:r>
            <a:r>
              <a:rPr lang="sv-SE" sz="2000" dirty="0">
                <a:latin typeface="Berlin Sans FB" panose="020E0602020502020306" pitchFamily="34" charset="0"/>
              </a:rPr>
              <a:t>– </a:t>
            </a:r>
            <a:r>
              <a:rPr lang="sv-SE" sz="2000" dirty="0" smtClean="0">
                <a:latin typeface="Berlin Sans FB" panose="020E0602020502020306" pitchFamily="34" charset="0"/>
              </a:rPr>
              <a:t>beskrivning substantiv</a:t>
            </a:r>
            <a:endParaRPr lang="sv-SE" sz="2000" dirty="0">
              <a:latin typeface="Berlin Sans FB" panose="020E0602020502020306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 smtClean="0">
                <a:latin typeface="Berlin Sans FB" panose="020E0602020502020306" pitchFamily="34" charset="0"/>
              </a:rPr>
              <a:t>Verb </a:t>
            </a:r>
            <a:r>
              <a:rPr lang="sv-SE" sz="2000" dirty="0">
                <a:latin typeface="Berlin Sans FB" panose="020E0602020502020306" pitchFamily="34" charset="0"/>
              </a:rPr>
              <a:t>– det som </a:t>
            </a:r>
            <a:r>
              <a:rPr lang="sv-SE" sz="2000" dirty="0" smtClean="0">
                <a:latin typeface="Berlin Sans FB" panose="020E0602020502020306" pitchFamily="34" charset="0"/>
              </a:rPr>
              <a:t>sker</a:t>
            </a:r>
            <a:endParaRPr lang="sv-SE" sz="2000" dirty="0">
              <a:latin typeface="Berlin Sans FB" panose="020E0602020502020306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 smtClean="0">
                <a:latin typeface="Berlin Sans FB" panose="020E0602020502020306" pitchFamily="34" charset="0"/>
              </a:rPr>
              <a:t>Adverb </a:t>
            </a:r>
            <a:r>
              <a:rPr lang="sv-SE" sz="2000" dirty="0">
                <a:latin typeface="Berlin Sans FB" panose="020E0602020502020306" pitchFamily="34" charset="0"/>
              </a:rPr>
              <a:t>– beskrivning </a:t>
            </a:r>
            <a:r>
              <a:rPr lang="sv-SE" sz="2000" dirty="0" smtClean="0">
                <a:latin typeface="Berlin Sans FB" panose="020E0602020502020306" pitchFamily="34" charset="0"/>
              </a:rPr>
              <a:t>verb</a:t>
            </a:r>
            <a:endParaRPr lang="sv-SE" sz="2000" dirty="0">
              <a:latin typeface="Berlin Sans FB" panose="020E0602020502020306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 smtClean="0">
                <a:latin typeface="Berlin Sans FB" panose="020E0602020502020306" pitchFamily="34" charset="0"/>
              </a:rPr>
              <a:t>Pronomen </a:t>
            </a:r>
            <a:r>
              <a:rPr lang="sv-SE" sz="2000" dirty="0">
                <a:latin typeface="Berlin Sans FB" panose="020E0602020502020306" pitchFamily="34" charset="0"/>
              </a:rPr>
              <a:t>– </a:t>
            </a:r>
            <a:r>
              <a:rPr lang="sv-SE" sz="2000" dirty="0" smtClean="0">
                <a:latin typeface="Berlin Sans FB" panose="020E0602020502020306" pitchFamily="34" charset="0"/>
              </a:rPr>
              <a:t>ersätter substantiv </a:t>
            </a:r>
            <a:endParaRPr lang="sv-SE" sz="2000" dirty="0">
              <a:latin typeface="Berlin Sans FB" panose="020E0602020502020306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 smtClean="0">
                <a:latin typeface="Berlin Sans FB" panose="020E0602020502020306" pitchFamily="34" charset="0"/>
              </a:rPr>
              <a:t>Räkneord</a:t>
            </a:r>
            <a:endParaRPr lang="sv-SE" sz="2000" dirty="0">
              <a:latin typeface="Berlin Sans FB" panose="020E0602020502020306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 smtClean="0">
                <a:latin typeface="Berlin Sans FB" panose="020E0602020502020306" pitchFamily="34" charset="0"/>
              </a:rPr>
              <a:t>Prepositioner – läge</a:t>
            </a:r>
            <a:endParaRPr lang="sv-SE" sz="2000" dirty="0">
              <a:latin typeface="Berlin Sans FB" panose="020E0602020502020306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 smtClean="0">
                <a:latin typeface="Berlin Sans FB" panose="020E0602020502020306" pitchFamily="34" charset="0"/>
              </a:rPr>
              <a:t>Konjunktioner </a:t>
            </a:r>
            <a:r>
              <a:rPr lang="sv-SE" sz="2000" dirty="0">
                <a:latin typeface="Berlin Sans FB" panose="020E0602020502020306" pitchFamily="34" charset="0"/>
              </a:rPr>
              <a:t>– </a:t>
            </a:r>
            <a:r>
              <a:rPr lang="sv-SE" sz="2000" dirty="0" smtClean="0">
                <a:latin typeface="Berlin Sans FB" panose="020E0602020502020306" pitchFamily="34" charset="0"/>
              </a:rPr>
              <a:t>samordnande bindeord</a:t>
            </a:r>
            <a:endParaRPr lang="sv-SE" sz="2000" dirty="0">
              <a:latin typeface="Berlin Sans FB" panose="020E0602020502020306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 smtClean="0">
                <a:latin typeface="Berlin Sans FB" panose="020E0602020502020306" pitchFamily="34" charset="0"/>
              </a:rPr>
              <a:t>Subjunktioner – underordnande </a:t>
            </a:r>
            <a:r>
              <a:rPr lang="sv-SE" sz="2000" dirty="0">
                <a:latin typeface="Berlin Sans FB" panose="020E0602020502020306" pitchFamily="34" charset="0"/>
              </a:rPr>
              <a:t>bindeord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 smtClean="0">
                <a:latin typeface="Berlin Sans FB" panose="020E0602020502020306" pitchFamily="34" charset="0"/>
              </a:rPr>
              <a:t>Interjektioner </a:t>
            </a:r>
            <a:r>
              <a:rPr lang="sv-SE" sz="2000" dirty="0">
                <a:latin typeface="Berlin Sans FB" panose="020E0602020502020306" pitchFamily="34" charset="0"/>
              </a:rPr>
              <a:t>– ljud        </a:t>
            </a:r>
            <a:r>
              <a:rPr lang="sv-SE" sz="2800" dirty="0"/>
              <a:t>       </a:t>
            </a:r>
            <a:endParaRPr lang="sv-SE" sz="2800" dirty="0" smtClean="0"/>
          </a:p>
          <a:p>
            <a:endParaRPr lang="sv-SE" sz="2800" dirty="0" smtClean="0"/>
          </a:p>
          <a:p>
            <a:r>
              <a:rPr lang="sv-SE" sz="2000" i="1" dirty="0" smtClean="0"/>
              <a:t>Människans texter – Språket </a:t>
            </a:r>
            <a:r>
              <a:rPr lang="sv-SE" sz="2000" dirty="0" smtClean="0"/>
              <a:t>s. 181-201</a:t>
            </a:r>
            <a:endParaRPr lang="sv-SE" sz="20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636912"/>
            <a:ext cx="1689100" cy="2116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67528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/>
          <p:cNvSpPr/>
          <p:nvPr/>
        </p:nvSpPr>
        <p:spPr>
          <a:xfrm>
            <a:off x="3319048" y="647110"/>
            <a:ext cx="25490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sz="2800" dirty="0">
                <a:latin typeface="Berlin Sans FB" panose="020E0602020502020306" pitchFamily="34" charset="0"/>
              </a:rPr>
              <a:t>Vilken ordklass?</a:t>
            </a:r>
          </a:p>
        </p:txBody>
      </p:sp>
      <p:sp>
        <p:nvSpPr>
          <p:cNvPr id="4" name="Rektangel 3"/>
          <p:cNvSpPr/>
          <p:nvPr/>
        </p:nvSpPr>
        <p:spPr>
          <a:xfrm>
            <a:off x="395536" y="908720"/>
            <a:ext cx="3226493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 smtClean="0">
                <a:latin typeface="Berlin Sans FB" panose="020E0602020502020306" pitchFamily="34" charset="0"/>
              </a:rPr>
              <a:t>och</a:t>
            </a:r>
            <a:r>
              <a:rPr lang="sv-SE" sz="2000" dirty="0">
                <a:latin typeface="Berlin Sans FB" panose="020E0602020502020306" pitchFamily="34" charset="0"/>
              </a:rPr>
              <a:t>, men, eller, </a:t>
            </a:r>
            <a:r>
              <a:rPr lang="sv-SE" sz="2000" dirty="0" smtClean="0">
                <a:latin typeface="Berlin Sans FB" panose="020E0602020502020306" pitchFamily="34" charset="0"/>
              </a:rPr>
              <a:t>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sz="2000" dirty="0">
              <a:latin typeface="Berlin Sans FB" panose="020E0602020502020306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 smtClean="0">
                <a:latin typeface="Berlin Sans FB" panose="020E0602020502020306" pitchFamily="34" charset="0"/>
              </a:rPr>
              <a:t>ofta</a:t>
            </a:r>
            <a:r>
              <a:rPr lang="sv-SE" sz="2000" dirty="0">
                <a:latin typeface="Berlin Sans FB" panose="020E0602020502020306" pitchFamily="34" charset="0"/>
              </a:rPr>
              <a:t>, borta, </a:t>
            </a:r>
            <a:r>
              <a:rPr lang="sv-SE" sz="2000" dirty="0" smtClean="0">
                <a:latin typeface="Berlin Sans FB" panose="020E0602020502020306" pitchFamily="34" charset="0"/>
              </a:rPr>
              <a:t>mycket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sz="2000" dirty="0">
              <a:latin typeface="Berlin Sans FB" panose="020E0602020502020306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 smtClean="0">
                <a:latin typeface="Berlin Sans FB" panose="020E0602020502020306" pitchFamily="34" charset="0"/>
              </a:rPr>
              <a:t>eftersom</a:t>
            </a:r>
            <a:r>
              <a:rPr lang="sv-SE" sz="2000" dirty="0">
                <a:latin typeface="Berlin Sans FB" panose="020E0602020502020306" pitchFamily="34" charset="0"/>
              </a:rPr>
              <a:t>, om, trots </a:t>
            </a:r>
            <a:r>
              <a:rPr lang="sv-SE" sz="2000" dirty="0" smtClean="0">
                <a:latin typeface="Berlin Sans FB" panose="020E0602020502020306" pitchFamily="34" charset="0"/>
              </a:rPr>
              <a:t>att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sz="2000" dirty="0">
              <a:latin typeface="Berlin Sans FB" panose="020E0602020502020306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 smtClean="0">
                <a:latin typeface="Berlin Sans FB" panose="020E0602020502020306" pitchFamily="34" charset="0"/>
              </a:rPr>
              <a:t>gul</a:t>
            </a:r>
            <a:r>
              <a:rPr lang="sv-SE" sz="2000" dirty="0">
                <a:latin typeface="Berlin Sans FB" panose="020E0602020502020306" pitchFamily="34" charset="0"/>
              </a:rPr>
              <a:t>, snäll, ledsen</a:t>
            </a:r>
            <a:r>
              <a:rPr lang="sv-SE" sz="2000" dirty="0" smtClean="0">
                <a:latin typeface="Berlin Sans FB" panose="020E0602020502020306" pitchFamily="34" charset="0"/>
              </a:rPr>
              <a:t>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sz="2000" dirty="0">
              <a:latin typeface="Berlin Sans FB" panose="020E0602020502020306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 smtClean="0">
                <a:latin typeface="Berlin Sans FB" panose="020E0602020502020306" pitchFamily="34" charset="0"/>
              </a:rPr>
              <a:t>mig</a:t>
            </a:r>
            <a:r>
              <a:rPr lang="sv-SE" sz="2000" dirty="0">
                <a:latin typeface="Berlin Sans FB" panose="020E0602020502020306" pitchFamily="34" charset="0"/>
              </a:rPr>
              <a:t>, honom, </a:t>
            </a:r>
            <a:r>
              <a:rPr lang="sv-SE" sz="2000" dirty="0" smtClean="0">
                <a:latin typeface="Berlin Sans FB" panose="020E0602020502020306" pitchFamily="34" charset="0"/>
              </a:rPr>
              <a:t>det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sz="2000" dirty="0">
              <a:latin typeface="Berlin Sans FB" panose="020E0602020502020306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 smtClean="0">
                <a:latin typeface="Berlin Sans FB" panose="020E0602020502020306" pitchFamily="34" charset="0"/>
              </a:rPr>
              <a:t>Pelle</a:t>
            </a:r>
            <a:r>
              <a:rPr lang="sv-SE" sz="2000" dirty="0">
                <a:latin typeface="Berlin Sans FB" panose="020E0602020502020306" pitchFamily="34" charset="0"/>
              </a:rPr>
              <a:t>, kärlek, apa, </a:t>
            </a:r>
            <a:r>
              <a:rPr lang="sv-SE" sz="2000" dirty="0" smtClean="0">
                <a:latin typeface="Berlin Sans FB" panose="020E0602020502020306" pitchFamily="34" charset="0"/>
              </a:rPr>
              <a:t>is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sz="2000" dirty="0">
              <a:latin typeface="Berlin Sans FB" panose="020E0602020502020306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 smtClean="0">
                <a:latin typeface="Berlin Sans FB" panose="020E0602020502020306" pitchFamily="34" charset="0"/>
              </a:rPr>
              <a:t>ett</a:t>
            </a:r>
            <a:r>
              <a:rPr lang="sv-SE" sz="2000" dirty="0">
                <a:latin typeface="Berlin Sans FB" panose="020E0602020502020306" pitchFamily="34" charset="0"/>
              </a:rPr>
              <a:t>, 2, den </a:t>
            </a:r>
            <a:r>
              <a:rPr lang="sv-SE" sz="2000" dirty="0" smtClean="0">
                <a:latin typeface="Berlin Sans FB" panose="020E0602020502020306" pitchFamily="34" charset="0"/>
              </a:rPr>
              <a:t>första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sz="2000" dirty="0">
              <a:latin typeface="Berlin Sans FB" panose="020E0602020502020306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>
                <a:latin typeface="Berlin Sans FB" panose="020E0602020502020306" pitchFamily="34" charset="0"/>
              </a:rPr>
              <a:t>u</a:t>
            </a:r>
            <a:r>
              <a:rPr lang="sv-SE" sz="2000" dirty="0" smtClean="0">
                <a:latin typeface="Berlin Sans FB" panose="020E0602020502020306" pitchFamily="34" charset="0"/>
              </a:rPr>
              <a:t>sch</a:t>
            </a:r>
            <a:r>
              <a:rPr lang="sv-SE" sz="2000" dirty="0">
                <a:latin typeface="Berlin Sans FB" panose="020E0602020502020306" pitchFamily="34" charset="0"/>
              </a:rPr>
              <a:t>, hej, </a:t>
            </a:r>
            <a:r>
              <a:rPr lang="sv-SE" sz="2000" dirty="0" smtClean="0">
                <a:latin typeface="Berlin Sans FB" panose="020E0602020502020306" pitchFamily="34" charset="0"/>
              </a:rPr>
              <a:t>oj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sz="2000" dirty="0">
              <a:latin typeface="Berlin Sans FB" panose="020E0602020502020306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 smtClean="0">
                <a:latin typeface="Berlin Sans FB" panose="020E0602020502020306" pitchFamily="34" charset="0"/>
              </a:rPr>
              <a:t>på</a:t>
            </a:r>
            <a:r>
              <a:rPr lang="sv-SE" sz="2000" dirty="0">
                <a:latin typeface="Berlin Sans FB" panose="020E0602020502020306" pitchFamily="34" charset="0"/>
              </a:rPr>
              <a:t>, till, </a:t>
            </a:r>
            <a:r>
              <a:rPr lang="sv-SE" sz="2000" dirty="0" smtClean="0">
                <a:latin typeface="Berlin Sans FB" panose="020E0602020502020306" pitchFamily="34" charset="0"/>
              </a:rPr>
              <a:t>efter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sz="2000" dirty="0">
              <a:latin typeface="Berlin Sans FB" panose="020E0602020502020306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 smtClean="0">
                <a:latin typeface="Berlin Sans FB" panose="020E0602020502020306" pitchFamily="34" charset="0"/>
              </a:rPr>
              <a:t>gå</a:t>
            </a:r>
            <a:r>
              <a:rPr lang="sv-SE" sz="2000" dirty="0">
                <a:latin typeface="Berlin Sans FB" panose="020E0602020502020306" pitchFamily="34" charset="0"/>
              </a:rPr>
              <a:t>, regna, har </a:t>
            </a:r>
            <a:r>
              <a:rPr lang="sv-SE" sz="2000" dirty="0" smtClean="0">
                <a:latin typeface="Berlin Sans FB" panose="020E0602020502020306" pitchFamily="34" charset="0"/>
              </a:rPr>
              <a:t>sprungit</a:t>
            </a:r>
          </a:p>
          <a:p>
            <a:endParaRPr lang="sv-SE" sz="2000" dirty="0">
              <a:latin typeface="Berlin Sans FB" panose="020E0602020502020306" pitchFamily="34" charset="0"/>
            </a:endParaRPr>
          </a:p>
        </p:txBody>
      </p:sp>
      <p:sp>
        <p:nvSpPr>
          <p:cNvPr id="5" name="Rektangel 4"/>
          <p:cNvSpPr/>
          <p:nvPr/>
        </p:nvSpPr>
        <p:spPr>
          <a:xfrm>
            <a:off x="5848805" y="1556792"/>
            <a:ext cx="2790056" cy="46506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sv-SE" sz="2000" dirty="0">
                <a:latin typeface="Berlin Sans FB" panose="020E0602020502020306" pitchFamily="34" charset="0"/>
              </a:rPr>
              <a:t>Substantiv</a:t>
            </a:r>
          </a:p>
          <a:p>
            <a:pPr>
              <a:lnSpc>
                <a:spcPct val="150000"/>
              </a:lnSpc>
            </a:pPr>
            <a:r>
              <a:rPr lang="sv-SE" sz="2000" dirty="0">
                <a:latin typeface="Berlin Sans FB" panose="020E0602020502020306" pitchFamily="34" charset="0"/>
              </a:rPr>
              <a:t>Adjektiv</a:t>
            </a:r>
          </a:p>
          <a:p>
            <a:pPr>
              <a:lnSpc>
                <a:spcPct val="150000"/>
              </a:lnSpc>
            </a:pPr>
            <a:r>
              <a:rPr lang="sv-SE" sz="2000" dirty="0">
                <a:latin typeface="Berlin Sans FB" panose="020E0602020502020306" pitchFamily="34" charset="0"/>
              </a:rPr>
              <a:t>Verb</a:t>
            </a:r>
          </a:p>
          <a:p>
            <a:pPr>
              <a:lnSpc>
                <a:spcPct val="150000"/>
              </a:lnSpc>
            </a:pPr>
            <a:r>
              <a:rPr lang="sv-SE" sz="2000" dirty="0">
                <a:latin typeface="Berlin Sans FB" panose="020E0602020502020306" pitchFamily="34" charset="0"/>
              </a:rPr>
              <a:t>Adverb </a:t>
            </a:r>
          </a:p>
          <a:p>
            <a:pPr>
              <a:lnSpc>
                <a:spcPct val="150000"/>
              </a:lnSpc>
            </a:pPr>
            <a:r>
              <a:rPr lang="sv-SE" sz="2000" dirty="0">
                <a:latin typeface="Berlin Sans FB" panose="020E0602020502020306" pitchFamily="34" charset="0"/>
              </a:rPr>
              <a:t>Pronomen </a:t>
            </a:r>
          </a:p>
          <a:p>
            <a:pPr>
              <a:lnSpc>
                <a:spcPct val="150000"/>
              </a:lnSpc>
            </a:pPr>
            <a:r>
              <a:rPr lang="sv-SE" sz="2000" dirty="0">
                <a:latin typeface="Berlin Sans FB" panose="020E0602020502020306" pitchFamily="34" charset="0"/>
              </a:rPr>
              <a:t>Räkneord</a:t>
            </a:r>
          </a:p>
          <a:p>
            <a:pPr>
              <a:lnSpc>
                <a:spcPct val="150000"/>
              </a:lnSpc>
            </a:pPr>
            <a:r>
              <a:rPr lang="sv-SE" sz="2000" dirty="0">
                <a:latin typeface="Berlin Sans FB" panose="020E0602020502020306" pitchFamily="34" charset="0"/>
              </a:rPr>
              <a:t>Prepositioner</a:t>
            </a:r>
          </a:p>
          <a:p>
            <a:pPr>
              <a:lnSpc>
                <a:spcPct val="150000"/>
              </a:lnSpc>
            </a:pPr>
            <a:r>
              <a:rPr lang="sv-SE" sz="2000" dirty="0">
                <a:latin typeface="Berlin Sans FB" panose="020E0602020502020306" pitchFamily="34" charset="0"/>
              </a:rPr>
              <a:t>Konjunktioner</a:t>
            </a:r>
          </a:p>
          <a:p>
            <a:pPr>
              <a:lnSpc>
                <a:spcPct val="150000"/>
              </a:lnSpc>
            </a:pPr>
            <a:r>
              <a:rPr lang="sv-SE" sz="2000" dirty="0">
                <a:latin typeface="Berlin Sans FB" panose="020E0602020502020306" pitchFamily="34" charset="0"/>
              </a:rPr>
              <a:t>Subjunktioner</a:t>
            </a:r>
          </a:p>
          <a:p>
            <a:pPr>
              <a:lnSpc>
                <a:spcPct val="150000"/>
              </a:lnSpc>
            </a:pPr>
            <a:r>
              <a:rPr lang="sv-SE" sz="2000" dirty="0">
                <a:latin typeface="Berlin Sans FB" panose="020E0602020502020306" pitchFamily="34" charset="0"/>
              </a:rPr>
              <a:t>Interjektioner </a:t>
            </a:r>
            <a:endParaRPr lang="sv-SE" sz="2000" dirty="0">
              <a:latin typeface="Berlin Sans FB" panose="020E06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78912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ruta 2"/>
          <p:cNvSpPr txBox="1"/>
          <p:nvPr/>
        </p:nvSpPr>
        <p:spPr>
          <a:xfrm>
            <a:off x="611560" y="1052736"/>
            <a:ext cx="8136904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dirty="0" smtClean="0">
                <a:latin typeface="Berlin Sans FB" panose="020E0602020502020306" pitchFamily="34" charset="0"/>
              </a:rPr>
              <a:t>Meningsbyggnad</a:t>
            </a:r>
          </a:p>
          <a:p>
            <a:endParaRPr lang="sv-SE" sz="2800" dirty="0">
              <a:latin typeface="Berlin Sans FB" panose="020E0602020502020306" pitchFamily="34" charset="0"/>
            </a:endParaRPr>
          </a:p>
          <a:p>
            <a:r>
              <a:rPr lang="sv-SE" sz="2000" u="sng" dirty="0" smtClean="0">
                <a:latin typeface="Berlin Sans FB" panose="020E0602020502020306" pitchFamily="34" charset="0"/>
              </a:rPr>
              <a:t>Huvudsats:</a:t>
            </a:r>
            <a:r>
              <a:rPr lang="sv-SE" sz="2000" dirty="0" smtClean="0">
                <a:latin typeface="Berlin Sans FB" panose="020E0602020502020306" pitchFamily="34" charset="0"/>
              </a:rPr>
              <a:t> En sats som kan utgöra en hel mening.</a:t>
            </a:r>
          </a:p>
          <a:p>
            <a:endParaRPr lang="sv-SE" sz="2000" dirty="0">
              <a:latin typeface="Berlin Sans FB" panose="020E0602020502020306" pitchFamily="34" charset="0"/>
            </a:endParaRPr>
          </a:p>
          <a:p>
            <a:r>
              <a:rPr lang="sv-SE" sz="2000" dirty="0" smtClean="0">
                <a:latin typeface="Berlin Sans FB" panose="020E0602020502020306" pitchFamily="34" charset="0"/>
              </a:rPr>
              <a:t>Solen skiner. </a:t>
            </a:r>
          </a:p>
          <a:p>
            <a:endParaRPr lang="sv-SE" sz="2000" dirty="0">
              <a:latin typeface="Berlin Sans FB" panose="020E0602020502020306" pitchFamily="34" charset="0"/>
            </a:endParaRPr>
          </a:p>
          <a:p>
            <a:r>
              <a:rPr lang="sv-SE" sz="2000" u="sng" dirty="0" smtClean="0">
                <a:latin typeface="Berlin Sans FB" panose="020E0602020502020306" pitchFamily="34" charset="0"/>
              </a:rPr>
              <a:t>Bisats: </a:t>
            </a:r>
            <a:r>
              <a:rPr lang="sv-SE" sz="2000" dirty="0" smtClean="0">
                <a:latin typeface="Berlin Sans FB" panose="020E0602020502020306" pitchFamily="34" charset="0"/>
              </a:rPr>
              <a:t>En sats som kräver en förklarande sats, för att bilda en fullständig mening.</a:t>
            </a:r>
          </a:p>
          <a:p>
            <a:endParaRPr lang="sv-SE" sz="2000" dirty="0">
              <a:latin typeface="Berlin Sans FB" panose="020E0602020502020306" pitchFamily="34" charset="0"/>
            </a:endParaRPr>
          </a:p>
          <a:p>
            <a:r>
              <a:rPr lang="sv-SE" sz="2000" dirty="0" smtClean="0">
                <a:latin typeface="Berlin Sans FB" panose="020E0602020502020306" pitchFamily="34" charset="0"/>
              </a:rPr>
              <a:t>Solen skiner, eftersom det är molnfritt.</a:t>
            </a:r>
          </a:p>
          <a:p>
            <a:endParaRPr lang="sv-SE" sz="2000" dirty="0" smtClean="0">
              <a:latin typeface="Berlin Sans FB" panose="020E0602020502020306" pitchFamily="34" charset="0"/>
            </a:endParaRPr>
          </a:p>
          <a:p>
            <a:endParaRPr lang="sv-SE" sz="2000" dirty="0">
              <a:latin typeface="Berlin Sans FB" panose="020E0602020502020306" pitchFamily="34" charset="0"/>
            </a:endParaRPr>
          </a:p>
          <a:p>
            <a:r>
              <a:rPr lang="sv-SE" sz="2000" i="1" dirty="0"/>
              <a:t>Människans texter – Språket </a:t>
            </a:r>
            <a:r>
              <a:rPr lang="sv-SE" sz="2000" dirty="0"/>
              <a:t>s. </a:t>
            </a:r>
            <a:r>
              <a:rPr lang="sv-SE" sz="2000" dirty="0" smtClean="0"/>
              <a:t>203-209</a:t>
            </a:r>
            <a:endParaRPr lang="sv-SE" sz="2000" dirty="0"/>
          </a:p>
          <a:p>
            <a:endParaRPr lang="sv-SE" sz="2000" dirty="0">
              <a:latin typeface="Berlin Sans FB" panose="020E0602020502020306" pitchFamily="34" charset="0"/>
            </a:endParaRPr>
          </a:p>
        </p:txBody>
      </p:sp>
      <p:pic>
        <p:nvPicPr>
          <p:cNvPr id="1026" name="Picture 2" descr="Sol, sol och sol! | Vilhelmina Missionsförsamli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980728"/>
            <a:ext cx="1822803" cy="17417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30137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/>
          <p:cNvSpPr/>
          <p:nvPr/>
        </p:nvSpPr>
        <p:spPr>
          <a:xfrm>
            <a:off x="539552" y="1052736"/>
            <a:ext cx="8064896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2800" dirty="0">
                <a:latin typeface="Berlin Sans FB" panose="020E0602020502020306" pitchFamily="34" charset="0"/>
              </a:rPr>
              <a:t>BIFF –</a:t>
            </a:r>
            <a:r>
              <a:rPr lang="sv-SE" sz="2800" dirty="0" smtClean="0">
                <a:latin typeface="Berlin Sans FB" panose="020E0602020502020306" pitchFamily="34" charset="0"/>
              </a:rPr>
              <a:t>REGELN</a:t>
            </a:r>
          </a:p>
          <a:p>
            <a:endParaRPr lang="sv-SE" b="1" u="sng" dirty="0">
              <a:latin typeface="Berlin Sans FB" panose="020E0602020502020306" pitchFamily="34" charset="0"/>
            </a:endParaRPr>
          </a:p>
          <a:p>
            <a:r>
              <a:rPr lang="sv-SE" sz="2400" b="1" dirty="0">
                <a:latin typeface="Berlin Sans FB" panose="020E0602020502020306" pitchFamily="34" charset="0"/>
              </a:rPr>
              <a:t>B</a:t>
            </a:r>
            <a:r>
              <a:rPr lang="sv-SE" sz="2400" dirty="0" smtClean="0">
                <a:latin typeface="Berlin Sans FB" panose="020E0602020502020306" pitchFamily="34" charset="0"/>
              </a:rPr>
              <a:t>isats </a:t>
            </a:r>
            <a:r>
              <a:rPr lang="sv-SE" sz="2400" b="1" i="1" u="sng" dirty="0">
                <a:latin typeface="Berlin Sans FB" panose="020E0602020502020306" pitchFamily="34" charset="0"/>
              </a:rPr>
              <a:t>i</a:t>
            </a:r>
            <a:r>
              <a:rPr lang="sv-SE" sz="2400" i="1" u="sng" dirty="0">
                <a:latin typeface="Berlin Sans FB" panose="020E0602020502020306" pitchFamily="34" charset="0"/>
              </a:rPr>
              <a:t>nte</a:t>
            </a:r>
            <a:r>
              <a:rPr lang="sv-SE" sz="2400" dirty="0">
                <a:latin typeface="Berlin Sans FB" panose="020E0602020502020306" pitchFamily="34" charset="0"/>
              </a:rPr>
              <a:t> </a:t>
            </a:r>
            <a:r>
              <a:rPr lang="sv-SE" sz="2400" b="1" dirty="0">
                <a:latin typeface="Berlin Sans FB" panose="020E0602020502020306" pitchFamily="34" charset="0"/>
              </a:rPr>
              <a:t>f</a:t>
            </a:r>
            <a:r>
              <a:rPr lang="sv-SE" sz="2400" dirty="0">
                <a:latin typeface="Berlin Sans FB" panose="020E0602020502020306" pitchFamily="34" charset="0"/>
              </a:rPr>
              <a:t>öre </a:t>
            </a:r>
            <a:r>
              <a:rPr lang="sv-SE" sz="2400" b="1" dirty="0">
                <a:latin typeface="Berlin Sans FB" panose="020E0602020502020306" pitchFamily="34" charset="0"/>
              </a:rPr>
              <a:t>f</a:t>
            </a:r>
            <a:r>
              <a:rPr lang="sv-SE" sz="2400" dirty="0">
                <a:latin typeface="Berlin Sans FB" panose="020E0602020502020306" pitchFamily="34" charset="0"/>
              </a:rPr>
              <a:t>inita verbet. </a:t>
            </a:r>
            <a:endParaRPr lang="sv-SE" sz="2400" dirty="0" smtClean="0">
              <a:latin typeface="Berlin Sans FB" panose="020E0602020502020306" pitchFamily="34" charset="0"/>
            </a:endParaRPr>
          </a:p>
          <a:p>
            <a:r>
              <a:rPr lang="sv-SE" sz="2400" dirty="0" smtClean="0">
                <a:latin typeface="Berlin Sans FB" panose="020E0602020502020306" pitchFamily="34" charset="0"/>
              </a:rPr>
              <a:t>Om </a:t>
            </a:r>
            <a:r>
              <a:rPr lang="sv-SE" sz="2400" dirty="0">
                <a:latin typeface="Berlin Sans FB" panose="020E0602020502020306" pitchFamily="34" charset="0"/>
              </a:rPr>
              <a:t>man sätter in ett </a:t>
            </a:r>
            <a:r>
              <a:rPr lang="sv-SE" sz="2400" b="1" i="1" dirty="0">
                <a:latin typeface="Berlin Sans FB" panose="020E0602020502020306" pitchFamily="34" charset="0"/>
              </a:rPr>
              <a:t>inte</a:t>
            </a:r>
            <a:r>
              <a:rPr lang="sv-SE" sz="2400" dirty="0">
                <a:latin typeface="Berlin Sans FB" panose="020E0602020502020306" pitchFamily="34" charset="0"/>
              </a:rPr>
              <a:t> så ska det komma </a:t>
            </a:r>
            <a:r>
              <a:rPr lang="sv-SE" sz="2400" b="1" dirty="0">
                <a:latin typeface="Berlin Sans FB" panose="020E0602020502020306" pitchFamily="34" charset="0"/>
              </a:rPr>
              <a:t>efter</a:t>
            </a:r>
            <a:r>
              <a:rPr lang="sv-SE" sz="2400" dirty="0">
                <a:latin typeface="Berlin Sans FB" panose="020E0602020502020306" pitchFamily="34" charset="0"/>
              </a:rPr>
              <a:t>  finita verbet i huvudsatser och </a:t>
            </a:r>
            <a:r>
              <a:rPr lang="sv-SE" sz="2400" b="1" dirty="0">
                <a:latin typeface="Berlin Sans FB" panose="020E0602020502020306" pitchFamily="34" charset="0"/>
              </a:rPr>
              <a:t>före</a:t>
            </a:r>
            <a:r>
              <a:rPr lang="sv-SE" sz="2400" dirty="0">
                <a:latin typeface="Berlin Sans FB" panose="020E0602020502020306" pitchFamily="34" charset="0"/>
              </a:rPr>
              <a:t> finita verbet i bisats.</a:t>
            </a:r>
          </a:p>
          <a:p>
            <a:r>
              <a:rPr lang="sv-SE" sz="2000" dirty="0">
                <a:latin typeface="Berlin Sans FB" panose="020E0602020502020306" pitchFamily="34" charset="0"/>
              </a:rPr>
              <a:t>(Finit verb=det verb som är tempusböjt)</a:t>
            </a:r>
          </a:p>
          <a:p>
            <a:endParaRPr lang="sv-SE" sz="2000" dirty="0" smtClean="0">
              <a:latin typeface="Berlin Sans FB" panose="020E0602020502020306" pitchFamily="34" charset="0"/>
            </a:endParaRPr>
          </a:p>
          <a:p>
            <a:endParaRPr lang="sv-SE" sz="2000" dirty="0">
              <a:latin typeface="Berlin Sans FB" panose="020E0602020502020306" pitchFamily="34" charset="0"/>
            </a:endParaRPr>
          </a:p>
          <a:p>
            <a:r>
              <a:rPr lang="sv-SE" sz="2400" dirty="0" smtClean="0">
                <a:latin typeface="Berlin Sans FB" panose="020E0602020502020306" pitchFamily="34" charset="0"/>
              </a:rPr>
              <a:t>Exempelmeningar</a:t>
            </a:r>
          </a:p>
          <a:p>
            <a:endParaRPr lang="sv-SE" sz="2000" dirty="0">
              <a:latin typeface="Berlin Sans FB" panose="020E0602020502020306" pitchFamily="34" charset="0"/>
            </a:endParaRPr>
          </a:p>
          <a:p>
            <a:pPr>
              <a:lnSpc>
                <a:spcPct val="150000"/>
              </a:lnSpc>
            </a:pPr>
            <a:r>
              <a:rPr lang="sv-SE" sz="2000" dirty="0">
                <a:latin typeface="Berlin Sans FB" panose="020E0602020502020306" pitchFamily="34" charset="0"/>
              </a:rPr>
              <a:t>Jag hjälper dig med disken</a:t>
            </a:r>
            <a:r>
              <a:rPr lang="sv-SE" sz="2000" dirty="0" smtClean="0">
                <a:latin typeface="Berlin Sans FB" panose="020E0602020502020306" pitchFamily="34" charset="0"/>
              </a:rPr>
              <a:t>.</a:t>
            </a:r>
            <a:endParaRPr lang="sv-SE" sz="2000" dirty="0">
              <a:latin typeface="Berlin Sans FB" panose="020E0602020502020306" pitchFamily="34" charset="0"/>
            </a:endParaRPr>
          </a:p>
          <a:p>
            <a:pPr>
              <a:lnSpc>
                <a:spcPct val="150000"/>
              </a:lnSpc>
            </a:pPr>
            <a:r>
              <a:rPr lang="sv-SE" sz="2000" dirty="0">
                <a:latin typeface="Berlin Sans FB" panose="020E0602020502020306" pitchFamily="34" charset="0"/>
              </a:rPr>
              <a:t>Han skrek, eftersom det gjorde ont.</a:t>
            </a:r>
          </a:p>
          <a:p>
            <a:pPr>
              <a:lnSpc>
                <a:spcPct val="150000"/>
              </a:lnSpc>
            </a:pPr>
            <a:r>
              <a:rPr lang="sv-SE" sz="2000" dirty="0">
                <a:latin typeface="Berlin Sans FB" panose="020E0602020502020306" pitchFamily="34" charset="0"/>
              </a:rPr>
              <a:t>Hon köpte en fin bil, för att Erik skulle bli glad. </a:t>
            </a:r>
          </a:p>
          <a:p>
            <a:endParaRPr lang="sv-SE" sz="2000" dirty="0">
              <a:latin typeface="Berlin Sans FB" panose="020E06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10980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/>
          <p:cNvSpPr txBox="1"/>
          <p:nvPr/>
        </p:nvSpPr>
        <p:spPr>
          <a:xfrm>
            <a:off x="467544" y="1196752"/>
            <a:ext cx="7966599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v-SE" sz="2400" dirty="0">
              <a:latin typeface="Berlin Sans FB" panose="020E0602020502020306" pitchFamily="34" charset="0"/>
            </a:endParaRPr>
          </a:p>
          <a:p>
            <a:endParaRPr lang="sv-SE" sz="2800" dirty="0">
              <a:latin typeface="Berlin Sans FB" panose="020E0602020502020306" pitchFamily="34" charset="0"/>
            </a:endParaRPr>
          </a:p>
        </p:txBody>
      </p:sp>
      <p:sp>
        <p:nvSpPr>
          <p:cNvPr id="3" name="textruta 2"/>
          <p:cNvSpPr txBox="1"/>
          <p:nvPr/>
        </p:nvSpPr>
        <p:spPr>
          <a:xfrm>
            <a:off x="683568" y="1556792"/>
            <a:ext cx="7750575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dirty="0" smtClean="0">
                <a:latin typeface="Berlin Sans FB" panose="020E0602020502020306" pitchFamily="34" charset="0"/>
              </a:rPr>
              <a:t>Satsdelar</a:t>
            </a:r>
          </a:p>
          <a:p>
            <a:endParaRPr lang="sv-SE" sz="2800" dirty="0">
              <a:latin typeface="Berlin Sans FB" panose="020E0602020502020306" pitchFamily="34" charset="0"/>
            </a:endParaRPr>
          </a:p>
          <a:p>
            <a:r>
              <a:rPr lang="sv-SE" sz="2000" dirty="0" smtClean="0">
                <a:latin typeface="Berlin Sans FB" panose="020E0602020502020306" pitchFamily="34" charset="0"/>
              </a:rPr>
              <a:t>Predikat: Vad händer?</a:t>
            </a:r>
          </a:p>
          <a:p>
            <a:r>
              <a:rPr lang="sv-SE" sz="2000" dirty="0" smtClean="0">
                <a:latin typeface="Berlin Sans FB" panose="020E0602020502020306" pitchFamily="34" charset="0"/>
              </a:rPr>
              <a:t>Subjekt: </a:t>
            </a:r>
            <a:r>
              <a:rPr lang="sv-SE" sz="2000" dirty="0" err="1" smtClean="0">
                <a:latin typeface="Berlin Sans FB" panose="020E0602020502020306" pitchFamily="34" charset="0"/>
              </a:rPr>
              <a:t>Vem+predikat</a:t>
            </a:r>
            <a:r>
              <a:rPr lang="sv-SE" sz="2000" dirty="0" smtClean="0">
                <a:latin typeface="Berlin Sans FB" panose="020E0602020502020306" pitchFamily="34" charset="0"/>
              </a:rPr>
              <a:t>?</a:t>
            </a:r>
          </a:p>
          <a:p>
            <a:r>
              <a:rPr lang="sv-SE" sz="2000" dirty="0" smtClean="0">
                <a:latin typeface="Berlin Sans FB" panose="020E0602020502020306" pitchFamily="34" charset="0"/>
              </a:rPr>
              <a:t>Ackusativobjekt: </a:t>
            </a:r>
            <a:r>
              <a:rPr lang="sv-SE" sz="2000" dirty="0" err="1" smtClean="0">
                <a:latin typeface="Berlin Sans FB" panose="020E0602020502020306" pitchFamily="34" charset="0"/>
              </a:rPr>
              <a:t>Vad+predikat+subjekt</a:t>
            </a:r>
            <a:r>
              <a:rPr lang="sv-SE" sz="2000" dirty="0" smtClean="0">
                <a:latin typeface="Berlin Sans FB" panose="020E0602020502020306" pitchFamily="34" charset="0"/>
              </a:rPr>
              <a:t>?</a:t>
            </a:r>
          </a:p>
          <a:p>
            <a:endParaRPr lang="sv-SE" sz="2000" dirty="0">
              <a:latin typeface="Berlin Sans FB" panose="020E0602020502020306" pitchFamily="34" charset="0"/>
            </a:endParaRPr>
          </a:p>
          <a:p>
            <a:r>
              <a:rPr lang="sv-SE" sz="2000" dirty="0" smtClean="0">
                <a:latin typeface="Berlin Sans FB" panose="020E0602020502020306" pitchFamily="34" charset="0"/>
              </a:rPr>
              <a:t>Exempel</a:t>
            </a:r>
          </a:p>
          <a:p>
            <a:endParaRPr lang="sv-SE" sz="2000" dirty="0">
              <a:latin typeface="Berlin Sans FB" panose="020E0602020502020306" pitchFamily="34" charset="0"/>
            </a:endParaRPr>
          </a:p>
          <a:p>
            <a:r>
              <a:rPr lang="sv-SE" sz="2000" dirty="0" smtClean="0">
                <a:latin typeface="Berlin Sans FB" panose="020E0602020502020306" pitchFamily="34" charset="0"/>
              </a:rPr>
              <a:t>Stina köper en bil.</a:t>
            </a:r>
          </a:p>
          <a:p>
            <a:endParaRPr lang="sv-SE" sz="2000" dirty="0">
              <a:latin typeface="Berlin Sans FB" panose="020E0602020502020306" pitchFamily="34" charset="0"/>
            </a:endParaRPr>
          </a:p>
          <a:p>
            <a:r>
              <a:rPr lang="sv-SE" sz="2000" dirty="0" smtClean="0">
                <a:latin typeface="Berlin Sans FB" panose="020E0602020502020306" pitchFamily="34" charset="0"/>
              </a:rPr>
              <a:t>Vad händer? köper=predikat</a:t>
            </a:r>
          </a:p>
          <a:p>
            <a:r>
              <a:rPr lang="sv-SE" sz="2000" dirty="0" smtClean="0">
                <a:latin typeface="Berlin Sans FB" panose="020E0602020502020306" pitchFamily="34" charset="0"/>
              </a:rPr>
              <a:t>Vem köper? Stina=subjekt</a:t>
            </a:r>
          </a:p>
          <a:p>
            <a:r>
              <a:rPr lang="sv-SE" sz="2000" dirty="0" smtClean="0">
                <a:latin typeface="Berlin Sans FB" panose="020E0602020502020306" pitchFamily="34" charset="0"/>
              </a:rPr>
              <a:t>Vad köper Stina? en bil=ackusativobjekt/direkt objekt</a:t>
            </a:r>
          </a:p>
          <a:p>
            <a:endParaRPr lang="sv-SE" sz="2000" dirty="0">
              <a:latin typeface="Berlin Sans FB" panose="020E0602020502020306" pitchFamily="34" charset="0"/>
            </a:endParaRPr>
          </a:p>
          <a:p>
            <a:r>
              <a:rPr lang="sv-SE" sz="2000" i="1" dirty="0"/>
              <a:t>Människans texter – Språket </a:t>
            </a:r>
            <a:r>
              <a:rPr lang="sv-SE" sz="2000" dirty="0"/>
              <a:t>s. 203-209</a:t>
            </a:r>
          </a:p>
          <a:p>
            <a:endParaRPr lang="sv-SE" sz="2000" dirty="0">
              <a:latin typeface="Berlin Sans FB" panose="020E06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759190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t">
  <a:themeElements>
    <a:clrScheme name="Urbant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t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t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153</TotalTime>
  <Words>298</Words>
  <Application>Microsoft Office PowerPoint</Application>
  <PresentationFormat>Bildspel på skärmen (4:3)</PresentationFormat>
  <Paragraphs>103</Paragraphs>
  <Slides>7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7</vt:i4>
      </vt:variant>
    </vt:vector>
  </HeadingPairs>
  <TitlesOfParts>
    <vt:vector size="13" baseType="lpstr">
      <vt:lpstr>Arial</vt:lpstr>
      <vt:lpstr>Berlin Sans FB</vt:lpstr>
      <vt:lpstr>Georgia</vt:lpstr>
      <vt:lpstr>Trebuchet MS</vt:lpstr>
      <vt:lpstr>Wingdings 2</vt:lpstr>
      <vt:lpstr>Urbant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>Lycksele kommun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Jenny Jansson</dc:creator>
  <cp:lastModifiedBy>Jenny Wikedal</cp:lastModifiedBy>
  <cp:revision>22</cp:revision>
  <dcterms:created xsi:type="dcterms:W3CDTF">2016-10-23T08:18:34Z</dcterms:created>
  <dcterms:modified xsi:type="dcterms:W3CDTF">2020-09-09T13:07:52Z</dcterms:modified>
</cp:coreProperties>
</file>