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ktangel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ktangel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ktangel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ktangel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ktangel med rundade hör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ktangel med rundade hör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ktangel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0F60E51-DEA4-466F-B5BC-9801C69363B7}" type="datetimeFigureOut">
              <a:rPr lang="sv-SE" smtClean="0"/>
              <a:t>2020-09-09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2020-09-09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2020-09-09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2020-09-09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2020-09-09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2020-09-09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6" name="Platshållare fö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F60E51-DEA4-466F-B5BC-9801C69363B7}" type="datetimeFigureOut">
              <a:rPr lang="sv-SE" smtClean="0"/>
              <a:t>2020-09-09</a:t>
            </a:fld>
            <a:endParaRPr lang="sv-SE"/>
          </a:p>
        </p:txBody>
      </p:sp>
      <p:sp>
        <p:nvSpPr>
          <p:cNvPr id="27" name="Platshållare för bild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  <p:sp>
        <p:nvSpPr>
          <p:cNvPr id="28" name="Platshållare för sidfo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0F60E51-DEA4-466F-B5BC-9801C69363B7}" type="datetimeFigureOut">
              <a:rPr lang="sv-SE" smtClean="0"/>
              <a:t>2020-09-09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2020-09-09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2020-09-09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2020-09-09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ktangel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ktangel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ktangel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ktangel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ktangel med rundade hör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ktangel med rundade hör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ktangel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ktangel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ktangel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ktangel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ktangel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ktangel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0F60E51-DEA4-466F-B5BC-9801C69363B7}" type="datetimeFigureOut">
              <a:rPr lang="sv-SE" smtClean="0"/>
              <a:t>2020-09-09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051718" y="1052736"/>
            <a:ext cx="533190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 smtClean="0">
                <a:latin typeface="Berlin Sans FB" panose="020E0602020502020306" pitchFamily="34" charset="0"/>
              </a:rPr>
              <a:t>Tema </a:t>
            </a:r>
            <a:r>
              <a:rPr lang="sv-SE" sz="3600" dirty="0" smtClean="0">
                <a:latin typeface="Berlin Sans FB" panose="020E0602020502020306" pitchFamily="34" charset="0"/>
              </a:rPr>
              <a:t>3</a:t>
            </a:r>
            <a:endParaRPr lang="sv-SE" sz="3600" dirty="0" smtClean="0">
              <a:latin typeface="Berlin Sans FB" panose="020E0602020502020306" pitchFamily="34" charset="0"/>
            </a:endParaRPr>
          </a:p>
          <a:p>
            <a:pPr algn="ctr"/>
            <a:endParaRPr lang="sv-SE" sz="3600" dirty="0" smtClean="0">
              <a:latin typeface="Berlin Sans FB" panose="020E0602020502020306" pitchFamily="34" charset="0"/>
            </a:endParaRPr>
          </a:p>
          <a:p>
            <a:pPr algn="ctr"/>
            <a:r>
              <a:rPr lang="sv-SE" sz="3600" dirty="0" smtClean="0">
                <a:latin typeface="Berlin Sans FB" panose="020E0602020502020306" pitchFamily="34" charset="0"/>
              </a:rPr>
              <a:t>Språkriktighet</a:t>
            </a:r>
          </a:p>
          <a:p>
            <a:pPr algn="ctr"/>
            <a:r>
              <a:rPr lang="sv-SE" sz="3600" dirty="0" smtClean="0">
                <a:latin typeface="Berlin Sans FB" panose="020E0602020502020306" pitchFamily="34" charset="0"/>
              </a:rPr>
              <a:t>Ordklasser</a:t>
            </a:r>
          </a:p>
          <a:p>
            <a:pPr algn="ctr"/>
            <a:r>
              <a:rPr lang="sv-SE" sz="3600" dirty="0" smtClean="0">
                <a:latin typeface="Berlin Sans FB" panose="020E0602020502020306" pitchFamily="34" charset="0"/>
              </a:rPr>
              <a:t>Satsdelar</a:t>
            </a:r>
            <a:endParaRPr lang="sv-SE" sz="3600" dirty="0" smtClean="0">
              <a:latin typeface="Berlin Sans FB" panose="020E0602020502020306" pitchFamily="34" charset="0"/>
            </a:endParaRPr>
          </a:p>
          <a:p>
            <a:pPr algn="ctr"/>
            <a:endParaRPr lang="sv-SE" sz="3600" dirty="0" smtClean="0">
              <a:latin typeface="Berlin Sans FB" panose="020E0602020502020306" pitchFamily="34" charset="0"/>
            </a:endParaRPr>
          </a:p>
          <a:p>
            <a:pPr algn="ctr"/>
            <a:r>
              <a:rPr lang="sv-SE" sz="2400" dirty="0" smtClean="0">
                <a:latin typeface="Berlin Sans FB" panose="020E0602020502020306" pitchFamily="34" charset="0"/>
              </a:rPr>
              <a:t>Jenny Wikedal</a:t>
            </a:r>
          </a:p>
          <a:p>
            <a:endParaRPr lang="sv-SE" sz="2400" dirty="0" smtClean="0">
              <a:latin typeface="Berlin Sans FB" panose="020E0602020502020306" pitchFamily="34" charset="0"/>
            </a:endParaRPr>
          </a:p>
          <a:p>
            <a:endParaRPr lang="sv-SE" sz="2400" dirty="0">
              <a:latin typeface="Berlin Sans FB" panose="020E0602020502020306" pitchFamily="34" charset="0"/>
            </a:endParaRPr>
          </a:p>
          <a:p>
            <a:endParaRPr lang="sv-SE" sz="2800" dirty="0" smtClean="0">
              <a:latin typeface="Berlin Sans FB" panose="020E0602020502020306" pitchFamily="34" charset="0"/>
            </a:endParaRPr>
          </a:p>
          <a:p>
            <a:endParaRPr lang="sv-SE" sz="2400" dirty="0">
              <a:latin typeface="Berlin Sans FB" panose="020E0602020502020306" pitchFamily="34" charset="0"/>
            </a:endParaRPr>
          </a:p>
        </p:txBody>
      </p:sp>
      <p:pic>
        <p:nvPicPr>
          <p:cNvPr id="1026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662" y="4941168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700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781865" y="1340768"/>
            <a:ext cx="494226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>
                <a:latin typeface="Berlin Sans FB" panose="020E0602020502020306" pitchFamily="34" charset="0"/>
              </a:rPr>
              <a:t>Språkets struktur</a:t>
            </a:r>
          </a:p>
          <a:p>
            <a:endParaRPr lang="sv-SE" sz="28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Ljudnivå</a:t>
            </a:r>
          </a:p>
          <a:p>
            <a:endParaRPr lang="sv-SE" sz="2000" dirty="0" smtClean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Ordnivå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 smtClean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Fraser – verbfras, nominalfras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 smtClean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Satser – huvudsats och bisats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 smtClean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Sammanhang i text – texbindning och styckeindelning</a:t>
            </a:r>
            <a:endParaRPr lang="sv-SE" sz="20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 descr="C:\Users\asalof\AppData\Local\Microsoft\Windows\Temporary Internet Files\Content.IE5\W2RDHBS3\MC90043485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213847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087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78426" y="1151032"/>
            <a:ext cx="49736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>
                <a:latin typeface="Berlin Sans FB" panose="020E0602020502020306" pitchFamily="34" charset="0"/>
              </a:rPr>
              <a:t>Ordklasser</a:t>
            </a:r>
          </a:p>
          <a:p>
            <a:endParaRPr lang="sv-SE" sz="2800" dirty="0" smtClean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Substantiv </a:t>
            </a:r>
            <a:r>
              <a:rPr lang="sv-SE" sz="2000" dirty="0">
                <a:latin typeface="Berlin Sans FB" panose="020E0602020502020306" pitchFamily="34" charset="0"/>
              </a:rPr>
              <a:t>– saker </a:t>
            </a:r>
            <a:endParaRPr lang="sv-SE" sz="2000" dirty="0" smtClean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Adjektiv </a:t>
            </a:r>
            <a:r>
              <a:rPr lang="sv-SE" sz="2000" dirty="0">
                <a:latin typeface="Berlin Sans FB" panose="020E0602020502020306" pitchFamily="34" charset="0"/>
              </a:rPr>
              <a:t>– </a:t>
            </a:r>
            <a:r>
              <a:rPr lang="sv-SE" sz="2000" dirty="0" smtClean="0">
                <a:latin typeface="Berlin Sans FB" panose="020E0602020502020306" pitchFamily="34" charset="0"/>
              </a:rPr>
              <a:t>beskrivning substantiv</a:t>
            </a:r>
            <a:endParaRPr lang="sv-SE" sz="20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Verb </a:t>
            </a:r>
            <a:r>
              <a:rPr lang="sv-SE" sz="2000" dirty="0">
                <a:latin typeface="Berlin Sans FB" panose="020E0602020502020306" pitchFamily="34" charset="0"/>
              </a:rPr>
              <a:t>– det som </a:t>
            </a:r>
            <a:r>
              <a:rPr lang="sv-SE" sz="2000" dirty="0" smtClean="0">
                <a:latin typeface="Berlin Sans FB" panose="020E0602020502020306" pitchFamily="34" charset="0"/>
              </a:rPr>
              <a:t>sker</a:t>
            </a:r>
            <a:endParaRPr lang="sv-SE" sz="20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Adverb </a:t>
            </a:r>
            <a:r>
              <a:rPr lang="sv-SE" sz="2000" dirty="0">
                <a:latin typeface="Berlin Sans FB" panose="020E0602020502020306" pitchFamily="34" charset="0"/>
              </a:rPr>
              <a:t>– beskrivning </a:t>
            </a:r>
            <a:r>
              <a:rPr lang="sv-SE" sz="2000" dirty="0" smtClean="0">
                <a:latin typeface="Berlin Sans FB" panose="020E0602020502020306" pitchFamily="34" charset="0"/>
              </a:rPr>
              <a:t>verb</a:t>
            </a:r>
            <a:endParaRPr lang="sv-SE" sz="20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Pronomen </a:t>
            </a:r>
            <a:r>
              <a:rPr lang="sv-SE" sz="2000" dirty="0">
                <a:latin typeface="Berlin Sans FB" panose="020E0602020502020306" pitchFamily="34" charset="0"/>
              </a:rPr>
              <a:t>– </a:t>
            </a:r>
            <a:r>
              <a:rPr lang="sv-SE" sz="2000" dirty="0" smtClean="0">
                <a:latin typeface="Berlin Sans FB" panose="020E0602020502020306" pitchFamily="34" charset="0"/>
              </a:rPr>
              <a:t>ersätter substantiv </a:t>
            </a:r>
            <a:endParaRPr lang="sv-SE" sz="20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Räkneord</a:t>
            </a:r>
            <a:endParaRPr lang="sv-SE" sz="20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Prepositioner – läge</a:t>
            </a:r>
            <a:endParaRPr lang="sv-SE" sz="20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Konjunktioner </a:t>
            </a:r>
            <a:r>
              <a:rPr lang="sv-SE" sz="2000" dirty="0">
                <a:latin typeface="Berlin Sans FB" panose="020E0602020502020306" pitchFamily="34" charset="0"/>
              </a:rPr>
              <a:t>– </a:t>
            </a:r>
            <a:r>
              <a:rPr lang="sv-SE" sz="2000" dirty="0" smtClean="0">
                <a:latin typeface="Berlin Sans FB" panose="020E0602020502020306" pitchFamily="34" charset="0"/>
              </a:rPr>
              <a:t>samordnande bindeord</a:t>
            </a:r>
            <a:endParaRPr lang="sv-SE" sz="20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Subjunktioner – underordnande </a:t>
            </a:r>
            <a:r>
              <a:rPr lang="sv-SE" sz="2000" dirty="0">
                <a:latin typeface="Berlin Sans FB" panose="020E0602020502020306" pitchFamily="34" charset="0"/>
              </a:rPr>
              <a:t>bindeord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Interjektioner </a:t>
            </a:r>
            <a:r>
              <a:rPr lang="sv-SE" sz="2000" dirty="0">
                <a:latin typeface="Berlin Sans FB" panose="020E0602020502020306" pitchFamily="34" charset="0"/>
              </a:rPr>
              <a:t>– ljud        </a:t>
            </a:r>
            <a:r>
              <a:rPr lang="sv-SE" sz="2800" dirty="0"/>
              <a:t>       </a:t>
            </a:r>
            <a:endParaRPr lang="sv-SE" sz="2800" dirty="0" smtClean="0"/>
          </a:p>
          <a:p>
            <a:endParaRPr lang="sv-SE" sz="2800" dirty="0" smtClean="0"/>
          </a:p>
          <a:p>
            <a:r>
              <a:rPr lang="sv-SE" sz="2000" i="1" dirty="0" smtClean="0"/>
              <a:t>Människans texter – Språket </a:t>
            </a:r>
            <a:r>
              <a:rPr lang="sv-SE" sz="2000" dirty="0" smtClean="0"/>
              <a:t>s. 181-201</a:t>
            </a:r>
            <a:endParaRPr lang="sv-SE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36912"/>
            <a:ext cx="1689100" cy="211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752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3319048" y="647110"/>
            <a:ext cx="2549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800" dirty="0">
                <a:latin typeface="Berlin Sans FB" panose="020E0602020502020306" pitchFamily="34" charset="0"/>
              </a:rPr>
              <a:t>Vilken ordklass?</a:t>
            </a:r>
          </a:p>
        </p:txBody>
      </p:sp>
      <p:sp>
        <p:nvSpPr>
          <p:cNvPr id="4" name="Rektangel 3"/>
          <p:cNvSpPr/>
          <p:nvPr/>
        </p:nvSpPr>
        <p:spPr>
          <a:xfrm>
            <a:off x="395536" y="908720"/>
            <a:ext cx="322649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och</a:t>
            </a:r>
            <a:r>
              <a:rPr lang="sv-SE" sz="2000" dirty="0">
                <a:latin typeface="Berlin Sans FB" panose="020E0602020502020306" pitchFamily="34" charset="0"/>
              </a:rPr>
              <a:t>, men, eller, </a:t>
            </a:r>
            <a:r>
              <a:rPr lang="sv-SE" sz="2000" dirty="0" smtClean="0">
                <a:latin typeface="Berlin Sans FB" panose="020E0602020502020306" pitchFamily="34" charset="0"/>
              </a:rPr>
              <a:t>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ofta</a:t>
            </a:r>
            <a:r>
              <a:rPr lang="sv-SE" sz="2000" dirty="0">
                <a:latin typeface="Berlin Sans FB" panose="020E0602020502020306" pitchFamily="34" charset="0"/>
              </a:rPr>
              <a:t>, borta, </a:t>
            </a:r>
            <a:r>
              <a:rPr lang="sv-SE" sz="2000" dirty="0" smtClean="0">
                <a:latin typeface="Berlin Sans FB" panose="020E0602020502020306" pitchFamily="34" charset="0"/>
              </a:rPr>
              <a:t>mycket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eftersom</a:t>
            </a:r>
            <a:r>
              <a:rPr lang="sv-SE" sz="2000" dirty="0">
                <a:latin typeface="Berlin Sans FB" panose="020E0602020502020306" pitchFamily="34" charset="0"/>
              </a:rPr>
              <a:t>, om, trots </a:t>
            </a:r>
            <a:r>
              <a:rPr lang="sv-SE" sz="2000" dirty="0" smtClean="0">
                <a:latin typeface="Berlin Sans FB" panose="020E0602020502020306" pitchFamily="34" charset="0"/>
              </a:rPr>
              <a:t>att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gul</a:t>
            </a:r>
            <a:r>
              <a:rPr lang="sv-SE" sz="2000" dirty="0">
                <a:latin typeface="Berlin Sans FB" panose="020E0602020502020306" pitchFamily="34" charset="0"/>
              </a:rPr>
              <a:t>, snäll, ledsen</a:t>
            </a:r>
            <a:r>
              <a:rPr lang="sv-SE" sz="2000" dirty="0" smtClean="0">
                <a:latin typeface="Berlin Sans FB" panose="020E0602020502020306" pitchFamily="34" charset="0"/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mig</a:t>
            </a:r>
            <a:r>
              <a:rPr lang="sv-SE" sz="2000" dirty="0">
                <a:latin typeface="Berlin Sans FB" panose="020E0602020502020306" pitchFamily="34" charset="0"/>
              </a:rPr>
              <a:t>, honom, </a:t>
            </a:r>
            <a:r>
              <a:rPr lang="sv-SE" sz="2000" dirty="0" smtClean="0">
                <a:latin typeface="Berlin Sans FB" panose="020E0602020502020306" pitchFamily="34" charset="0"/>
              </a:rPr>
              <a:t>det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Pelle</a:t>
            </a:r>
            <a:r>
              <a:rPr lang="sv-SE" sz="2000" dirty="0">
                <a:latin typeface="Berlin Sans FB" panose="020E0602020502020306" pitchFamily="34" charset="0"/>
              </a:rPr>
              <a:t>, kärlek, apa, </a:t>
            </a:r>
            <a:r>
              <a:rPr lang="sv-SE" sz="2000" dirty="0" smtClean="0">
                <a:latin typeface="Berlin Sans FB" panose="020E0602020502020306" pitchFamily="34" charset="0"/>
              </a:rPr>
              <a:t>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ett</a:t>
            </a:r>
            <a:r>
              <a:rPr lang="sv-SE" sz="2000" dirty="0">
                <a:latin typeface="Berlin Sans FB" panose="020E0602020502020306" pitchFamily="34" charset="0"/>
              </a:rPr>
              <a:t>, 2, den </a:t>
            </a:r>
            <a:r>
              <a:rPr lang="sv-SE" sz="2000" dirty="0" smtClean="0">
                <a:latin typeface="Berlin Sans FB" panose="020E0602020502020306" pitchFamily="34" charset="0"/>
              </a:rPr>
              <a:t>första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latin typeface="Berlin Sans FB" panose="020E0602020502020306" pitchFamily="34" charset="0"/>
              </a:rPr>
              <a:t>u</a:t>
            </a:r>
            <a:r>
              <a:rPr lang="sv-SE" sz="2000" dirty="0" smtClean="0">
                <a:latin typeface="Berlin Sans FB" panose="020E0602020502020306" pitchFamily="34" charset="0"/>
              </a:rPr>
              <a:t>sch</a:t>
            </a:r>
            <a:r>
              <a:rPr lang="sv-SE" sz="2000" dirty="0">
                <a:latin typeface="Berlin Sans FB" panose="020E0602020502020306" pitchFamily="34" charset="0"/>
              </a:rPr>
              <a:t>, hej, </a:t>
            </a:r>
            <a:r>
              <a:rPr lang="sv-SE" sz="2000" dirty="0" smtClean="0">
                <a:latin typeface="Berlin Sans FB" panose="020E0602020502020306" pitchFamily="34" charset="0"/>
              </a:rPr>
              <a:t>oj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på</a:t>
            </a:r>
            <a:r>
              <a:rPr lang="sv-SE" sz="2000" dirty="0">
                <a:latin typeface="Berlin Sans FB" panose="020E0602020502020306" pitchFamily="34" charset="0"/>
              </a:rPr>
              <a:t>, till, </a:t>
            </a:r>
            <a:r>
              <a:rPr lang="sv-SE" sz="2000" dirty="0" smtClean="0">
                <a:latin typeface="Berlin Sans FB" panose="020E0602020502020306" pitchFamily="34" charset="0"/>
              </a:rPr>
              <a:t>efter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Berlin Sans FB" panose="020E0602020502020306" pitchFamily="34" charset="0"/>
              </a:rPr>
              <a:t>gå</a:t>
            </a:r>
            <a:r>
              <a:rPr lang="sv-SE" sz="2000" dirty="0">
                <a:latin typeface="Berlin Sans FB" panose="020E0602020502020306" pitchFamily="34" charset="0"/>
              </a:rPr>
              <a:t>, regna, har </a:t>
            </a:r>
            <a:r>
              <a:rPr lang="sv-SE" sz="2000" dirty="0" smtClean="0">
                <a:latin typeface="Berlin Sans FB" panose="020E0602020502020306" pitchFamily="34" charset="0"/>
              </a:rPr>
              <a:t>sprungit</a:t>
            </a:r>
          </a:p>
          <a:p>
            <a:endParaRPr lang="sv-SE" sz="2000" dirty="0">
              <a:latin typeface="Berlin Sans FB" panose="020E0602020502020306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5848805" y="1556792"/>
            <a:ext cx="2790056" cy="4650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v-SE" sz="2000" dirty="0">
                <a:latin typeface="Berlin Sans FB" panose="020E0602020502020306" pitchFamily="34" charset="0"/>
              </a:rPr>
              <a:t>Substantiv</a:t>
            </a:r>
          </a:p>
          <a:p>
            <a:pPr>
              <a:lnSpc>
                <a:spcPct val="150000"/>
              </a:lnSpc>
            </a:pPr>
            <a:r>
              <a:rPr lang="sv-SE" sz="2000" dirty="0">
                <a:latin typeface="Berlin Sans FB" panose="020E0602020502020306" pitchFamily="34" charset="0"/>
              </a:rPr>
              <a:t>Adjektiv</a:t>
            </a:r>
          </a:p>
          <a:p>
            <a:pPr>
              <a:lnSpc>
                <a:spcPct val="150000"/>
              </a:lnSpc>
            </a:pPr>
            <a:r>
              <a:rPr lang="sv-SE" sz="2000" dirty="0">
                <a:latin typeface="Berlin Sans FB" panose="020E0602020502020306" pitchFamily="34" charset="0"/>
              </a:rPr>
              <a:t>Verb</a:t>
            </a:r>
          </a:p>
          <a:p>
            <a:pPr>
              <a:lnSpc>
                <a:spcPct val="150000"/>
              </a:lnSpc>
            </a:pPr>
            <a:r>
              <a:rPr lang="sv-SE" sz="2000" dirty="0">
                <a:latin typeface="Berlin Sans FB" panose="020E0602020502020306" pitchFamily="34" charset="0"/>
              </a:rPr>
              <a:t>Adverb </a:t>
            </a:r>
          </a:p>
          <a:p>
            <a:pPr>
              <a:lnSpc>
                <a:spcPct val="150000"/>
              </a:lnSpc>
            </a:pPr>
            <a:r>
              <a:rPr lang="sv-SE" sz="2000" dirty="0">
                <a:latin typeface="Berlin Sans FB" panose="020E0602020502020306" pitchFamily="34" charset="0"/>
              </a:rPr>
              <a:t>Pronomen </a:t>
            </a:r>
          </a:p>
          <a:p>
            <a:pPr>
              <a:lnSpc>
                <a:spcPct val="150000"/>
              </a:lnSpc>
            </a:pPr>
            <a:r>
              <a:rPr lang="sv-SE" sz="2000" dirty="0">
                <a:latin typeface="Berlin Sans FB" panose="020E0602020502020306" pitchFamily="34" charset="0"/>
              </a:rPr>
              <a:t>Räkneord</a:t>
            </a:r>
          </a:p>
          <a:p>
            <a:pPr>
              <a:lnSpc>
                <a:spcPct val="150000"/>
              </a:lnSpc>
            </a:pPr>
            <a:r>
              <a:rPr lang="sv-SE" sz="2000" dirty="0">
                <a:latin typeface="Berlin Sans FB" panose="020E0602020502020306" pitchFamily="34" charset="0"/>
              </a:rPr>
              <a:t>Prepositioner</a:t>
            </a:r>
          </a:p>
          <a:p>
            <a:pPr>
              <a:lnSpc>
                <a:spcPct val="150000"/>
              </a:lnSpc>
            </a:pPr>
            <a:r>
              <a:rPr lang="sv-SE" sz="2000" dirty="0">
                <a:latin typeface="Berlin Sans FB" panose="020E0602020502020306" pitchFamily="34" charset="0"/>
              </a:rPr>
              <a:t>Konjunktioner</a:t>
            </a:r>
          </a:p>
          <a:p>
            <a:pPr>
              <a:lnSpc>
                <a:spcPct val="150000"/>
              </a:lnSpc>
            </a:pPr>
            <a:r>
              <a:rPr lang="sv-SE" sz="2000" dirty="0">
                <a:latin typeface="Berlin Sans FB" panose="020E0602020502020306" pitchFamily="34" charset="0"/>
              </a:rPr>
              <a:t>Subjunktioner</a:t>
            </a:r>
          </a:p>
          <a:p>
            <a:pPr>
              <a:lnSpc>
                <a:spcPct val="150000"/>
              </a:lnSpc>
            </a:pPr>
            <a:r>
              <a:rPr lang="sv-SE" sz="2000" dirty="0">
                <a:latin typeface="Berlin Sans FB" panose="020E0602020502020306" pitchFamily="34" charset="0"/>
              </a:rPr>
              <a:t>Interjektioner </a:t>
            </a:r>
            <a:endParaRPr lang="sv-SE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891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11560" y="1052736"/>
            <a:ext cx="813690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>
                <a:latin typeface="Berlin Sans FB" panose="020E0602020502020306" pitchFamily="34" charset="0"/>
              </a:rPr>
              <a:t>Meningsbyggnad</a:t>
            </a:r>
          </a:p>
          <a:p>
            <a:endParaRPr lang="sv-SE" sz="2800" dirty="0">
              <a:latin typeface="Berlin Sans FB" panose="020E0602020502020306" pitchFamily="34" charset="0"/>
            </a:endParaRPr>
          </a:p>
          <a:p>
            <a:r>
              <a:rPr lang="sv-SE" sz="2000" u="sng" dirty="0" smtClean="0">
                <a:latin typeface="Berlin Sans FB" panose="020E0602020502020306" pitchFamily="34" charset="0"/>
              </a:rPr>
              <a:t>Huvudsats:</a:t>
            </a:r>
            <a:r>
              <a:rPr lang="sv-SE" sz="2000" dirty="0" smtClean="0">
                <a:latin typeface="Berlin Sans FB" panose="020E0602020502020306" pitchFamily="34" charset="0"/>
              </a:rPr>
              <a:t> En sats som kan utgöra en hel mening.</a:t>
            </a:r>
          </a:p>
          <a:p>
            <a:endParaRPr lang="sv-SE" sz="2000" dirty="0">
              <a:latin typeface="Berlin Sans FB" panose="020E0602020502020306" pitchFamily="34" charset="0"/>
            </a:endParaRPr>
          </a:p>
          <a:p>
            <a:r>
              <a:rPr lang="sv-SE" sz="2000" dirty="0" smtClean="0">
                <a:latin typeface="Berlin Sans FB" panose="020E0602020502020306" pitchFamily="34" charset="0"/>
              </a:rPr>
              <a:t>Solen skiner. </a:t>
            </a:r>
          </a:p>
          <a:p>
            <a:endParaRPr lang="sv-SE" sz="2000" dirty="0">
              <a:latin typeface="Berlin Sans FB" panose="020E0602020502020306" pitchFamily="34" charset="0"/>
            </a:endParaRPr>
          </a:p>
          <a:p>
            <a:r>
              <a:rPr lang="sv-SE" sz="2000" u="sng" dirty="0" smtClean="0">
                <a:latin typeface="Berlin Sans FB" panose="020E0602020502020306" pitchFamily="34" charset="0"/>
              </a:rPr>
              <a:t>Bisats: </a:t>
            </a:r>
            <a:r>
              <a:rPr lang="sv-SE" sz="2000" dirty="0" smtClean="0">
                <a:latin typeface="Berlin Sans FB" panose="020E0602020502020306" pitchFamily="34" charset="0"/>
              </a:rPr>
              <a:t>En sats som kräver en förklarande sats, för att bilda en fullständig mening.</a:t>
            </a:r>
          </a:p>
          <a:p>
            <a:endParaRPr lang="sv-SE" sz="2000" dirty="0">
              <a:latin typeface="Berlin Sans FB" panose="020E0602020502020306" pitchFamily="34" charset="0"/>
            </a:endParaRPr>
          </a:p>
          <a:p>
            <a:r>
              <a:rPr lang="sv-SE" sz="2000" dirty="0" smtClean="0">
                <a:latin typeface="Berlin Sans FB" panose="020E0602020502020306" pitchFamily="34" charset="0"/>
              </a:rPr>
              <a:t>Solen skiner, eftersom det är molnfritt.</a:t>
            </a:r>
          </a:p>
          <a:p>
            <a:endParaRPr lang="sv-SE" sz="2000" dirty="0" smtClean="0">
              <a:latin typeface="Berlin Sans FB" panose="020E0602020502020306" pitchFamily="34" charset="0"/>
            </a:endParaRPr>
          </a:p>
          <a:p>
            <a:endParaRPr lang="sv-SE" sz="2000" dirty="0">
              <a:latin typeface="Berlin Sans FB" panose="020E0602020502020306" pitchFamily="34" charset="0"/>
            </a:endParaRPr>
          </a:p>
          <a:p>
            <a:r>
              <a:rPr lang="sv-SE" sz="2000" i="1" dirty="0"/>
              <a:t>Människans texter – Språket </a:t>
            </a:r>
            <a:r>
              <a:rPr lang="sv-SE" sz="2000" dirty="0"/>
              <a:t>s. </a:t>
            </a:r>
            <a:r>
              <a:rPr lang="sv-SE" sz="2000" dirty="0" smtClean="0"/>
              <a:t>203-209</a:t>
            </a:r>
            <a:endParaRPr lang="sv-SE" sz="2000" dirty="0"/>
          </a:p>
          <a:p>
            <a:endParaRPr lang="sv-SE" sz="2000" dirty="0">
              <a:latin typeface="Berlin Sans FB" panose="020E0602020502020306" pitchFamily="34" charset="0"/>
            </a:endParaRPr>
          </a:p>
        </p:txBody>
      </p:sp>
      <p:pic>
        <p:nvPicPr>
          <p:cNvPr id="1026" name="Picture 2" descr="Sol, sol och sol! | Vilhelmina Missionsförsaml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980728"/>
            <a:ext cx="1822803" cy="1741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013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539552" y="1052736"/>
            <a:ext cx="806489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>
                <a:latin typeface="Berlin Sans FB" panose="020E0602020502020306" pitchFamily="34" charset="0"/>
              </a:rPr>
              <a:t>BIFF –</a:t>
            </a:r>
            <a:r>
              <a:rPr lang="sv-SE" sz="2800" dirty="0" smtClean="0">
                <a:latin typeface="Berlin Sans FB" panose="020E0602020502020306" pitchFamily="34" charset="0"/>
              </a:rPr>
              <a:t>REGELN</a:t>
            </a:r>
          </a:p>
          <a:p>
            <a:endParaRPr lang="sv-SE" b="1" u="sng" dirty="0">
              <a:latin typeface="Berlin Sans FB" panose="020E0602020502020306" pitchFamily="34" charset="0"/>
            </a:endParaRPr>
          </a:p>
          <a:p>
            <a:r>
              <a:rPr lang="sv-SE" sz="2400" b="1" dirty="0">
                <a:latin typeface="Berlin Sans FB" panose="020E0602020502020306" pitchFamily="34" charset="0"/>
              </a:rPr>
              <a:t>B</a:t>
            </a:r>
            <a:r>
              <a:rPr lang="sv-SE" sz="2400" dirty="0" smtClean="0">
                <a:latin typeface="Berlin Sans FB" panose="020E0602020502020306" pitchFamily="34" charset="0"/>
              </a:rPr>
              <a:t>isats </a:t>
            </a:r>
            <a:r>
              <a:rPr lang="sv-SE" sz="2400" b="1" i="1" u="sng" dirty="0">
                <a:latin typeface="Berlin Sans FB" panose="020E0602020502020306" pitchFamily="34" charset="0"/>
              </a:rPr>
              <a:t>i</a:t>
            </a:r>
            <a:r>
              <a:rPr lang="sv-SE" sz="2400" i="1" u="sng" dirty="0">
                <a:latin typeface="Berlin Sans FB" panose="020E0602020502020306" pitchFamily="34" charset="0"/>
              </a:rPr>
              <a:t>nte</a:t>
            </a:r>
            <a:r>
              <a:rPr lang="sv-SE" sz="2400" dirty="0">
                <a:latin typeface="Berlin Sans FB" panose="020E0602020502020306" pitchFamily="34" charset="0"/>
              </a:rPr>
              <a:t> </a:t>
            </a:r>
            <a:r>
              <a:rPr lang="sv-SE" sz="2400" b="1" dirty="0">
                <a:latin typeface="Berlin Sans FB" panose="020E0602020502020306" pitchFamily="34" charset="0"/>
              </a:rPr>
              <a:t>f</a:t>
            </a:r>
            <a:r>
              <a:rPr lang="sv-SE" sz="2400" dirty="0">
                <a:latin typeface="Berlin Sans FB" panose="020E0602020502020306" pitchFamily="34" charset="0"/>
              </a:rPr>
              <a:t>öre </a:t>
            </a:r>
            <a:r>
              <a:rPr lang="sv-SE" sz="2400" b="1" dirty="0">
                <a:latin typeface="Berlin Sans FB" panose="020E0602020502020306" pitchFamily="34" charset="0"/>
              </a:rPr>
              <a:t>f</a:t>
            </a:r>
            <a:r>
              <a:rPr lang="sv-SE" sz="2400" dirty="0">
                <a:latin typeface="Berlin Sans FB" panose="020E0602020502020306" pitchFamily="34" charset="0"/>
              </a:rPr>
              <a:t>inita verbet. </a:t>
            </a:r>
            <a:endParaRPr lang="sv-SE" sz="2400" dirty="0" smtClean="0">
              <a:latin typeface="Berlin Sans FB" panose="020E0602020502020306" pitchFamily="34" charset="0"/>
            </a:endParaRPr>
          </a:p>
          <a:p>
            <a:r>
              <a:rPr lang="sv-SE" sz="2400" dirty="0" smtClean="0">
                <a:latin typeface="Berlin Sans FB" panose="020E0602020502020306" pitchFamily="34" charset="0"/>
              </a:rPr>
              <a:t>Om </a:t>
            </a:r>
            <a:r>
              <a:rPr lang="sv-SE" sz="2400" dirty="0">
                <a:latin typeface="Berlin Sans FB" panose="020E0602020502020306" pitchFamily="34" charset="0"/>
              </a:rPr>
              <a:t>man sätter in ett </a:t>
            </a:r>
            <a:r>
              <a:rPr lang="sv-SE" sz="2400" b="1" i="1" dirty="0">
                <a:latin typeface="Berlin Sans FB" panose="020E0602020502020306" pitchFamily="34" charset="0"/>
              </a:rPr>
              <a:t>inte</a:t>
            </a:r>
            <a:r>
              <a:rPr lang="sv-SE" sz="2400" dirty="0">
                <a:latin typeface="Berlin Sans FB" panose="020E0602020502020306" pitchFamily="34" charset="0"/>
              </a:rPr>
              <a:t> så ska det komma </a:t>
            </a:r>
            <a:r>
              <a:rPr lang="sv-SE" sz="2400" b="1" dirty="0">
                <a:latin typeface="Berlin Sans FB" panose="020E0602020502020306" pitchFamily="34" charset="0"/>
              </a:rPr>
              <a:t>efter</a:t>
            </a:r>
            <a:r>
              <a:rPr lang="sv-SE" sz="2400" dirty="0">
                <a:latin typeface="Berlin Sans FB" panose="020E0602020502020306" pitchFamily="34" charset="0"/>
              </a:rPr>
              <a:t>  finita verbet i huvudsatser och </a:t>
            </a:r>
            <a:r>
              <a:rPr lang="sv-SE" sz="2400" b="1" dirty="0">
                <a:latin typeface="Berlin Sans FB" panose="020E0602020502020306" pitchFamily="34" charset="0"/>
              </a:rPr>
              <a:t>före</a:t>
            </a:r>
            <a:r>
              <a:rPr lang="sv-SE" sz="2400" dirty="0">
                <a:latin typeface="Berlin Sans FB" panose="020E0602020502020306" pitchFamily="34" charset="0"/>
              </a:rPr>
              <a:t> finita verbet i bisats.</a:t>
            </a:r>
          </a:p>
          <a:p>
            <a:r>
              <a:rPr lang="sv-SE" sz="2000" dirty="0">
                <a:latin typeface="Berlin Sans FB" panose="020E0602020502020306" pitchFamily="34" charset="0"/>
              </a:rPr>
              <a:t>(Finit verb=det verb som är tempusböjt)</a:t>
            </a:r>
          </a:p>
          <a:p>
            <a:endParaRPr lang="sv-SE" sz="2000" dirty="0" smtClean="0">
              <a:latin typeface="Berlin Sans FB" panose="020E0602020502020306" pitchFamily="34" charset="0"/>
            </a:endParaRPr>
          </a:p>
          <a:p>
            <a:endParaRPr lang="sv-SE" sz="2000" dirty="0">
              <a:latin typeface="Berlin Sans FB" panose="020E0602020502020306" pitchFamily="34" charset="0"/>
            </a:endParaRPr>
          </a:p>
          <a:p>
            <a:r>
              <a:rPr lang="sv-SE" sz="2400" dirty="0" smtClean="0">
                <a:latin typeface="Berlin Sans FB" panose="020E0602020502020306" pitchFamily="34" charset="0"/>
              </a:rPr>
              <a:t>Exempelmeningar</a:t>
            </a:r>
          </a:p>
          <a:p>
            <a:endParaRPr lang="sv-SE" sz="2000" dirty="0">
              <a:latin typeface="Berlin Sans FB" panose="020E0602020502020306" pitchFamily="34" charset="0"/>
            </a:endParaRPr>
          </a:p>
          <a:p>
            <a:pPr>
              <a:lnSpc>
                <a:spcPct val="150000"/>
              </a:lnSpc>
            </a:pPr>
            <a:r>
              <a:rPr lang="sv-SE" sz="2000" dirty="0">
                <a:latin typeface="Berlin Sans FB" panose="020E0602020502020306" pitchFamily="34" charset="0"/>
              </a:rPr>
              <a:t>Jag hjälper dig med disken</a:t>
            </a:r>
            <a:r>
              <a:rPr lang="sv-SE" sz="2000" dirty="0" smtClean="0">
                <a:latin typeface="Berlin Sans FB" panose="020E0602020502020306" pitchFamily="34" charset="0"/>
              </a:rPr>
              <a:t>.</a:t>
            </a:r>
            <a:endParaRPr lang="sv-SE" sz="2000" dirty="0">
              <a:latin typeface="Berlin Sans FB" panose="020E0602020502020306" pitchFamily="34" charset="0"/>
            </a:endParaRPr>
          </a:p>
          <a:p>
            <a:pPr>
              <a:lnSpc>
                <a:spcPct val="150000"/>
              </a:lnSpc>
            </a:pPr>
            <a:r>
              <a:rPr lang="sv-SE" sz="2000" dirty="0">
                <a:latin typeface="Berlin Sans FB" panose="020E0602020502020306" pitchFamily="34" charset="0"/>
              </a:rPr>
              <a:t>Han skrek, eftersom det gjorde ont.</a:t>
            </a:r>
          </a:p>
          <a:p>
            <a:pPr>
              <a:lnSpc>
                <a:spcPct val="150000"/>
              </a:lnSpc>
            </a:pPr>
            <a:r>
              <a:rPr lang="sv-SE" sz="2000" dirty="0">
                <a:latin typeface="Berlin Sans FB" panose="020E0602020502020306" pitchFamily="34" charset="0"/>
              </a:rPr>
              <a:t>Hon köpte en fin bil, för att Erik skulle bli glad. </a:t>
            </a:r>
          </a:p>
          <a:p>
            <a:endParaRPr lang="sv-SE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098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67544" y="1196752"/>
            <a:ext cx="79665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400" dirty="0">
              <a:latin typeface="Berlin Sans FB" panose="020E0602020502020306" pitchFamily="34" charset="0"/>
            </a:endParaRPr>
          </a:p>
          <a:p>
            <a:endParaRPr lang="sv-SE" sz="2800" dirty="0">
              <a:latin typeface="Berlin Sans FB" panose="020E0602020502020306" pitchFamily="34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683568" y="1556792"/>
            <a:ext cx="775057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>
                <a:latin typeface="Berlin Sans FB" panose="020E0602020502020306" pitchFamily="34" charset="0"/>
              </a:rPr>
              <a:t>Satsdelar</a:t>
            </a:r>
          </a:p>
          <a:p>
            <a:endParaRPr lang="sv-SE" sz="2800" dirty="0">
              <a:latin typeface="Berlin Sans FB" panose="020E0602020502020306" pitchFamily="34" charset="0"/>
            </a:endParaRPr>
          </a:p>
          <a:p>
            <a:r>
              <a:rPr lang="sv-SE" sz="2000" dirty="0" smtClean="0">
                <a:latin typeface="Berlin Sans FB" panose="020E0602020502020306" pitchFamily="34" charset="0"/>
              </a:rPr>
              <a:t>Predikat: Vad händer?</a:t>
            </a:r>
          </a:p>
          <a:p>
            <a:r>
              <a:rPr lang="sv-SE" sz="2000" dirty="0" smtClean="0">
                <a:latin typeface="Berlin Sans FB" panose="020E0602020502020306" pitchFamily="34" charset="0"/>
              </a:rPr>
              <a:t>Subjekt: </a:t>
            </a:r>
            <a:r>
              <a:rPr lang="sv-SE" sz="2000" dirty="0" err="1" smtClean="0">
                <a:latin typeface="Berlin Sans FB" panose="020E0602020502020306" pitchFamily="34" charset="0"/>
              </a:rPr>
              <a:t>Vem+predikat</a:t>
            </a:r>
            <a:r>
              <a:rPr lang="sv-SE" sz="2000" dirty="0" smtClean="0">
                <a:latin typeface="Berlin Sans FB" panose="020E0602020502020306" pitchFamily="34" charset="0"/>
              </a:rPr>
              <a:t>?</a:t>
            </a:r>
          </a:p>
          <a:p>
            <a:r>
              <a:rPr lang="sv-SE" sz="2000" dirty="0" smtClean="0">
                <a:latin typeface="Berlin Sans FB" panose="020E0602020502020306" pitchFamily="34" charset="0"/>
              </a:rPr>
              <a:t>Ackusativobjekt: </a:t>
            </a:r>
            <a:r>
              <a:rPr lang="sv-SE" sz="2000" dirty="0" err="1" smtClean="0">
                <a:latin typeface="Berlin Sans FB" panose="020E0602020502020306" pitchFamily="34" charset="0"/>
              </a:rPr>
              <a:t>Vad+predikat+subjekt</a:t>
            </a:r>
            <a:r>
              <a:rPr lang="sv-SE" sz="2000" dirty="0" smtClean="0">
                <a:latin typeface="Berlin Sans FB" panose="020E0602020502020306" pitchFamily="34" charset="0"/>
              </a:rPr>
              <a:t>?</a:t>
            </a:r>
          </a:p>
          <a:p>
            <a:endParaRPr lang="sv-SE" sz="2000" dirty="0">
              <a:latin typeface="Berlin Sans FB" panose="020E0602020502020306" pitchFamily="34" charset="0"/>
            </a:endParaRPr>
          </a:p>
          <a:p>
            <a:r>
              <a:rPr lang="sv-SE" sz="2000" dirty="0" smtClean="0">
                <a:latin typeface="Berlin Sans FB" panose="020E0602020502020306" pitchFamily="34" charset="0"/>
              </a:rPr>
              <a:t>Exempel</a:t>
            </a:r>
          </a:p>
          <a:p>
            <a:endParaRPr lang="sv-SE" sz="2000" dirty="0">
              <a:latin typeface="Berlin Sans FB" panose="020E0602020502020306" pitchFamily="34" charset="0"/>
            </a:endParaRPr>
          </a:p>
          <a:p>
            <a:r>
              <a:rPr lang="sv-SE" sz="2000" dirty="0" smtClean="0">
                <a:latin typeface="Berlin Sans FB" panose="020E0602020502020306" pitchFamily="34" charset="0"/>
              </a:rPr>
              <a:t>Stina köper en bil.</a:t>
            </a:r>
          </a:p>
          <a:p>
            <a:endParaRPr lang="sv-SE" sz="2000" dirty="0">
              <a:latin typeface="Berlin Sans FB" panose="020E0602020502020306" pitchFamily="34" charset="0"/>
            </a:endParaRPr>
          </a:p>
          <a:p>
            <a:r>
              <a:rPr lang="sv-SE" sz="2000" dirty="0" smtClean="0">
                <a:latin typeface="Berlin Sans FB" panose="020E0602020502020306" pitchFamily="34" charset="0"/>
              </a:rPr>
              <a:t>Vad händer? köper=predikat</a:t>
            </a:r>
          </a:p>
          <a:p>
            <a:r>
              <a:rPr lang="sv-SE" sz="2000" dirty="0" smtClean="0">
                <a:latin typeface="Berlin Sans FB" panose="020E0602020502020306" pitchFamily="34" charset="0"/>
              </a:rPr>
              <a:t>Vem köper? Stina=subjekt</a:t>
            </a:r>
          </a:p>
          <a:p>
            <a:r>
              <a:rPr lang="sv-SE" sz="2000" dirty="0" smtClean="0">
                <a:latin typeface="Berlin Sans FB" panose="020E0602020502020306" pitchFamily="34" charset="0"/>
              </a:rPr>
              <a:t>Vad köper Stina? en bil=ackusativobjekt/direkt objekt</a:t>
            </a:r>
          </a:p>
          <a:p>
            <a:endParaRPr lang="sv-SE" sz="2000" dirty="0">
              <a:latin typeface="Berlin Sans FB" panose="020E0602020502020306" pitchFamily="34" charset="0"/>
            </a:endParaRPr>
          </a:p>
          <a:p>
            <a:r>
              <a:rPr lang="sv-SE" sz="2000" i="1" dirty="0"/>
              <a:t>Människans texter – Språket </a:t>
            </a:r>
            <a:r>
              <a:rPr lang="sv-SE" sz="2000" dirty="0"/>
              <a:t>s. 203-209</a:t>
            </a:r>
          </a:p>
          <a:p>
            <a:endParaRPr lang="sv-SE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591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t">
  <a:themeElements>
    <a:clrScheme name="Urbant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t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t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153</TotalTime>
  <Words>298</Words>
  <Application>Microsoft Office PowerPoint</Application>
  <PresentationFormat>Bildspel på skärmen (4:3)</PresentationFormat>
  <Paragraphs>103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3" baseType="lpstr">
      <vt:lpstr>Arial</vt:lpstr>
      <vt:lpstr>Berlin Sans FB</vt:lpstr>
      <vt:lpstr>Georgia</vt:lpstr>
      <vt:lpstr>Trebuchet MS</vt:lpstr>
      <vt:lpstr>Wingdings 2</vt:lpstr>
      <vt:lpstr>Urbant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Lycksele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Jenny Jansson</dc:creator>
  <cp:lastModifiedBy>Jenny Wikedal</cp:lastModifiedBy>
  <cp:revision>22</cp:revision>
  <dcterms:created xsi:type="dcterms:W3CDTF">2016-10-23T08:18:34Z</dcterms:created>
  <dcterms:modified xsi:type="dcterms:W3CDTF">2020-09-09T13:07:52Z</dcterms:modified>
</cp:coreProperties>
</file>