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6" r:id="rId13"/>
    <p:sldId id="274" r:id="rId14"/>
    <p:sldId id="267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DDD54-7E46-4912-A684-CDB333DD91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81CAF5D-3D9D-4B9A-BE64-EB2FC5066651}">
      <dgm:prSet phldrT="[Text]"/>
      <dgm:spPr/>
      <dgm:t>
        <a:bodyPr/>
        <a:lstStyle/>
        <a:p>
          <a:r>
            <a:rPr lang="sv-SE" dirty="0" err="1" smtClean="0"/>
            <a:t>Metaetik</a:t>
          </a:r>
          <a:r>
            <a:rPr lang="sv-SE" dirty="0" smtClean="0"/>
            <a:t>: Moraliska satser</a:t>
          </a:r>
          <a:endParaRPr lang="sv-SE" dirty="0"/>
        </a:p>
      </dgm:t>
    </dgm:pt>
    <dgm:pt modelId="{976637B6-1758-493E-8792-783A2CC6E17B}" type="parTrans" cxnId="{1DFAC13A-C781-4DCA-8B2B-D1E6868EBC8F}">
      <dgm:prSet/>
      <dgm:spPr/>
      <dgm:t>
        <a:bodyPr/>
        <a:lstStyle/>
        <a:p>
          <a:endParaRPr lang="sv-SE"/>
        </a:p>
      </dgm:t>
    </dgm:pt>
    <dgm:pt modelId="{7749F055-98FF-4060-BEAE-3D9202346120}" type="sibTrans" cxnId="{1DFAC13A-C781-4DCA-8B2B-D1E6868EBC8F}">
      <dgm:prSet/>
      <dgm:spPr/>
      <dgm:t>
        <a:bodyPr/>
        <a:lstStyle/>
        <a:p>
          <a:endParaRPr lang="sv-SE"/>
        </a:p>
      </dgm:t>
    </dgm:pt>
    <dgm:pt modelId="{264C5A9F-3533-485B-A8C4-F3B0045C935E}">
      <dgm:prSet phldrT="[Text]"/>
      <dgm:spPr/>
      <dgm:t>
        <a:bodyPr/>
        <a:lstStyle/>
        <a:p>
          <a:r>
            <a:rPr lang="sv-SE" dirty="0" smtClean="0"/>
            <a:t>Är sanna eller falska</a:t>
          </a:r>
          <a:endParaRPr lang="sv-SE" dirty="0"/>
        </a:p>
      </dgm:t>
    </dgm:pt>
    <dgm:pt modelId="{D8BCBFED-5D23-4487-B6B5-3178A92A0F18}" type="parTrans" cxnId="{5B106CB6-7DA6-4297-8CAF-B5D93C9F508B}">
      <dgm:prSet/>
      <dgm:spPr/>
      <dgm:t>
        <a:bodyPr/>
        <a:lstStyle/>
        <a:p>
          <a:endParaRPr lang="sv-SE"/>
        </a:p>
      </dgm:t>
    </dgm:pt>
    <dgm:pt modelId="{26E7F7C3-FFEE-42D0-A4FC-504DD5484A0B}" type="sibTrans" cxnId="{5B106CB6-7DA6-4297-8CAF-B5D93C9F508B}">
      <dgm:prSet/>
      <dgm:spPr/>
      <dgm:t>
        <a:bodyPr/>
        <a:lstStyle/>
        <a:p>
          <a:endParaRPr lang="sv-SE"/>
        </a:p>
      </dgm:t>
    </dgm:pt>
    <dgm:pt modelId="{1247EE28-8F03-4858-9B38-D3C96FAA2082}">
      <dgm:prSet phldrT="[Text]"/>
      <dgm:spPr/>
      <dgm:t>
        <a:bodyPr/>
        <a:lstStyle/>
        <a:p>
          <a:r>
            <a:rPr lang="sv-SE" dirty="0" smtClean="0"/>
            <a:t>Värdeobjektivism:</a:t>
          </a:r>
        </a:p>
        <a:p>
          <a:r>
            <a:rPr lang="sv-SE" dirty="0" smtClean="0"/>
            <a:t>De handlar om handlingar</a:t>
          </a:r>
          <a:endParaRPr lang="sv-SE" dirty="0"/>
        </a:p>
      </dgm:t>
    </dgm:pt>
    <dgm:pt modelId="{ABC0DB34-889C-4918-9261-262F2B0C687B}" type="parTrans" cxnId="{2C333CE7-A096-4D21-93DD-E9644451D28C}">
      <dgm:prSet/>
      <dgm:spPr/>
      <dgm:t>
        <a:bodyPr/>
        <a:lstStyle/>
        <a:p>
          <a:endParaRPr lang="sv-SE"/>
        </a:p>
      </dgm:t>
    </dgm:pt>
    <dgm:pt modelId="{9ECDABF6-A146-4F48-A205-71022F4A277B}" type="sibTrans" cxnId="{2C333CE7-A096-4D21-93DD-E9644451D28C}">
      <dgm:prSet/>
      <dgm:spPr/>
      <dgm:t>
        <a:bodyPr/>
        <a:lstStyle/>
        <a:p>
          <a:endParaRPr lang="sv-SE"/>
        </a:p>
      </dgm:t>
    </dgm:pt>
    <dgm:pt modelId="{B389D886-BCF8-48BB-BCE3-C568315B1494}">
      <dgm:prSet phldrT="[Text]"/>
      <dgm:spPr/>
      <dgm:t>
        <a:bodyPr/>
        <a:lstStyle/>
        <a:p>
          <a:r>
            <a:rPr lang="sv-SE" dirty="0" smtClean="0"/>
            <a:t>Värdesubjektivism:</a:t>
          </a:r>
        </a:p>
        <a:p>
          <a:r>
            <a:rPr lang="sv-SE" dirty="0" smtClean="0"/>
            <a:t>De handlar om den som uttalar dem</a:t>
          </a:r>
          <a:endParaRPr lang="sv-SE" dirty="0"/>
        </a:p>
      </dgm:t>
    </dgm:pt>
    <dgm:pt modelId="{6108B671-B511-454E-AC11-BAE32CEC01AF}" type="parTrans" cxnId="{22C8E855-20B3-4C7A-BE43-1A8D1939FD2D}">
      <dgm:prSet/>
      <dgm:spPr/>
      <dgm:t>
        <a:bodyPr/>
        <a:lstStyle/>
        <a:p>
          <a:endParaRPr lang="sv-SE"/>
        </a:p>
      </dgm:t>
    </dgm:pt>
    <dgm:pt modelId="{268CAD7B-EE63-410C-A971-99766AFFEF17}" type="sibTrans" cxnId="{22C8E855-20B3-4C7A-BE43-1A8D1939FD2D}">
      <dgm:prSet/>
      <dgm:spPr/>
      <dgm:t>
        <a:bodyPr/>
        <a:lstStyle/>
        <a:p>
          <a:endParaRPr lang="sv-SE"/>
        </a:p>
      </dgm:t>
    </dgm:pt>
    <dgm:pt modelId="{56212CFC-F70A-4E72-A839-261CBE98304E}">
      <dgm:prSet phldrT="[Text]"/>
      <dgm:spPr/>
      <dgm:t>
        <a:bodyPr/>
        <a:lstStyle/>
        <a:p>
          <a:r>
            <a:rPr lang="sv-SE" dirty="0" smtClean="0"/>
            <a:t>Är varken sanna eller falska</a:t>
          </a:r>
          <a:endParaRPr lang="sv-SE" dirty="0"/>
        </a:p>
      </dgm:t>
    </dgm:pt>
    <dgm:pt modelId="{0FA8F877-680A-4298-BB1F-9296291FD142}" type="parTrans" cxnId="{B63A963C-89B6-43D0-AD8E-505A8A8DF476}">
      <dgm:prSet/>
      <dgm:spPr/>
      <dgm:t>
        <a:bodyPr/>
        <a:lstStyle/>
        <a:p>
          <a:endParaRPr lang="sv-SE"/>
        </a:p>
      </dgm:t>
    </dgm:pt>
    <dgm:pt modelId="{0B7BD7FD-FB11-4C4F-8EA2-9C22F37A853E}" type="sibTrans" cxnId="{B63A963C-89B6-43D0-AD8E-505A8A8DF476}">
      <dgm:prSet/>
      <dgm:spPr/>
      <dgm:t>
        <a:bodyPr/>
        <a:lstStyle/>
        <a:p>
          <a:endParaRPr lang="sv-SE"/>
        </a:p>
      </dgm:t>
    </dgm:pt>
    <dgm:pt modelId="{F2CD97F1-CCB1-4822-8D1D-D88E477D17A7}">
      <dgm:prSet phldrT="[Text]"/>
      <dgm:spPr/>
      <dgm:t>
        <a:bodyPr/>
        <a:lstStyle/>
        <a:p>
          <a:r>
            <a:rPr lang="sv-SE" smtClean="0"/>
            <a:t>Värdeemotivism:</a:t>
          </a:r>
        </a:p>
        <a:p>
          <a:r>
            <a:rPr lang="sv-SE" smtClean="0"/>
            <a:t>De </a:t>
          </a:r>
          <a:r>
            <a:rPr lang="sv-SE" dirty="0" smtClean="0"/>
            <a:t>uttrycker känslor</a:t>
          </a:r>
          <a:endParaRPr lang="sv-SE" dirty="0"/>
        </a:p>
      </dgm:t>
    </dgm:pt>
    <dgm:pt modelId="{E81C94C2-7122-48E8-8A49-A339BB94A5E8}" type="parTrans" cxnId="{EDC4852A-88A5-40B1-A8AA-A4C8C812CEF9}">
      <dgm:prSet/>
      <dgm:spPr/>
      <dgm:t>
        <a:bodyPr/>
        <a:lstStyle/>
        <a:p>
          <a:endParaRPr lang="sv-SE"/>
        </a:p>
      </dgm:t>
    </dgm:pt>
    <dgm:pt modelId="{D5F1D72D-57F0-4C18-97CF-E408155A00EF}" type="sibTrans" cxnId="{EDC4852A-88A5-40B1-A8AA-A4C8C812CEF9}">
      <dgm:prSet/>
      <dgm:spPr/>
      <dgm:t>
        <a:bodyPr/>
        <a:lstStyle/>
        <a:p>
          <a:endParaRPr lang="sv-SE"/>
        </a:p>
      </dgm:t>
    </dgm:pt>
    <dgm:pt modelId="{C1877C2E-4420-4D03-82CC-ABE62BA908F5}" type="pres">
      <dgm:prSet presAssocID="{40CDDD54-7E46-4912-A684-CDB333DD91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9CACDB1A-FFD9-4954-B67B-F57EBB54C5BD}" type="pres">
      <dgm:prSet presAssocID="{581CAF5D-3D9D-4B9A-BE64-EB2FC5066651}" presName="hierRoot1" presStyleCnt="0"/>
      <dgm:spPr/>
    </dgm:pt>
    <dgm:pt modelId="{D69C97DE-1665-4D6D-8936-7346D939E5F3}" type="pres">
      <dgm:prSet presAssocID="{581CAF5D-3D9D-4B9A-BE64-EB2FC5066651}" presName="composite" presStyleCnt="0"/>
      <dgm:spPr/>
    </dgm:pt>
    <dgm:pt modelId="{2E0D367B-505C-4AE4-85C2-5D671C6CE336}" type="pres">
      <dgm:prSet presAssocID="{581CAF5D-3D9D-4B9A-BE64-EB2FC5066651}" presName="background" presStyleLbl="node0" presStyleIdx="0" presStyleCnt="1"/>
      <dgm:spPr/>
    </dgm:pt>
    <dgm:pt modelId="{286D407E-9C19-49C8-AD4C-D0A106F911F9}" type="pres">
      <dgm:prSet presAssocID="{581CAF5D-3D9D-4B9A-BE64-EB2FC506665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A25BA97-AB32-47E0-8C1F-E1B0BC3BB6E6}" type="pres">
      <dgm:prSet presAssocID="{581CAF5D-3D9D-4B9A-BE64-EB2FC5066651}" presName="hierChild2" presStyleCnt="0"/>
      <dgm:spPr/>
    </dgm:pt>
    <dgm:pt modelId="{4B021899-1F90-4303-BED6-BE812730A973}" type="pres">
      <dgm:prSet presAssocID="{D8BCBFED-5D23-4487-B6B5-3178A92A0F18}" presName="Name10" presStyleLbl="parChTrans1D2" presStyleIdx="0" presStyleCnt="2"/>
      <dgm:spPr/>
      <dgm:t>
        <a:bodyPr/>
        <a:lstStyle/>
        <a:p>
          <a:endParaRPr lang="sv-SE"/>
        </a:p>
      </dgm:t>
    </dgm:pt>
    <dgm:pt modelId="{553A439A-BF6A-4CC9-B7E6-72B690C91ED8}" type="pres">
      <dgm:prSet presAssocID="{264C5A9F-3533-485B-A8C4-F3B0045C935E}" presName="hierRoot2" presStyleCnt="0"/>
      <dgm:spPr/>
    </dgm:pt>
    <dgm:pt modelId="{6130CAF5-815A-4C9B-85C1-A2D80D99900C}" type="pres">
      <dgm:prSet presAssocID="{264C5A9F-3533-485B-A8C4-F3B0045C935E}" presName="composite2" presStyleCnt="0"/>
      <dgm:spPr/>
    </dgm:pt>
    <dgm:pt modelId="{7F595D58-91A9-4A71-B37E-FCC641063464}" type="pres">
      <dgm:prSet presAssocID="{264C5A9F-3533-485B-A8C4-F3B0045C935E}" presName="background2" presStyleLbl="node2" presStyleIdx="0" presStyleCnt="2"/>
      <dgm:spPr/>
    </dgm:pt>
    <dgm:pt modelId="{4B9531AB-BE5E-45EB-AFE5-9631F36C2FC0}" type="pres">
      <dgm:prSet presAssocID="{264C5A9F-3533-485B-A8C4-F3B0045C93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5DEDC24-D87A-4A07-9C2C-19F4D00D4EC7}" type="pres">
      <dgm:prSet presAssocID="{264C5A9F-3533-485B-A8C4-F3B0045C935E}" presName="hierChild3" presStyleCnt="0"/>
      <dgm:spPr/>
    </dgm:pt>
    <dgm:pt modelId="{277701FF-7F8E-4605-8932-89496CEA5C6E}" type="pres">
      <dgm:prSet presAssocID="{ABC0DB34-889C-4918-9261-262F2B0C687B}" presName="Name17" presStyleLbl="parChTrans1D3" presStyleIdx="0" presStyleCnt="3"/>
      <dgm:spPr/>
      <dgm:t>
        <a:bodyPr/>
        <a:lstStyle/>
        <a:p>
          <a:endParaRPr lang="sv-SE"/>
        </a:p>
      </dgm:t>
    </dgm:pt>
    <dgm:pt modelId="{5B633735-1633-4121-8078-ED6028DB6CCA}" type="pres">
      <dgm:prSet presAssocID="{1247EE28-8F03-4858-9B38-D3C96FAA2082}" presName="hierRoot3" presStyleCnt="0"/>
      <dgm:spPr/>
    </dgm:pt>
    <dgm:pt modelId="{75881902-D87A-4E40-91BA-089FE26D9C8D}" type="pres">
      <dgm:prSet presAssocID="{1247EE28-8F03-4858-9B38-D3C96FAA2082}" presName="composite3" presStyleCnt="0"/>
      <dgm:spPr/>
    </dgm:pt>
    <dgm:pt modelId="{19778651-5709-403B-B8AA-593EB3A73F16}" type="pres">
      <dgm:prSet presAssocID="{1247EE28-8F03-4858-9B38-D3C96FAA2082}" presName="background3" presStyleLbl="node3" presStyleIdx="0" presStyleCnt="3"/>
      <dgm:spPr/>
    </dgm:pt>
    <dgm:pt modelId="{09ADD7E8-51C4-48A5-B4D1-2BB253F57A5C}" type="pres">
      <dgm:prSet presAssocID="{1247EE28-8F03-4858-9B38-D3C96FAA208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7073F98-C406-4043-A1A0-CAE13CD260E6}" type="pres">
      <dgm:prSet presAssocID="{1247EE28-8F03-4858-9B38-D3C96FAA2082}" presName="hierChild4" presStyleCnt="0"/>
      <dgm:spPr/>
    </dgm:pt>
    <dgm:pt modelId="{85062E8A-3FD6-4337-90CB-03D4D0C04040}" type="pres">
      <dgm:prSet presAssocID="{6108B671-B511-454E-AC11-BAE32CEC01AF}" presName="Name17" presStyleLbl="parChTrans1D3" presStyleIdx="1" presStyleCnt="3"/>
      <dgm:spPr/>
      <dgm:t>
        <a:bodyPr/>
        <a:lstStyle/>
        <a:p>
          <a:endParaRPr lang="sv-SE"/>
        </a:p>
      </dgm:t>
    </dgm:pt>
    <dgm:pt modelId="{A15A64FE-E7E0-433F-93DC-2768421B6BC2}" type="pres">
      <dgm:prSet presAssocID="{B389D886-BCF8-48BB-BCE3-C568315B1494}" presName="hierRoot3" presStyleCnt="0"/>
      <dgm:spPr/>
    </dgm:pt>
    <dgm:pt modelId="{837A7A2F-0879-45D9-AF7F-4C3BDEF33B53}" type="pres">
      <dgm:prSet presAssocID="{B389D886-BCF8-48BB-BCE3-C568315B1494}" presName="composite3" presStyleCnt="0"/>
      <dgm:spPr/>
    </dgm:pt>
    <dgm:pt modelId="{514CFFE0-5D01-4820-A975-257FB781AEF0}" type="pres">
      <dgm:prSet presAssocID="{B389D886-BCF8-48BB-BCE3-C568315B1494}" presName="background3" presStyleLbl="node3" presStyleIdx="1" presStyleCnt="3"/>
      <dgm:spPr/>
    </dgm:pt>
    <dgm:pt modelId="{262B5F9D-B3D1-4B52-9197-4BD1330173A3}" type="pres">
      <dgm:prSet presAssocID="{B389D886-BCF8-48BB-BCE3-C568315B149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0D09ABE-CCBF-4CAB-9F77-026428024CCD}" type="pres">
      <dgm:prSet presAssocID="{B389D886-BCF8-48BB-BCE3-C568315B1494}" presName="hierChild4" presStyleCnt="0"/>
      <dgm:spPr/>
    </dgm:pt>
    <dgm:pt modelId="{39E064A6-B1F7-42C0-A762-BF6CF079998F}" type="pres">
      <dgm:prSet presAssocID="{0FA8F877-680A-4298-BB1F-9296291FD142}" presName="Name10" presStyleLbl="parChTrans1D2" presStyleIdx="1" presStyleCnt="2"/>
      <dgm:spPr/>
      <dgm:t>
        <a:bodyPr/>
        <a:lstStyle/>
        <a:p>
          <a:endParaRPr lang="sv-SE"/>
        </a:p>
      </dgm:t>
    </dgm:pt>
    <dgm:pt modelId="{0E612743-C331-4C2E-A4E5-7F6C223913C0}" type="pres">
      <dgm:prSet presAssocID="{56212CFC-F70A-4E72-A839-261CBE98304E}" presName="hierRoot2" presStyleCnt="0"/>
      <dgm:spPr/>
    </dgm:pt>
    <dgm:pt modelId="{7DA18E55-B9F0-4089-9131-EBBBA4E19B1F}" type="pres">
      <dgm:prSet presAssocID="{56212CFC-F70A-4E72-A839-261CBE98304E}" presName="composite2" presStyleCnt="0"/>
      <dgm:spPr/>
    </dgm:pt>
    <dgm:pt modelId="{7A582BF2-4340-49AE-8991-1E7869C245F4}" type="pres">
      <dgm:prSet presAssocID="{56212CFC-F70A-4E72-A839-261CBE98304E}" presName="background2" presStyleLbl="node2" presStyleIdx="1" presStyleCnt="2"/>
      <dgm:spPr/>
    </dgm:pt>
    <dgm:pt modelId="{6C257D6C-A355-4952-A298-12EC5D3F86A0}" type="pres">
      <dgm:prSet presAssocID="{56212CFC-F70A-4E72-A839-261CBE98304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DE7CD57-A574-4632-98B8-050FB92E61DA}" type="pres">
      <dgm:prSet presAssocID="{56212CFC-F70A-4E72-A839-261CBE98304E}" presName="hierChild3" presStyleCnt="0"/>
      <dgm:spPr/>
    </dgm:pt>
    <dgm:pt modelId="{527F3BDD-2ABE-4789-A3D4-EF3D283D6065}" type="pres">
      <dgm:prSet presAssocID="{E81C94C2-7122-48E8-8A49-A339BB94A5E8}" presName="Name17" presStyleLbl="parChTrans1D3" presStyleIdx="2" presStyleCnt="3"/>
      <dgm:spPr/>
      <dgm:t>
        <a:bodyPr/>
        <a:lstStyle/>
        <a:p>
          <a:endParaRPr lang="sv-SE"/>
        </a:p>
      </dgm:t>
    </dgm:pt>
    <dgm:pt modelId="{857AABD4-A578-4046-827A-F13B2FCB0DD5}" type="pres">
      <dgm:prSet presAssocID="{F2CD97F1-CCB1-4822-8D1D-D88E477D17A7}" presName="hierRoot3" presStyleCnt="0"/>
      <dgm:spPr/>
    </dgm:pt>
    <dgm:pt modelId="{63CF0491-8FA4-4D73-A4C1-37245E7BC647}" type="pres">
      <dgm:prSet presAssocID="{F2CD97F1-CCB1-4822-8D1D-D88E477D17A7}" presName="composite3" presStyleCnt="0"/>
      <dgm:spPr/>
    </dgm:pt>
    <dgm:pt modelId="{BBE6BC49-3CFB-4973-ACEB-87898AB77813}" type="pres">
      <dgm:prSet presAssocID="{F2CD97F1-CCB1-4822-8D1D-D88E477D17A7}" presName="background3" presStyleLbl="node3" presStyleIdx="2" presStyleCnt="3"/>
      <dgm:spPr/>
    </dgm:pt>
    <dgm:pt modelId="{0A4E2BE0-8094-4313-AD12-3CF1BD1F8863}" type="pres">
      <dgm:prSet presAssocID="{F2CD97F1-CCB1-4822-8D1D-D88E477D17A7}" presName="text3" presStyleLbl="fgAcc3" presStyleIdx="2" presStyleCnt="3" custLinFactNeighborX="-2228" custLinFactNeighborY="233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FC422AA-35BE-44B3-BFF3-57A6799FF648}" type="pres">
      <dgm:prSet presAssocID="{F2CD97F1-CCB1-4822-8D1D-D88E477D17A7}" presName="hierChild4" presStyleCnt="0"/>
      <dgm:spPr/>
    </dgm:pt>
  </dgm:ptLst>
  <dgm:cxnLst>
    <dgm:cxn modelId="{EDC4852A-88A5-40B1-A8AA-A4C8C812CEF9}" srcId="{56212CFC-F70A-4E72-A839-261CBE98304E}" destId="{F2CD97F1-CCB1-4822-8D1D-D88E477D17A7}" srcOrd="0" destOrd="0" parTransId="{E81C94C2-7122-48E8-8A49-A339BB94A5E8}" sibTransId="{D5F1D72D-57F0-4C18-97CF-E408155A00EF}"/>
    <dgm:cxn modelId="{B459D017-8171-43A7-B06C-984F0DE9ACB4}" type="presOf" srcId="{264C5A9F-3533-485B-A8C4-F3B0045C935E}" destId="{4B9531AB-BE5E-45EB-AFE5-9631F36C2FC0}" srcOrd="0" destOrd="0" presId="urn:microsoft.com/office/officeart/2005/8/layout/hierarchy1"/>
    <dgm:cxn modelId="{781C5565-80FD-4B82-A119-2220C10F6105}" type="presOf" srcId="{40CDDD54-7E46-4912-A684-CDB333DD9181}" destId="{C1877C2E-4420-4D03-82CC-ABE62BA908F5}" srcOrd="0" destOrd="0" presId="urn:microsoft.com/office/officeart/2005/8/layout/hierarchy1"/>
    <dgm:cxn modelId="{2A76C643-0530-49B8-9160-5E2B115BE042}" type="presOf" srcId="{ABC0DB34-889C-4918-9261-262F2B0C687B}" destId="{277701FF-7F8E-4605-8932-89496CEA5C6E}" srcOrd="0" destOrd="0" presId="urn:microsoft.com/office/officeart/2005/8/layout/hierarchy1"/>
    <dgm:cxn modelId="{2ED957C6-4399-4113-B312-386271466ECB}" type="presOf" srcId="{D8BCBFED-5D23-4487-B6B5-3178A92A0F18}" destId="{4B021899-1F90-4303-BED6-BE812730A973}" srcOrd="0" destOrd="0" presId="urn:microsoft.com/office/officeart/2005/8/layout/hierarchy1"/>
    <dgm:cxn modelId="{9CDB2F4F-35F9-4C00-8185-0F5D75C2ADA3}" type="presOf" srcId="{B389D886-BCF8-48BB-BCE3-C568315B1494}" destId="{262B5F9D-B3D1-4B52-9197-4BD1330173A3}" srcOrd="0" destOrd="0" presId="urn:microsoft.com/office/officeart/2005/8/layout/hierarchy1"/>
    <dgm:cxn modelId="{F16EB66D-9C80-484E-87C6-B92A03ED4FC5}" type="presOf" srcId="{6108B671-B511-454E-AC11-BAE32CEC01AF}" destId="{85062E8A-3FD6-4337-90CB-03D4D0C04040}" srcOrd="0" destOrd="0" presId="urn:microsoft.com/office/officeart/2005/8/layout/hierarchy1"/>
    <dgm:cxn modelId="{387DF932-5294-45EE-B346-F7AB8EA05344}" type="presOf" srcId="{581CAF5D-3D9D-4B9A-BE64-EB2FC5066651}" destId="{286D407E-9C19-49C8-AD4C-D0A106F911F9}" srcOrd="0" destOrd="0" presId="urn:microsoft.com/office/officeart/2005/8/layout/hierarchy1"/>
    <dgm:cxn modelId="{68183713-6835-43E9-8BF7-BAE7867424C9}" type="presOf" srcId="{F2CD97F1-CCB1-4822-8D1D-D88E477D17A7}" destId="{0A4E2BE0-8094-4313-AD12-3CF1BD1F8863}" srcOrd="0" destOrd="0" presId="urn:microsoft.com/office/officeart/2005/8/layout/hierarchy1"/>
    <dgm:cxn modelId="{3E39EE66-B49F-4239-BE40-49F4EA6641C3}" type="presOf" srcId="{1247EE28-8F03-4858-9B38-D3C96FAA2082}" destId="{09ADD7E8-51C4-48A5-B4D1-2BB253F57A5C}" srcOrd="0" destOrd="0" presId="urn:microsoft.com/office/officeart/2005/8/layout/hierarchy1"/>
    <dgm:cxn modelId="{7F9DDF9D-D836-4185-B451-E43D2FB76C94}" type="presOf" srcId="{E81C94C2-7122-48E8-8A49-A339BB94A5E8}" destId="{527F3BDD-2ABE-4789-A3D4-EF3D283D6065}" srcOrd="0" destOrd="0" presId="urn:microsoft.com/office/officeart/2005/8/layout/hierarchy1"/>
    <dgm:cxn modelId="{2C333CE7-A096-4D21-93DD-E9644451D28C}" srcId="{264C5A9F-3533-485B-A8C4-F3B0045C935E}" destId="{1247EE28-8F03-4858-9B38-D3C96FAA2082}" srcOrd="0" destOrd="0" parTransId="{ABC0DB34-889C-4918-9261-262F2B0C687B}" sibTransId="{9ECDABF6-A146-4F48-A205-71022F4A277B}"/>
    <dgm:cxn modelId="{B63A963C-89B6-43D0-AD8E-505A8A8DF476}" srcId="{581CAF5D-3D9D-4B9A-BE64-EB2FC5066651}" destId="{56212CFC-F70A-4E72-A839-261CBE98304E}" srcOrd="1" destOrd="0" parTransId="{0FA8F877-680A-4298-BB1F-9296291FD142}" sibTransId="{0B7BD7FD-FB11-4C4F-8EA2-9C22F37A853E}"/>
    <dgm:cxn modelId="{A8782362-48BF-4544-B692-9A501A889D75}" type="presOf" srcId="{56212CFC-F70A-4E72-A839-261CBE98304E}" destId="{6C257D6C-A355-4952-A298-12EC5D3F86A0}" srcOrd="0" destOrd="0" presId="urn:microsoft.com/office/officeart/2005/8/layout/hierarchy1"/>
    <dgm:cxn modelId="{22C8E855-20B3-4C7A-BE43-1A8D1939FD2D}" srcId="{264C5A9F-3533-485B-A8C4-F3B0045C935E}" destId="{B389D886-BCF8-48BB-BCE3-C568315B1494}" srcOrd="1" destOrd="0" parTransId="{6108B671-B511-454E-AC11-BAE32CEC01AF}" sibTransId="{268CAD7B-EE63-410C-A971-99766AFFEF17}"/>
    <dgm:cxn modelId="{1DFAC13A-C781-4DCA-8B2B-D1E6868EBC8F}" srcId="{40CDDD54-7E46-4912-A684-CDB333DD9181}" destId="{581CAF5D-3D9D-4B9A-BE64-EB2FC5066651}" srcOrd="0" destOrd="0" parTransId="{976637B6-1758-493E-8792-783A2CC6E17B}" sibTransId="{7749F055-98FF-4060-BEAE-3D9202346120}"/>
    <dgm:cxn modelId="{1FAAAB87-2DB0-4928-90E7-CBE587ECB1DE}" type="presOf" srcId="{0FA8F877-680A-4298-BB1F-9296291FD142}" destId="{39E064A6-B1F7-42C0-A762-BF6CF079998F}" srcOrd="0" destOrd="0" presId="urn:microsoft.com/office/officeart/2005/8/layout/hierarchy1"/>
    <dgm:cxn modelId="{5B106CB6-7DA6-4297-8CAF-B5D93C9F508B}" srcId="{581CAF5D-3D9D-4B9A-BE64-EB2FC5066651}" destId="{264C5A9F-3533-485B-A8C4-F3B0045C935E}" srcOrd="0" destOrd="0" parTransId="{D8BCBFED-5D23-4487-B6B5-3178A92A0F18}" sibTransId="{26E7F7C3-FFEE-42D0-A4FC-504DD5484A0B}"/>
    <dgm:cxn modelId="{01D64567-B857-4CAD-B4C2-092DDA9346B0}" type="presParOf" srcId="{C1877C2E-4420-4D03-82CC-ABE62BA908F5}" destId="{9CACDB1A-FFD9-4954-B67B-F57EBB54C5BD}" srcOrd="0" destOrd="0" presId="urn:microsoft.com/office/officeart/2005/8/layout/hierarchy1"/>
    <dgm:cxn modelId="{360A08B7-9306-4495-B007-CF55E99AB0D1}" type="presParOf" srcId="{9CACDB1A-FFD9-4954-B67B-F57EBB54C5BD}" destId="{D69C97DE-1665-4D6D-8936-7346D939E5F3}" srcOrd="0" destOrd="0" presId="urn:microsoft.com/office/officeart/2005/8/layout/hierarchy1"/>
    <dgm:cxn modelId="{5863EA51-84BA-4748-B784-983FBB65E15D}" type="presParOf" srcId="{D69C97DE-1665-4D6D-8936-7346D939E5F3}" destId="{2E0D367B-505C-4AE4-85C2-5D671C6CE336}" srcOrd="0" destOrd="0" presId="urn:microsoft.com/office/officeart/2005/8/layout/hierarchy1"/>
    <dgm:cxn modelId="{8ECFE6D4-BA06-49F9-A766-EB63C4EFD6A6}" type="presParOf" srcId="{D69C97DE-1665-4D6D-8936-7346D939E5F3}" destId="{286D407E-9C19-49C8-AD4C-D0A106F911F9}" srcOrd="1" destOrd="0" presId="urn:microsoft.com/office/officeart/2005/8/layout/hierarchy1"/>
    <dgm:cxn modelId="{8D8F48E8-8C13-4F06-86CD-9E4C74FEE16A}" type="presParOf" srcId="{9CACDB1A-FFD9-4954-B67B-F57EBB54C5BD}" destId="{7A25BA97-AB32-47E0-8C1F-E1B0BC3BB6E6}" srcOrd="1" destOrd="0" presId="urn:microsoft.com/office/officeart/2005/8/layout/hierarchy1"/>
    <dgm:cxn modelId="{7210D199-C45C-49C8-8FBB-2F103C077F7A}" type="presParOf" srcId="{7A25BA97-AB32-47E0-8C1F-E1B0BC3BB6E6}" destId="{4B021899-1F90-4303-BED6-BE812730A973}" srcOrd="0" destOrd="0" presId="urn:microsoft.com/office/officeart/2005/8/layout/hierarchy1"/>
    <dgm:cxn modelId="{B608CC2B-7845-4372-90E3-D6CDEE919954}" type="presParOf" srcId="{7A25BA97-AB32-47E0-8C1F-E1B0BC3BB6E6}" destId="{553A439A-BF6A-4CC9-B7E6-72B690C91ED8}" srcOrd="1" destOrd="0" presId="urn:microsoft.com/office/officeart/2005/8/layout/hierarchy1"/>
    <dgm:cxn modelId="{077B0DF6-6548-4167-A05D-FBA1DD79D1F0}" type="presParOf" srcId="{553A439A-BF6A-4CC9-B7E6-72B690C91ED8}" destId="{6130CAF5-815A-4C9B-85C1-A2D80D99900C}" srcOrd="0" destOrd="0" presId="urn:microsoft.com/office/officeart/2005/8/layout/hierarchy1"/>
    <dgm:cxn modelId="{8E5DE6AB-F0F3-4533-AED6-D4AA762907AD}" type="presParOf" srcId="{6130CAF5-815A-4C9B-85C1-A2D80D99900C}" destId="{7F595D58-91A9-4A71-B37E-FCC641063464}" srcOrd="0" destOrd="0" presId="urn:microsoft.com/office/officeart/2005/8/layout/hierarchy1"/>
    <dgm:cxn modelId="{482007B8-F99F-4D27-94F5-2B82DB213896}" type="presParOf" srcId="{6130CAF5-815A-4C9B-85C1-A2D80D99900C}" destId="{4B9531AB-BE5E-45EB-AFE5-9631F36C2FC0}" srcOrd="1" destOrd="0" presId="urn:microsoft.com/office/officeart/2005/8/layout/hierarchy1"/>
    <dgm:cxn modelId="{12C5BAAC-F8D6-4447-BD80-C4A9BB87BA37}" type="presParOf" srcId="{553A439A-BF6A-4CC9-B7E6-72B690C91ED8}" destId="{55DEDC24-D87A-4A07-9C2C-19F4D00D4EC7}" srcOrd="1" destOrd="0" presId="urn:microsoft.com/office/officeart/2005/8/layout/hierarchy1"/>
    <dgm:cxn modelId="{F0BDF0DE-B2AF-433F-891F-3D56F571EA10}" type="presParOf" srcId="{55DEDC24-D87A-4A07-9C2C-19F4D00D4EC7}" destId="{277701FF-7F8E-4605-8932-89496CEA5C6E}" srcOrd="0" destOrd="0" presId="urn:microsoft.com/office/officeart/2005/8/layout/hierarchy1"/>
    <dgm:cxn modelId="{2D0FF87F-F5BC-4869-A27A-44A8D235BB04}" type="presParOf" srcId="{55DEDC24-D87A-4A07-9C2C-19F4D00D4EC7}" destId="{5B633735-1633-4121-8078-ED6028DB6CCA}" srcOrd="1" destOrd="0" presId="urn:microsoft.com/office/officeart/2005/8/layout/hierarchy1"/>
    <dgm:cxn modelId="{2F20B804-1F4A-443B-9244-9E01A9AF1A85}" type="presParOf" srcId="{5B633735-1633-4121-8078-ED6028DB6CCA}" destId="{75881902-D87A-4E40-91BA-089FE26D9C8D}" srcOrd="0" destOrd="0" presId="urn:microsoft.com/office/officeart/2005/8/layout/hierarchy1"/>
    <dgm:cxn modelId="{F79B3D9C-4A3F-4759-8DB5-F15906B875CC}" type="presParOf" srcId="{75881902-D87A-4E40-91BA-089FE26D9C8D}" destId="{19778651-5709-403B-B8AA-593EB3A73F16}" srcOrd="0" destOrd="0" presId="urn:microsoft.com/office/officeart/2005/8/layout/hierarchy1"/>
    <dgm:cxn modelId="{38436E8C-5F0E-43A2-81AC-A75438A78032}" type="presParOf" srcId="{75881902-D87A-4E40-91BA-089FE26D9C8D}" destId="{09ADD7E8-51C4-48A5-B4D1-2BB253F57A5C}" srcOrd="1" destOrd="0" presId="urn:microsoft.com/office/officeart/2005/8/layout/hierarchy1"/>
    <dgm:cxn modelId="{03B9F8AE-67ED-4F4A-B4D4-7C47DC55B6F2}" type="presParOf" srcId="{5B633735-1633-4121-8078-ED6028DB6CCA}" destId="{07073F98-C406-4043-A1A0-CAE13CD260E6}" srcOrd="1" destOrd="0" presId="urn:microsoft.com/office/officeart/2005/8/layout/hierarchy1"/>
    <dgm:cxn modelId="{EDEC32BE-9D50-410D-B6FA-F42C00B2B3A4}" type="presParOf" srcId="{55DEDC24-D87A-4A07-9C2C-19F4D00D4EC7}" destId="{85062E8A-3FD6-4337-90CB-03D4D0C04040}" srcOrd="2" destOrd="0" presId="urn:microsoft.com/office/officeart/2005/8/layout/hierarchy1"/>
    <dgm:cxn modelId="{F0C5E9FE-4516-4E92-80BD-F130665B0DE9}" type="presParOf" srcId="{55DEDC24-D87A-4A07-9C2C-19F4D00D4EC7}" destId="{A15A64FE-E7E0-433F-93DC-2768421B6BC2}" srcOrd="3" destOrd="0" presId="urn:microsoft.com/office/officeart/2005/8/layout/hierarchy1"/>
    <dgm:cxn modelId="{1DB6E708-8751-4656-BBB7-B3E32F6626D7}" type="presParOf" srcId="{A15A64FE-E7E0-433F-93DC-2768421B6BC2}" destId="{837A7A2F-0879-45D9-AF7F-4C3BDEF33B53}" srcOrd="0" destOrd="0" presId="urn:microsoft.com/office/officeart/2005/8/layout/hierarchy1"/>
    <dgm:cxn modelId="{CDDD7291-C21D-46A6-95E7-46A56200B50E}" type="presParOf" srcId="{837A7A2F-0879-45D9-AF7F-4C3BDEF33B53}" destId="{514CFFE0-5D01-4820-A975-257FB781AEF0}" srcOrd="0" destOrd="0" presId="urn:microsoft.com/office/officeart/2005/8/layout/hierarchy1"/>
    <dgm:cxn modelId="{BE3C42F8-164C-4E01-A5E8-53EA25A9D624}" type="presParOf" srcId="{837A7A2F-0879-45D9-AF7F-4C3BDEF33B53}" destId="{262B5F9D-B3D1-4B52-9197-4BD1330173A3}" srcOrd="1" destOrd="0" presId="urn:microsoft.com/office/officeart/2005/8/layout/hierarchy1"/>
    <dgm:cxn modelId="{4E925BE2-B675-41E7-8871-4EF1531B4657}" type="presParOf" srcId="{A15A64FE-E7E0-433F-93DC-2768421B6BC2}" destId="{00D09ABE-CCBF-4CAB-9F77-026428024CCD}" srcOrd="1" destOrd="0" presId="urn:microsoft.com/office/officeart/2005/8/layout/hierarchy1"/>
    <dgm:cxn modelId="{E1C19B9C-1D71-4E63-94D7-FF281F255463}" type="presParOf" srcId="{7A25BA97-AB32-47E0-8C1F-E1B0BC3BB6E6}" destId="{39E064A6-B1F7-42C0-A762-BF6CF079998F}" srcOrd="2" destOrd="0" presId="urn:microsoft.com/office/officeart/2005/8/layout/hierarchy1"/>
    <dgm:cxn modelId="{812BE179-90FF-4049-B9FA-72600395271A}" type="presParOf" srcId="{7A25BA97-AB32-47E0-8C1F-E1B0BC3BB6E6}" destId="{0E612743-C331-4C2E-A4E5-7F6C223913C0}" srcOrd="3" destOrd="0" presId="urn:microsoft.com/office/officeart/2005/8/layout/hierarchy1"/>
    <dgm:cxn modelId="{B67903C7-A78D-478D-AF3B-E7364D613209}" type="presParOf" srcId="{0E612743-C331-4C2E-A4E5-7F6C223913C0}" destId="{7DA18E55-B9F0-4089-9131-EBBBA4E19B1F}" srcOrd="0" destOrd="0" presId="urn:microsoft.com/office/officeart/2005/8/layout/hierarchy1"/>
    <dgm:cxn modelId="{A19BA572-C3F2-4E6B-A848-4207722996C6}" type="presParOf" srcId="{7DA18E55-B9F0-4089-9131-EBBBA4E19B1F}" destId="{7A582BF2-4340-49AE-8991-1E7869C245F4}" srcOrd="0" destOrd="0" presId="urn:microsoft.com/office/officeart/2005/8/layout/hierarchy1"/>
    <dgm:cxn modelId="{68B662E2-F9D5-46FF-895E-34B8E8A190FC}" type="presParOf" srcId="{7DA18E55-B9F0-4089-9131-EBBBA4E19B1F}" destId="{6C257D6C-A355-4952-A298-12EC5D3F86A0}" srcOrd="1" destOrd="0" presId="urn:microsoft.com/office/officeart/2005/8/layout/hierarchy1"/>
    <dgm:cxn modelId="{8DEA8A28-0D1F-4944-B8E3-6B25F94791DB}" type="presParOf" srcId="{0E612743-C331-4C2E-A4E5-7F6C223913C0}" destId="{4DE7CD57-A574-4632-98B8-050FB92E61DA}" srcOrd="1" destOrd="0" presId="urn:microsoft.com/office/officeart/2005/8/layout/hierarchy1"/>
    <dgm:cxn modelId="{AD73B26A-F05D-43DA-BE46-8A1072120AC9}" type="presParOf" srcId="{4DE7CD57-A574-4632-98B8-050FB92E61DA}" destId="{527F3BDD-2ABE-4789-A3D4-EF3D283D6065}" srcOrd="0" destOrd="0" presId="urn:microsoft.com/office/officeart/2005/8/layout/hierarchy1"/>
    <dgm:cxn modelId="{D869C5F5-82B4-4FD8-A56B-DC2B961EAB3F}" type="presParOf" srcId="{4DE7CD57-A574-4632-98B8-050FB92E61DA}" destId="{857AABD4-A578-4046-827A-F13B2FCB0DD5}" srcOrd="1" destOrd="0" presId="urn:microsoft.com/office/officeart/2005/8/layout/hierarchy1"/>
    <dgm:cxn modelId="{71F657F1-DC4D-4117-BB09-A17E951C4BA5}" type="presParOf" srcId="{857AABD4-A578-4046-827A-F13B2FCB0DD5}" destId="{63CF0491-8FA4-4D73-A4C1-37245E7BC647}" srcOrd="0" destOrd="0" presId="urn:microsoft.com/office/officeart/2005/8/layout/hierarchy1"/>
    <dgm:cxn modelId="{F6F0B1B7-54CA-4E28-BECB-9B544E278265}" type="presParOf" srcId="{63CF0491-8FA4-4D73-A4C1-37245E7BC647}" destId="{BBE6BC49-3CFB-4973-ACEB-87898AB77813}" srcOrd="0" destOrd="0" presId="urn:microsoft.com/office/officeart/2005/8/layout/hierarchy1"/>
    <dgm:cxn modelId="{F42B65B5-794F-4C1C-A1BB-E96D82FF145C}" type="presParOf" srcId="{63CF0491-8FA4-4D73-A4C1-37245E7BC647}" destId="{0A4E2BE0-8094-4313-AD12-3CF1BD1F8863}" srcOrd="1" destOrd="0" presId="urn:microsoft.com/office/officeart/2005/8/layout/hierarchy1"/>
    <dgm:cxn modelId="{BA974511-D99D-438C-80CD-03EE75CE31E7}" type="presParOf" srcId="{857AABD4-A578-4046-827A-F13B2FCB0DD5}" destId="{4FC422AA-35BE-44B3-BFF3-57A6799FF6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3BDD-2ABE-4789-A3D4-EF3D283D6065}">
      <dsp:nvSpPr>
        <dsp:cNvPr id="0" name=""/>
        <dsp:cNvSpPr/>
      </dsp:nvSpPr>
      <dsp:spPr>
        <a:xfrm>
          <a:off x="6146708" y="2834864"/>
          <a:ext cx="91440" cy="529185"/>
        </a:xfrm>
        <a:custGeom>
          <a:avLst/>
          <a:gdLst/>
          <a:ahLst/>
          <a:cxnLst/>
          <a:rect l="0" t="0" r="0" b="0"/>
          <a:pathLst>
            <a:path>
              <a:moveTo>
                <a:pt x="86169" y="0"/>
              </a:moveTo>
              <a:lnTo>
                <a:pt x="86169" y="361000"/>
              </a:lnTo>
              <a:lnTo>
                <a:pt x="45720" y="361000"/>
              </a:lnTo>
              <a:lnTo>
                <a:pt x="45720" y="5291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064A6-B1F7-42C0-A762-BF6CF079998F}">
      <dsp:nvSpPr>
        <dsp:cNvPr id="0" name=""/>
        <dsp:cNvSpPr/>
      </dsp:nvSpPr>
      <dsp:spPr>
        <a:xfrm>
          <a:off x="4568673" y="1154018"/>
          <a:ext cx="1664203" cy="52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820"/>
              </a:lnTo>
              <a:lnTo>
                <a:pt x="1664203" y="359820"/>
              </a:lnTo>
              <a:lnTo>
                <a:pt x="1664203" y="52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2E8A-3FD6-4337-90CB-03D4D0C04040}">
      <dsp:nvSpPr>
        <dsp:cNvPr id="0" name=""/>
        <dsp:cNvSpPr/>
      </dsp:nvSpPr>
      <dsp:spPr>
        <a:xfrm>
          <a:off x="2904470" y="2834864"/>
          <a:ext cx="1109469" cy="52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820"/>
              </a:lnTo>
              <a:lnTo>
                <a:pt x="1109469" y="359820"/>
              </a:lnTo>
              <a:lnTo>
                <a:pt x="1109469" y="5280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701FF-7F8E-4605-8932-89496CEA5C6E}">
      <dsp:nvSpPr>
        <dsp:cNvPr id="0" name=""/>
        <dsp:cNvSpPr/>
      </dsp:nvSpPr>
      <dsp:spPr>
        <a:xfrm>
          <a:off x="1795001" y="2834864"/>
          <a:ext cx="1109469" cy="528006"/>
        </a:xfrm>
        <a:custGeom>
          <a:avLst/>
          <a:gdLst/>
          <a:ahLst/>
          <a:cxnLst/>
          <a:rect l="0" t="0" r="0" b="0"/>
          <a:pathLst>
            <a:path>
              <a:moveTo>
                <a:pt x="1109469" y="0"/>
              </a:moveTo>
              <a:lnTo>
                <a:pt x="1109469" y="359820"/>
              </a:lnTo>
              <a:lnTo>
                <a:pt x="0" y="359820"/>
              </a:lnTo>
              <a:lnTo>
                <a:pt x="0" y="5280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21899-1F90-4303-BED6-BE812730A973}">
      <dsp:nvSpPr>
        <dsp:cNvPr id="0" name=""/>
        <dsp:cNvSpPr/>
      </dsp:nvSpPr>
      <dsp:spPr>
        <a:xfrm>
          <a:off x="2904470" y="1154018"/>
          <a:ext cx="1664203" cy="528006"/>
        </a:xfrm>
        <a:custGeom>
          <a:avLst/>
          <a:gdLst/>
          <a:ahLst/>
          <a:cxnLst/>
          <a:rect l="0" t="0" r="0" b="0"/>
          <a:pathLst>
            <a:path>
              <a:moveTo>
                <a:pt x="1664203" y="0"/>
              </a:moveTo>
              <a:lnTo>
                <a:pt x="1664203" y="359820"/>
              </a:lnTo>
              <a:lnTo>
                <a:pt x="0" y="359820"/>
              </a:lnTo>
              <a:lnTo>
                <a:pt x="0" y="528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D367B-505C-4AE4-85C2-5D671C6CE336}">
      <dsp:nvSpPr>
        <dsp:cNvPr id="0" name=""/>
        <dsp:cNvSpPr/>
      </dsp:nvSpPr>
      <dsp:spPr>
        <a:xfrm>
          <a:off x="3660926" y="1179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407E-9C19-49C8-AD4C-D0A106F911F9}">
      <dsp:nvSpPr>
        <dsp:cNvPr id="0" name=""/>
        <dsp:cNvSpPr/>
      </dsp:nvSpPr>
      <dsp:spPr>
        <a:xfrm>
          <a:off x="3862647" y="192815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/>
            <a:t>Metaetik</a:t>
          </a:r>
          <a:r>
            <a:rPr lang="sv-SE" sz="1400" kern="1200" dirty="0" smtClean="0"/>
            <a:t>: Moraliska satser</a:t>
          </a:r>
          <a:endParaRPr lang="sv-SE" sz="1400" kern="1200" dirty="0"/>
        </a:p>
      </dsp:txBody>
      <dsp:txXfrm>
        <a:off x="3896413" y="226581"/>
        <a:ext cx="1747962" cy="1085307"/>
      </dsp:txXfrm>
    </dsp:sp>
    <dsp:sp modelId="{7F595D58-91A9-4A71-B37E-FCC641063464}">
      <dsp:nvSpPr>
        <dsp:cNvPr id="0" name=""/>
        <dsp:cNvSpPr/>
      </dsp:nvSpPr>
      <dsp:spPr>
        <a:xfrm>
          <a:off x="1996722" y="1682025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31AB-BE5E-45EB-AFE5-9631F36C2FC0}">
      <dsp:nvSpPr>
        <dsp:cNvPr id="0" name=""/>
        <dsp:cNvSpPr/>
      </dsp:nvSpPr>
      <dsp:spPr>
        <a:xfrm>
          <a:off x="2198444" y="1873660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Är sanna eller falska</a:t>
          </a:r>
          <a:endParaRPr lang="sv-SE" sz="1400" kern="1200" dirty="0"/>
        </a:p>
      </dsp:txBody>
      <dsp:txXfrm>
        <a:off x="2232210" y="1907426"/>
        <a:ext cx="1747962" cy="1085307"/>
      </dsp:txXfrm>
    </dsp:sp>
    <dsp:sp modelId="{19778651-5709-403B-B8AA-593EB3A73F16}">
      <dsp:nvSpPr>
        <dsp:cNvPr id="0" name=""/>
        <dsp:cNvSpPr/>
      </dsp:nvSpPr>
      <dsp:spPr>
        <a:xfrm>
          <a:off x="887253" y="336287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DD7E8-51C4-48A5-B4D1-2BB253F57A5C}">
      <dsp:nvSpPr>
        <dsp:cNvPr id="0" name=""/>
        <dsp:cNvSpPr/>
      </dsp:nvSpPr>
      <dsp:spPr>
        <a:xfrm>
          <a:off x="1088975" y="3554506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Värdeobjektivism: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De handlar om handlingar</a:t>
          </a:r>
          <a:endParaRPr lang="sv-SE" sz="1400" kern="1200" dirty="0"/>
        </a:p>
      </dsp:txBody>
      <dsp:txXfrm>
        <a:off x="1122741" y="3588272"/>
        <a:ext cx="1747962" cy="1085307"/>
      </dsp:txXfrm>
    </dsp:sp>
    <dsp:sp modelId="{514CFFE0-5D01-4820-A975-257FB781AEF0}">
      <dsp:nvSpPr>
        <dsp:cNvPr id="0" name=""/>
        <dsp:cNvSpPr/>
      </dsp:nvSpPr>
      <dsp:spPr>
        <a:xfrm>
          <a:off x="3106191" y="336287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B5F9D-B3D1-4B52-9197-4BD1330173A3}">
      <dsp:nvSpPr>
        <dsp:cNvPr id="0" name=""/>
        <dsp:cNvSpPr/>
      </dsp:nvSpPr>
      <dsp:spPr>
        <a:xfrm>
          <a:off x="3307913" y="3554506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Värdesubjektivism: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De handlar om den som uttalar dem</a:t>
          </a:r>
          <a:endParaRPr lang="sv-SE" sz="1400" kern="1200" dirty="0"/>
        </a:p>
      </dsp:txBody>
      <dsp:txXfrm>
        <a:off x="3341679" y="3588272"/>
        <a:ext cx="1747962" cy="1085307"/>
      </dsp:txXfrm>
    </dsp:sp>
    <dsp:sp modelId="{7A582BF2-4340-49AE-8991-1E7869C245F4}">
      <dsp:nvSpPr>
        <dsp:cNvPr id="0" name=""/>
        <dsp:cNvSpPr/>
      </dsp:nvSpPr>
      <dsp:spPr>
        <a:xfrm>
          <a:off x="5325129" y="1682025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57D6C-A355-4952-A298-12EC5D3F86A0}">
      <dsp:nvSpPr>
        <dsp:cNvPr id="0" name=""/>
        <dsp:cNvSpPr/>
      </dsp:nvSpPr>
      <dsp:spPr>
        <a:xfrm>
          <a:off x="5526851" y="1873660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Är varken sanna eller falska</a:t>
          </a:r>
          <a:endParaRPr lang="sv-SE" sz="1400" kern="1200" dirty="0"/>
        </a:p>
      </dsp:txBody>
      <dsp:txXfrm>
        <a:off x="5560617" y="1907426"/>
        <a:ext cx="1747962" cy="1085307"/>
      </dsp:txXfrm>
    </dsp:sp>
    <dsp:sp modelId="{BBE6BC49-3CFB-4973-ACEB-87898AB77813}">
      <dsp:nvSpPr>
        <dsp:cNvPr id="0" name=""/>
        <dsp:cNvSpPr/>
      </dsp:nvSpPr>
      <dsp:spPr>
        <a:xfrm>
          <a:off x="5284680" y="3364050"/>
          <a:ext cx="1815494" cy="115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2BE0-8094-4313-AD12-3CF1BD1F8863}">
      <dsp:nvSpPr>
        <dsp:cNvPr id="0" name=""/>
        <dsp:cNvSpPr/>
      </dsp:nvSpPr>
      <dsp:spPr>
        <a:xfrm>
          <a:off x="5486402" y="3555685"/>
          <a:ext cx="1815494" cy="115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smtClean="0"/>
            <a:t>Värdeemotivism: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smtClean="0"/>
            <a:t>De </a:t>
          </a:r>
          <a:r>
            <a:rPr lang="sv-SE" sz="1400" kern="1200" dirty="0" smtClean="0"/>
            <a:t>uttrycker känslor</a:t>
          </a:r>
          <a:endParaRPr lang="sv-SE" sz="1400" kern="1200" dirty="0"/>
        </a:p>
      </dsp:txBody>
      <dsp:txXfrm>
        <a:off x="5520168" y="3589451"/>
        <a:ext cx="1747962" cy="108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7A5B6-F642-4026-BEB8-93C56047114B}" type="datetimeFigureOut">
              <a:rPr lang="sv-SE" smtClean="0"/>
              <a:t>2019-11-04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4B2E-AA95-4125-8A97-60D581D3D0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80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Meningen med livet är lycka och njutning. Anna Lindman </a:t>
            </a:r>
            <a:r>
              <a:rPr lang="sv-SE" dirty="0" err="1" smtClean="0"/>
              <a:t>svt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4B2E-AA95-4125-8A97-60D581D3D01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17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Handlingsutilitarism= situationen avgör om det är till nytta och glädje</a:t>
            </a:r>
            <a:r>
              <a:rPr lang="sv-SE" baseline="0" dirty="0" smtClean="0"/>
              <a:t> Regelutilitarism = Vissa regler/lagar leder för det mesta till nytta och glädje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4B2E-AA95-4125-8A97-60D581D3D01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74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v-S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62E122-059D-490A-91BD-3DBE3F479D80}" type="datetimeFigureOut">
              <a:rPr lang="sv-SE" smtClean="0"/>
              <a:pPr/>
              <a:t>2019-11-04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53CD6E-A16A-4FF0-AF5B-F20CDA84F20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RqHnNsJ_09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800" dirty="0" smtClean="0">
                <a:latin typeface="Batang" pitchFamily="18" charset="-127"/>
                <a:ea typeface="Batang" pitchFamily="18" charset="-127"/>
              </a:rPr>
              <a:t>Etik</a:t>
            </a:r>
            <a:endParaRPr lang="sv-SE" sz="8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Kapitel 10,11 och 14 i Filosofera! Filosofi 1 för gymnasiet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Värdeemotivism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”Detta är en god handling!”</a:t>
            </a:r>
          </a:p>
          <a:p>
            <a:r>
              <a:rPr lang="sv-SE" dirty="0" smtClean="0"/>
              <a:t>Uttrycker en känsla och en åsikt hos den som säger det.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Vad är det för vits med etiska diskussioner om våra åsikter om etiken endast var känslouttryck?</a:t>
            </a:r>
            <a:endParaRPr lang="sv-SE" dirty="0"/>
          </a:p>
        </p:txBody>
      </p:sp>
      <p:pic>
        <p:nvPicPr>
          <p:cNvPr id="4" name="Bildobjekt 3" descr="Hand With Thumb Up And Down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18045"/>
            <a:ext cx="4038600" cy="26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48626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Värderelativism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beror på kultur och sammanhang om en handling betraktas som rätt eller fel.</a:t>
            </a:r>
          </a:p>
          <a:p>
            <a:r>
              <a:rPr lang="sv-SE" dirty="0" smtClean="0"/>
              <a:t>Etiska uppfattningar varierar mellan individer, kulturer och tider.</a:t>
            </a:r>
          </a:p>
          <a:p>
            <a:r>
              <a:rPr lang="sv-SE" dirty="0" smtClean="0"/>
              <a:t>Ingen uppfattning är mer sann än någon annan.</a:t>
            </a:r>
          </a:p>
          <a:p>
            <a:endParaRPr lang="sv-SE" dirty="0"/>
          </a:p>
        </p:txBody>
      </p:sp>
      <p:pic>
        <p:nvPicPr>
          <p:cNvPr id="4" name="Bildobjekt 3" descr="Conflict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29722"/>
            <a:ext cx="2590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 till metaetiken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1) Kan etiska uttalanden vara sanna eller falska? Argumentera!</a:t>
            </a:r>
          </a:p>
          <a:p>
            <a:r>
              <a:rPr lang="sv-SE" smtClean="0"/>
              <a:t>2) Diskutera </a:t>
            </a:r>
            <a:r>
              <a:rPr lang="sv-SE" dirty="0" smtClean="0"/>
              <a:t>värderelativismens för- och nackdelar!</a:t>
            </a:r>
            <a:endParaRPr lang="sv-SE" dirty="0"/>
          </a:p>
        </p:txBody>
      </p:sp>
      <p:pic>
        <p:nvPicPr>
          <p:cNvPr id="4" name="Bildobjekt 3" descr="File:Oliver Tacke - &lt;strong&gt;Diskussion&lt;/strong&gt;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2971800" cy="27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Miljöetik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Inom miljöfilosofin funderar man över människans förhållande till den omgivande naturen.</a:t>
            </a:r>
            <a:endParaRPr lang="sv-SE" i="1" dirty="0" smtClean="0"/>
          </a:p>
          <a:p>
            <a:r>
              <a:rPr lang="sv-SE" i="1" dirty="0" smtClean="0"/>
              <a:t>Man kan ha olika perspektiv på detta</a:t>
            </a:r>
            <a:r>
              <a:rPr lang="sv-SE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Antropocentriskt perspektiv (människan står i centrum, endast människan har egenvärde)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smtClean="0"/>
              <a:t>Biocentriskt perspektiv (allt liv har egenvärde)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 err="1" smtClean="0"/>
              <a:t>Ekocentriskt</a:t>
            </a:r>
            <a:r>
              <a:rPr lang="sv-SE" dirty="0" smtClean="0"/>
              <a:t> perspektiv (även ekosystem, arter eller landskap har egenvärde) </a:t>
            </a:r>
            <a:endParaRPr lang="sv-SE" dirty="0"/>
          </a:p>
        </p:txBody>
      </p:sp>
      <p:pic>
        <p:nvPicPr>
          <p:cNvPr id="4" name="Bildobjekt 3" descr="Degebergas &lt;strong&gt;natur&lt;/strong&gt; | The Photo Blogg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09" y="357438"/>
            <a:ext cx="2736600" cy="1205020"/>
          </a:xfrm>
          <a:prstGeom prst="rect">
            <a:avLst/>
          </a:prstGeom>
        </p:spPr>
      </p:pic>
      <p:pic>
        <p:nvPicPr>
          <p:cNvPr id="5" name="Bildobjekt 4" descr="Silhouette Man Walking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3376"/>
            <a:ext cx="1573143" cy="1573143"/>
          </a:xfrm>
          <a:prstGeom prst="rect">
            <a:avLst/>
          </a:prstGeom>
        </p:spPr>
      </p:pic>
      <p:pic>
        <p:nvPicPr>
          <p:cNvPr id="6" name="Bildobjekt 5" descr="Silhouette Man Walking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6449"/>
            <a:ext cx="1573143" cy="1573143"/>
          </a:xfrm>
          <a:prstGeom prst="rect">
            <a:avLst/>
          </a:prstGeom>
        </p:spPr>
      </p:pic>
      <p:pic>
        <p:nvPicPr>
          <p:cNvPr id="7" name="Bildobjekt 6" descr="Silhouette Man Walking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5" y="159522"/>
            <a:ext cx="1573143" cy="15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Det antropocentriska perspektivet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Kristendomens verklighetsuppfattning har präglat vårt gemensamma synsätt på människa och natur. </a:t>
            </a:r>
          </a:p>
          <a:p>
            <a:r>
              <a:rPr lang="sv-SE" dirty="0" smtClean="0"/>
              <a:t>Människan har en särställning och allt annat är till för vår skull.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sz="1700" dirty="0" smtClean="0">
              <a:latin typeface="Lucida Calligraphy" panose="03010101010101010101" pitchFamily="66" charset="0"/>
            </a:endParaRPr>
          </a:p>
          <a:p>
            <a:r>
              <a:rPr lang="sv-SE" sz="1700" dirty="0" smtClean="0">
                <a:latin typeface="Lucida Calligraphy" panose="03010101010101010101" pitchFamily="66" charset="0"/>
              </a:rPr>
              <a:t>”Och Gud sade: låt oss göra människor till vår avbild, till att vara oss lika. Och må de råda över fiskarna i havet och över fåglarna under himmelen och över boskapsdjuren och över hela jorden och över alla kräldjur som rör sig på jorden” </a:t>
            </a:r>
            <a:r>
              <a:rPr lang="sv-SE" sz="1800" dirty="0" smtClean="0">
                <a:latin typeface="Lucida Calligraphy" panose="03010101010101010101" pitchFamily="66" charset="0"/>
              </a:rPr>
              <a:t>1 Mos 1:26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 descr="Kostenlose Illustration: Erde, Erdkugel, Schutz, Weltkug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7848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 ska handla moraliskt mot våra medmänniskor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dirty="0" smtClean="0"/>
              <a:t>Vilka är de?</a:t>
            </a:r>
          </a:p>
          <a:p>
            <a:r>
              <a:rPr lang="sv-SE" dirty="0" smtClean="0"/>
              <a:t>Familj och vänner, de som vi möter i samhället, de som bor i vårt land, de som bor i Europa, de som talar vårt språk, de som delar våra demokratiska värderingar, de som delar vår tro eller verklighetsuppfattning, de som lider, de som är människor…?</a:t>
            </a:r>
          </a:p>
          <a:p>
            <a:r>
              <a:rPr lang="sv-SE" dirty="0" smtClean="0"/>
              <a:t>De som inte är födda än?</a:t>
            </a:r>
            <a:endParaRPr lang="sv-SE" dirty="0"/>
          </a:p>
        </p:txBody>
      </p:sp>
      <p:pic>
        <p:nvPicPr>
          <p:cNvPr id="4" name="Bildobjekt 3" descr="Inkludering och kooperativt lärande | Kooperativt Läran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11358"/>
            <a:ext cx="3210718" cy="17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</a:t>
            </a:r>
            <a:r>
              <a:rPr lang="sv-SE" dirty="0" err="1" smtClean="0"/>
              <a:t>biocentriska</a:t>
            </a:r>
            <a:r>
              <a:rPr lang="sv-SE" dirty="0" smtClean="0"/>
              <a:t> perspektivet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09160"/>
          </a:xfrm>
        </p:spPr>
        <p:txBody>
          <a:bodyPr/>
          <a:lstStyle/>
          <a:p>
            <a:r>
              <a:rPr lang="sv-SE" sz="2400" dirty="0" smtClean="0"/>
              <a:t>Peter Singer (1946-) filosof från Melbourne i Australien.</a:t>
            </a:r>
          </a:p>
          <a:p>
            <a:r>
              <a:rPr lang="sv-SE" sz="2400" dirty="0" smtClean="0"/>
              <a:t>Menar att det inte finns någon avgörande skillnad mellan människan och djuren. </a:t>
            </a:r>
          </a:p>
          <a:p>
            <a:r>
              <a:rPr lang="sv-SE" sz="2400" dirty="0" smtClean="0"/>
              <a:t>Förnuft, språk, självmedvetande</a:t>
            </a:r>
            <a:r>
              <a:rPr lang="sv-SE" sz="2400" dirty="0"/>
              <a:t> </a:t>
            </a:r>
            <a:r>
              <a:rPr lang="sv-SE" sz="2400" dirty="0" smtClean="0"/>
              <a:t>och intresse är inte unika mänskliga egenskaper.</a:t>
            </a:r>
          </a:p>
          <a:p>
            <a:r>
              <a:rPr lang="sv-SE" sz="2400" dirty="0" smtClean="0"/>
              <a:t>Lidande bör undvikas och så många intressen som möjligt skall tillfredsställas. (Utilitarism)</a:t>
            </a:r>
          </a:p>
          <a:p>
            <a:endParaRPr lang="sv-SE" dirty="0" smtClean="0"/>
          </a:p>
        </p:txBody>
      </p:sp>
      <p:pic>
        <p:nvPicPr>
          <p:cNvPr id="4" name="Bildobjekt 3" descr="LIBRO: Animal Liberation: A New Ethics for our Treatmen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84480"/>
            <a:ext cx="1295400" cy="2080963"/>
          </a:xfrm>
          <a:prstGeom prst="rect">
            <a:avLst/>
          </a:prstGeom>
        </p:spPr>
      </p:pic>
      <p:pic>
        <p:nvPicPr>
          <p:cNvPr id="5" name="Bildobjekt 4" descr="Tutta la storia di bitcoin dal 2008 al 2016 in u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49812"/>
            <a:ext cx="3924300" cy="19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affe og ruteark: På 99-årsdagen til &lt;strong&gt;Arne&lt;/strong&gt; Næ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61360"/>
            <a:ext cx="2044700" cy="304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Det </a:t>
            </a:r>
            <a:r>
              <a:rPr lang="sv-SE" dirty="0" err="1" smtClean="0"/>
              <a:t>ekocentriska</a:t>
            </a:r>
            <a:r>
              <a:rPr lang="sv-SE" dirty="0" smtClean="0"/>
              <a:t> perspektivet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Arne Naess (1912 – 2009) filosof från Norge</a:t>
            </a:r>
          </a:p>
          <a:p>
            <a:r>
              <a:rPr lang="sv-SE" sz="2400" dirty="0" smtClean="0"/>
              <a:t>Alla levande organismer utgör en stor och komplicerad väv.</a:t>
            </a:r>
          </a:p>
          <a:p>
            <a:r>
              <a:rPr lang="sv-SE" sz="2400" dirty="0" smtClean="0"/>
              <a:t>”Visdomen om det naturliga samspelet”</a:t>
            </a:r>
          </a:p>
          <a:p>
            <a:r>
              <a:rPr lang="sv-SE" sz="2400" dirty="0" smtClean="0"/>
              <a:t>Människan måste anpassa sig och samhället  efter ekologin.</a:t>
            </a:r>
          </a:p>
          <a:p>
            <a:r>
              <a:rPr lang="sv-SE" sz="2400" dirty="0" smtClean="0"/>
              <a:t>Allt liv, samt naturen i sig har ett </a:t>
            </a:r>
            <a:r>
              <a:rPr lang="sv-SE" sz="2400" dirty="0" err="1" smtClean="0"/>
              <a:t>egenväde</a:t>
            </a:r>
            <a:r>
              <a:rPr lang="sv-SE" sz="2400" dirty="0" smtClean="0"/>
              <a:t>,               och allt har en strävan.</a:t>
            </a:r>
          </a:p>
          <a:p>
            <a:r>
              <a:rPr lang="sv-SE" sz="2400" dirty="0" smtClean="0"/>
              <a:t>Djupekologi. Jaget bör utvidgas.</a:t>
            </a:r>
            <a:endParaRPr lang="sv-SE" sz="2400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708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 till miljöetiken: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arenR"/>
            </a:pPr>
            <a:r>
              <a:rPr lang="sv-SE" dirty="0" smtClean="0"/>
              <a:t>Mot vem eller vilka har du ett moraliskt ansvar? Varför?</a:t>
            </a:r>
          </a:p>
          <a:p>
            <a:pPr marL="651510" indent="-514350">
              <a:buAutoNum type="arabicParenR"/>
            </a:pPr>
            <a:r>
              <a:rPr lang="sv-SE" dirty="0" smtClean="0"/>
              <a:t>Ska vi ta moralisk hänsyn till kommande generationer? Varför?</a:t>
            </a:r>
          </a:p>
          <a:p>
            <a:pPr marL="651510" indent="-514350">
              <a:buAutoNum type="arabicParenR"/>
            </a:pPr>
            <a:r>
              <a:rPr lang="sv-SE" dirty="0" smtClean="0"/>
              <a:t>Ska vi ta moralisk hänsyn till andra djur än människan? Varför?</a:t>
            </a:r>
          </a:p>
          <a:p>
            <a:pPr marL="651510" indent="-514350">
              <a:buAutoNum type="arabicParenR"/>
            </a:pPr>
            <a:r>
              <a:rPr lang="sv-SE" dirty="0" smtClean="0"/>
              <a:t>Hur kan man ta moralisk hänsyn till all natur? Vilka problem kan uppstå?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6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Kapitlen handlar om: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10</a:t>
            </a:r>
            <a:r>
              <a:rPr lang="sv-SE" dirty="0" smtClean="0"/>
              <a:t>: ”Hur bör vi leva?”</a:t>
            </a:r>
            <a:r>
              <a:rPr lang="sv-SE" dirty="0" smtClean="0">
                <a:solidFill>
                  <a:srgbClr val="FF0000"/>
                </a:solidFill>
              </a:rPr>
              <a:t>Normativ etik </a:t>
            </a:r>
            <a:r>
              <a:rPr lang="sv-SE" dirty="0" smtClean="0"/>
              <a:t>, </a:t>
            </a:r>
            <a:r>
              <a:rPr lang="sv-SE" dirty="0" err="1" smtClean="0"/>
              <a:t>dvs</a:t>
            </a:r>
            <a:r>
              <a:rPr lang="sv-SE" dirty="0" smtClean="0"/>
              <a:t> tänkandet om vad som är rätt och fel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11</a:t>
            </a:r>
            <a:r>
              <a:rPr lang="sv-SE" dirty="0" smtClean="0"/>
              <a:t>: ”Kan man veta vad som är rätt?”</a:t>
            </a:r>
            <a:r>
              <a:rPr lang="sv-SE" dirty="0" smtClean="0">
                <a:solidFill>
                  <a:srgbClr val="FF0000"/>
                </a:solidFill>
              </a:rPr>
              <a:t>Metaetik,</a:t>
            </a:r>
            <a:r>
              <a:rPr lang="sv-SE" dirty="0" smtClean="0"/>
              <a:t> </a:t>
            </a:r>
            <a:r>
              <a:rPr lang="sv-SE" dirty="0" err="1" smtClean="0"/>
              <a:t>dvs</a:t>
            </a:r>
            <a:r>
              <a:rPr lang="sv-SE" dirty="0" smtClean="0"/>
              <a:t> tänkande över vad moral är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14</a:t>
            </a:r>
            <a:r>
              <a:rPr lang="sv-SE" dirty="0" smtClean="0"/>
              <a:t>: ”Kräver naturen nytänkande?” om moralen skall utvidgas till att omfatta inte endast människan utan även djur och natur. Detta kallas </a:t>
            </a:r>
            <a:r>
              <a:rPr lang="sv-SE" smtClean="0">
                <a:solidFill>
                  <a:srgbClr val="FF0000"/>
                </a:solidFill>
              </a:rPr>
              <a:t>miljöetik</a:t>
            </a:r>
            <a:r>
              <a:rPr lang="sv-SE" smtClean="0"/>
              <a:t>.</a:t>
            </a: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Etiska teorier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Effektetik </a:t>
            </a:r>
            <a:r>
              <a:rPr lang="sv-SE" dirty="0" smtClean="0"/>
              <a:t>(kallas även konsekvensetik) En effektetiker menar att en handling är rätt om den leder till positiva konsekvenser, </a:t>
            </a:r>
            <a:r>
              <a:rPr lang="sv-SE" dirty="0" err="1" smtClean="0"/>
              <a:t>dvs</a:t>
            </a:r>
            <a:r>
              <a:rPr lang="sv-SE" dirty="0" smtClean="0"/>
              <a:t> ökad lycka eller njutning. Frågan är utifrån vems synvinkel som konsekvenserna ska räknas.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Etisk egoist </a:t>
            </a:r>
            <a:r>
              <a:rPr lang="sv-SE" dirty="0" smtClean="0"/>
              <a:t>hävdar att man bör handla så att man ökar det goda för sig själv, medan det samtidigt kan gynna även andra. </a:t>
            </a:r>
          </a:p>
          <a:p>
            <a:r>
              <a:rPr lang="sv-SE" dirty="0" smtClean="0"/>
              <a:t>Epikuros, ca 300 f.v.t.</a:t>
            </a:r>
            <a:endParaRPr lang="sv-SE" dirty="0"/>
          </a:p>
        </p:txBody>
      </p:sp>
      <p:pic>
        <p:nvPicPr>
          <p:cNvPr id="1026" name="Picture 2" descr="C:\Users\Karin\AppData\Local\Microsoft\Windows\Temporary Internet Files\Content.IE5\MKXJR3NR\2acc33245a0f19f3835976fcc00c4a84[1]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81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Utilitarism</a:t>
            </a:r>
            <a:r>
              <a:rPr lang="sv-SE" dirty="0" smtClean="0"/>
              <a:t> är uppfattningen att den handling som ökar lyckan hos flest är den moraliskt riktiga.</a:t>
            </a:r>
          </a:p>
          <a:p>
            <a:r>
              <a:rPr lang="sv-SE" dirty="0" smtClean="0"/>
              <a:t>Det kan vara svårt att avgöra hur mycket lycka en handling leder till och det kan vara svårt att behandla alla lika och inte vara partisk.</a:t>
            </a:r>
          </a:p>
          <a:p>
            <a:r>
              <a:rPr lang="sv-SE" sz="2000" dirty="0" smtClean="0"/>
              <a:t>Jeremy </a:t>
            </a:r>
            <a:r>
              <a:rPr lang="sv-SE" sz="2000" dirty="0" err="1" smtClean="0"/>
              <a:t>Bentham</a:t>
            </a:r>
            <a:r>
              <a:rPr lang="sv-SE" sz="2000" dirty="0" smtClean="0"/>
              <a:t> (handling)   och John Stuart Mill (regel)</a:t>
            </a:r>
            <a:endParaRPr lang="sv-SE" sz="2000" dirty="0"/>
          </a:p>
        </p:txBody>
      </p:sp>
      <p:pic>
        <p:nvPicPr>
          <p:cNvPr id="2050" name="Picture 2" descr="C:\Users\Karin\AppData\Local\Microsoft\Windows\Temporary Internet Files\Content.IE5\W445V949\jeremy-bentha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1571625" cy="1783404"/>
          </a:xfrm>
          <a:prstGeom prst="rect">
            <a:avLst/>
          </a:prstGeom>
          <a:noFill/>
        </p:spPr>
      </p:pic>
      <p:pic>
        <p:nvPicPr>
          <p:cNvPr id="2051" name="Picture 3" descr="C:\Users\Karin\AppData\Local\Microsoft\Windows\Temporary Internet Files\Content.IE5\W445V949\220px-John_Stuart_Mill_by_John_Watkins,_18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853767"/>
            <a:ext cx="1352550" cy="200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Pliktetiken</a:t>
            </a:r>
            <a:r>
              <a:rPr lang="sv-SE" dirty="0" smtClean="0"/>
              <a:t> menar att det finns moraliska lagar som avgör vad som är rätt, och att effektetiken är omoralisk.</a:t>
            </a:r>
          </a:p>
          <a:p>
            <a:r>
              <a:rPr lang="sv-SE" dirty="0" smtClean="0"/>
              <a:t>Problem för pliktetiken är att kunna motivera varför något är en moralisk lag, medan annat inte är det.</a:t>
            </a:r>
          </a:p>
          <a:p>
            <a:r>
              <a:rPr lang="sv-SE" dirty="0" smtClean="0"/>
              <a:t>Immanuel Kant och det kategoriska imperativet</a:t>
            </a:r>
            <a:endParaRPr lang="sv-SE" dirty="0"/>
          </a:p>
        </p:txBody>
      </p:sp>
      <p:pic>
        <p:nvPicPr>
          <p:cNvPr id="3074" name="Picture 2" descr="C:\Users\Karin\AppData\Local\Microsoft\Windows\Temporary Internet Files\Content.IE5\1I9ELCYI\220px-Immanuel_Kant_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95800"/>
            <a:ext cx="1554480" cy="209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Dygdetik</a:t>
            </a:r>
            <a:r>
              <a:rPr lang="sv-SE" dirty="0" smtClean="0"/>
              <a:t> är uppfattningen att moral handlar om att utveckla vissa egenskaper. Man måste träna på att bli god!</a:t>
            </a:r>
          </a:p>
          <a:p>
            <a:r>
              <a:rPr lang="sv-SE" dirty="0" smtClean="0"/>
              <a:t>Har sina rötter i det antika Grekland men har plockats upp av filosofer under 1900-talet.</a:t>
            </a:r>
          </a:p>
          <a:p>
            <a:r>
              <a:rPr lang="sv-SE" dirty="0" smtClean="0"/>
              <a:t>Aristoteles, 300 </a:t>
            </a:r>
            <a:r>
              <a:rPr lang="sv-SE" dirty="0" err="1" smtClean="0"/>
              <a:t>f.v.t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Stefan Einhorn: ”Konsten att vara snäll”</a:t>
            </a:r>
          </a:p>
          <a:p>
            <a:r>
              <a:rPr lang="sv-SE" dirty="0">
                <a:hlinkClick r:id="rId2"/>
              </a:rPr>
              <a:t>https://www.youtube.com/watch?v=RqHnNsJ_09w</a:t>
            </a:r>
            <a:endParaRPr lang="sv-SE" dirty="0"/>
          </a:p>
        </p:txBody>
      </p:sp>
      <p:pic>
        <p:nvPicPr>
          <p:cNvPr id="1026" name="Picture 2" descr="C:\Users\Karin\AppData\Local\Microsoft\Windows\Temporary Internet Files\Content.IE5\W445V949\Aristotle_Altemps_Inv85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990600" cy="132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sv-SE" dirty="0" err="1" smtClean="0"/>
              <a:t>Metaetik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>
                <a:solidFill>
                  <a:srgbClr val="FF0000"/>
                </a:solidFill>
              </a:rPr>
              <a:t>Vad är det för skillnad mellan att säga ”huset är gammalt” och ”huset är vackert”?</a:t>
            </a:r>
          </a:p>
          <a:p>
            <a:r>
              <a:rPr lang="sv-SE" i="1" u="sng" dirty="0" smtClean="0"/>
              <a:t>Begrepp: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Värdeobjektivism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Värdesubjektivism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Värdeemotivism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Etisk relativism</a:t>
            </a:r>
            <a:endParaRPr lang="sv-SE" dirty="0"/>
          </a:p>
        </p:txBody>
      </p:sp>
      <p:pic>
        <p:nvPicPr>
          <p:cNvPr id="4" name="Platshållare för innehåll 3" descr="25 | January | 2012 | The Chaotic Sou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05" y="3124200"/>
            <a:ext cx="399097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42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Värdeobjektivism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”Detta är en god handling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  Han drar upp sin kompis, Pojken har en orange tröja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Satsen handlar om själva handlingen</a:t>
            </a:r>
          </a:p>
        </p:txBody>
      </p:sp>
      <p:pic>
        <p:nvPicPr>
          <p:cNvPr id="6" name="Bildobjekt 5" descr="Fototriss | Tysta ta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0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Värdesubjektivism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709160"/>
          </a:xfrm>
        </p:spPr>
        <p:txBody>
          <a:bodyPr/>
          <a:lstStyle/>
          <a:p>
            <a:r>
              <a:rPr lang="sv-SE" dirty="0" smtClean="0"/>
              <a:t>”Detta är en god handling”</a:t>
            </a:r>
          </a:p>
          <a:p>
            <a:r>
              <a:rPr lang="sv-SE" dirty="0" smtClean="0"/>
              <a:t>Satsen uttrycker en åsikt hos den som säger det</a:t>
            </a:r>
          </a:p>
          <a:p>
            <a:endParaRPr lang="sv-SE" dirty="0"/>
          </a:p>
        </p:txBody>
      </p:sp>
      <p:pic>
        <p:nvPicPr>
          <p:cNvPr id="4" name="Bildobjekt 3" descr="Målarbild lyssna till en vuxen - Bild 13499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3048000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etsigt">
  <a:themeElements>
    <a:clrScheme name="Spetsig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etsig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petsig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468</TotalTime>
  <Words>917</Words>
  <Application>Microsoft Office PowerPoint</Application>
  <PresentationFormat>Bildspel på skärmen (4:3)</PresentationFormat>
  <Paragraphs>108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Batang</vt:lpstr>
      <vt:lpstr>Book Antiqua</vt:lpstr>
      <vt:lpstr>Calibri</vt:lpstr>
      <vt:lpstr>Lucida Calligraphy</vt:lpstr>
      <vt:lpstr>Lucida Sans</vt:lpstr>
      <vt:lpstr>Wingdings</vt:lpstr>
      <vt:lpstr>Wingdings 2</vt:lpstr>
      <vt:lpstr>Wingdings 3</vt:lpstr>
      <vt:lpstr>Spetsigt</vt:lpstr>
      <vt:lpstr>Etik</vt:lpstr>
      <vt:lpstr>Kapitlen handlar om:</vt:lpstr>
      <vt:lpstr>Etiska teorier</vt:lpstr>
      <vt:lpstr>PowerPoint-presentation</vt:lpstr>
      <vt:lpstr>PowerPoint-presentation</vt:lpstr>
      <vt:lpstr>PowerPoint-presentation</vt:lpstr>
      <vt:lpstr>Metaetik</vt:lpstr>
      <vt:lpstr>Värdeobjektivism</vt:lpstr>
      <vt:lpstr>Värdesubjektivism</vt:lpstr>
      <vt:lpstr>Värdeemotivism</vt:lpstr>
      <vt:lpstr>PowerPoint-presentation</vt:lpstr>
      <vt:lpstr>Värderelativism</vt:lpstr>
      <vt:lpstr>Frågor till metaetiken</vt:lpstr>
      <vt:lpstr>Miljöetik</vt:lpstr>
      <vt:lpstr>Det antropocentriska perspektivet</vt:lpstr>
      <vt:lpstr>Vi ska handla moraliskt mot våra medmänniskor</vt:lpstr>
      <vt:lpstr>Det biocentriska perspektivet</vt:lpstr>
      <vt:lpstr>Det ekocentriska perspektivet</vt:lpstr>
      <vt:lpstr>Frågor till miljöetiken: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</dc:title>
  <dc:creator>Karin</dc:creator>
  <cp:lastModifiedBy>Karin Bjurberg Lindström</cp:lastModifiedBy>
  <cp:revision>40</cp:revision>
  <dcterms:created xsi:type="dcterms:W3CDTF">2018-09-12T17:11:50Z</dcterms:created>
  <dcterms:modified xsi:type="dcterms:W3CDTF">2019-11-04T09:11:54Z</dcterms:modified>
</cp:coreProperties>
</file>