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</p:sldIdLst>
  <p:sldSz cx="9144000" cy="6858000" type="screen4x3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smtClean="0"/>
              <a:t>Klicka här för att ändra format på underrubrik i bakgrunden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360FA7-F38E-45C5-A351-79EA185A5D51}" type="datetimeFigureOut">
              <a:rPr lang="sv-SE" smtClean="0"/>
              <a:t>2017-12-19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6CD73-66CA-47CF-A53F-DD6999E2FB49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360FA7-F38E-45C5-A351-79EA185A5D51}" type="datetimeFigureOut">
              <a:rPr lang="sv-SE" smtClean="0"/>
              <a:t>2017-12-19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6CD73-66CA-47CF-A53F-DD6999E2FB49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360FA7-F38E-45C5-A351-79EA185A5D51}" type="datetimeFigureOut">
              <a:rPr lang="sv-SE" smtClean="0"/>
              <a:t>2017-12-19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6CD73-66CA-47CF-A53F-DD6999E2FB49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360FA7-F38E-45C5-A351-79EA185A5D51}" type="datetimeFigureOut">
              <a:rPr lang="sv-SE" smtClean="0"/>
              <a:t>2017-12-19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6CD73-66CA-47CF-A53F-DD6999E2FB49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360FA7-F38E-45C5-A351-79EA185A5D51}" type="datetimeFigureOut">
              <a:rPr lang="sv-SE" smtClean="0"/>
              <a:t>2017-12-19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6CD73-66CA-47CF-A53F-DD6999E2FB49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360FA7-F38E-45C5-A351-79EA185A5D51}" type="datetimeFigureOut">
              <a:rPr lang="sv-SE" smtClean="0"/>
              <a:t>2017-12-19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6CD73-66CA-47CF-A53F-DD6999E2FB49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 smtClean="0"/>
              <a:t>Klicka här för att ändra format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360FA7-F38E-45C5-A351-79EA185A5D51}" type="datetimeFigureOut">
              <a:rPr lang="sv-SE" smtClean="0"/>
              <a:t>2017-12-19</a:t>
            </a:fld>
            <a:endParaRPr lang="sv-S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6CD73-66CA-47CF-A53F-DD6999E2FB49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360FA7-F38E-45C5-A351-79EA185A5D51}" type="datetimeFigureOut">
              <a:rPr lang="sv-SE" smtClean="0"/>
              <a:t>2017-12-19</a:t>
            </a:fld>
            <a:endParaRPr lang="sv-S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6CD73-66CA-47CF-A53F-DD6999E2FB49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360FA7-F38E-45C5-A351-79EA185A5D51}" type="datetimeFigureOut">
              <a:rPr lang="sv-SE" smtClean="0"/>
              <a:t>2017-12-19</a:t>
            </a:fld>
            <a:endParaRPr lang="sv-S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6CD73-66CA-47CF-A53F-DD6999E2FB49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360FA7-F38E-45C5-A351-79EA185A5D51}" type="datetimeFigureOut">
              <a:rPr lang="sv-SE" smtClean="0"/>
              <a:t>2017-12-19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6CD73-66CA-47CF-A53F-DD6999E2FB49}" type="slidenum">
              <a:rPr lang="sv-SE" smtClean="0"/>
              <a:t>‹#›</a:t>
            </a:fld>
            <a:endParaRPr lang="sv-SE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v-SE" smtClean="0"/>
              <a:t>Klicka på ikonen för att lägga till en bild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360FA7-F38E-45C5-A351-79EA185A5D51}" type="datetimeFigureOut">
              <a:rPr lang="sv-SE" smtClean="0"/>
              <a:t>2017-12-19</a:t>
            </a:fld>
            <a:endParaRPr lang="sv-S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2F6CD73-66CA-47CF-A53F-DD6999E2FB49}" type="slidenum">
              <a:rPr lang="sv-SE" smtClean="0"/>
              <a:t>‹#›</a:t>
            </a:fld>
            <a:endParaRPr lang="sv-SE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sv-S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B2F6CD73-66CA-47CF-A53F-DD6999E2FB49}" type="slidenum">
              <a:rPr lang="sv-SE" smtClean="0"/>
              <a:t>‹#›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sv-S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2F360FA7-F38E-45C5-A351-79EA185A5D51}" type="datetimeFigureOut">
              <a:rPr lang="sv-SE" smtClean="0"/>
              <a:t>2017-12-19</a:t>
            </a:fld>
            <a:endParaRPr lang="sv-S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v-SE" smtClean="0">
                <a:latin typeface="Garamond" pitchFamily="18" charset="0"/>
              </a:rPr>
              <a:t>Argumentation 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sv-SE" sz="4000" smtClean="0">
                <a:latin typeface="Garamond" pitchFamily="18" charset="0"/>
              </a:rPr>
              <a:t>Tes</a:t>
            </a:r>
          </a:p>
          <a:p>
            <a:pPr eaLnBrk="1" hangingPunct="1"/>
            <a:r>
              <a:rPr lang="sv-SE" sz="4000" smtClean="0">
                <a:latin typeface="Garamond" pitchFamily="18" charset="0"/>
              </a:rPr>
              <a:t>Argument</a:t>
            </a:r>
          </a:p>
          <a:p>
            <a:pPr lvl="2" eaLnBrk="1" hangingPunct="1"/>
            <a:r>
              <a:rPr lang="sv-SE" sz="4000" smtClean="0">
                <a:latin typeface="Garamond" pitchFamily="18" charset="0"/>
              </a:rPr>
              <a:t>Förargument </a:t>
            </a:r>
          </a:p>
          <a:p>
            <a:pPr lvl="2" eaLnBrk="1" hangingPunct="1"/>
            <a:r>
              <a:rPr lang="sv-SE" sz="4000" smtClean="0">
                <a:latin typeface="Garamond" pitchFamily="18" charset="0"/>
              </a:rPr>
              <a:t>Motargument</a:t>
            </a:r>
          </a:p>
          <a:p>
            <a:pPr lvl="2" eaLnBrk="1" hangingPunct="1"/>
            <a:r>
              <a:rPr lang="sv-SE" sz="4000" smtClean="0">
                <a:latin typeface="Garamond" pitchFamily="18" charset="0"/>
              </a:rPr>
              <a:t>Stödargument</a:t>
            </a:r>
            <a:r>
              <a:rPr lang="sv-SE" sz="4400" smtClean="0">
                <a:latin typeface="Garamond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08910275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v-SE" smtClean="0">
                <a:latin typeface="Garamond" pitchFamily="18" charset="0"/>
              </a:rPr>
              <a:t>Syftet med argumentationen 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sv-SE" sz="2800" smtClean="0">
                <a:latin typeface="Garamond" pitchFamily="18" charset="0"/>
              </a:rPr>
              <a:t>Övertyga någon om att ändra åsikt</a:t>
            </a:r>
          </a:p>
          <a:p>
            <a:pPr eaLnBrk="1" hangingPunct="1"/>
            <a:r>
              <a:rPr lang="sv-SE" sz="2800" smtClean="0">
                <a:latin typeface="Garamond" pitchFamily="18" charset="0"/>
              </a:rPr>
              <a:t>Påverka någon till handling</a:t>
            </a:r>
          </a:p>
          <a:p>
            <a:pPr eaLnBrk="1" hangingPunct="1"/>
            <a:r>
              <a:rPr lang="sv-SE" sz="2800" smtClean="0">
                <a:latin typeface="Garamond" pitchFamily="18" charset="0"/>
              </a:rPr>
              <a:t>Avskräcka någon att göra något.</a:t>
            </a:r>
          </a:p>
          <a:p>
            <a:pPr eaLnBrk="1" hangingPunct="1"/>
            <a:r>
              <a:rPr lang="sv-SE" sz="2800" smtClean="0">
                <a:latin typeface="Garamond" pitchFamily="18" charset="0"/>
              </a:rPr>
              <a:t>Uppmuntra fortsättningen av ett önskat beteende/tänkande</a:t>
            </a:r>
          </a:p>
          <a:p>
            <a:pPr eaLnBrk="1" hangingPunct="1"/>
            <a:r>
              <a:rPr lang="sv-SE" sz="2800" smtClean="0">
                <a:latin typeface="Garamond" pitchFamily="18" charset="0"/>
              </a:rPr>
              <a:t>Acceptans av en idé, inställning i en sakfråga</a:t>
            </a:r>
          </a:p>
          <a:p>
            <a:pPr eaLnBrk="1" hangingPunct="1"/>
            <a:r>
              <a:rPr lang="sv-SE" sz="2800" smtClean="0">
                <a:latin typeface="Garamond" pitchFamily="18" charset="0"/>
              </a:rPr>
              <a:t>Sluta göra något som anses skadligt eller förkastlingt. </a:t>
            </a:r>
          </a:p>
        </p:txBody>
      </p:sp>
    </p:spTree>
    <p:extLst>
      <p:ext uri="{BB962C8B-B14F-4D97-AF65-F5344CB8AC3E}">
        <p14:creationId xmlns:p14="http://schemas.microsoft.com/office/powerpoint/2010/main" val="25347262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v-SE" smtClean="0">
                <a:latin typeface="Garamond" pitchFamily="18" charset="0"/>
              </a:rPr>
              <a:t>Olika typer av argument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sv-SE" smtClean="0">
                <a:latin typeface="Garamond" pitchFamily="18" charset="0"/>
              </a:rPr>
              <a:t>Förnuftsargument</a:t>
            </a:r>
          </a:p>
          <a:p>
            <a:pPr eaLnBrk="1" hangingPunct="1">
              <a:lnSpc>
                <a:spcPct val="90000"/>
              </a:lnSpc>
            </a:pPr>
            <a:r>
              <a:rPr lang="sv-SE" smtClean="0">
                <a:latin typeface="Garamond" pitchFamily="18" charset="0"/>
              </a:rPr>
              <a:t>Känsloargument </a:t>
            </a:r>
          </a:p>
          <a:p>
            <a:pPr eaLnBrk="1" hangingPunct="1">
              <a:lnSpc>
                <a:spcPct val="90000"/>
              </a:lnSpc>
            </a:pPr>
            <a:endParaRPr lang="sv-SE" smtClean="0">
              <a:latin typeface="Garamond" pitchFamily="18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sv-SE" smtClean="0">
                <a:latin typeface="Garamond" pitchFamily="18" charset="0"/>
              </a:rPr>
              <a:t>Stödargument </a:t>
            </a:r>
          </a:p>
          <a:p>
            <a:pPr lvl="2" eaLnBrk="1" hangingPunct="1">
              <a:lnSpc>
                <a:spcPct val="90000"/>
              </a:lnSpc>
            </a:pPr>
            <a:r>
              <a:rPr lang="sv-SE" smtClean="0">
                <a:latin typeface="Garamond" pitchFamily="18" charset="0"/>
              </a:rPr>
              <a:t>Konkreta exempel och berättelser</a:t>
            </a:r>
          </a:p>
          <a:p>
            <a:pPr lvl="2" eaLnBrk="1" hangingPunct="1">
              <a:lnSpc>
                <a:spcPct val="90000"/>
              </a:lnSpc>
            </a:pPr>
            <a:r>
              <a:rPr lang="sv-SE" smtClean="0">
                <a:latin typeface="Garamond" pitchFamily="18" charset="0"/>
              </a:rPr>
              <a:t>Nyttoargument </a:t>
            </a:r>
          </a:p>
          <a:p>
            <a:pPr lvl="2" eaLnBrk="1" hangingPunct="1">
              <a:lnSpc>
                <a:spcPct val="90000"/>
              </a:lnSpc>
            </a:pPr>
            <a:r>
              <a:rPr lang="sv-SE" smtClean="0">
                <a:latin typeface="Garamond" pitchFamily="18" charset="0"/>
              </a:rPr>
              <a:t>Jämförelser</a:t>
            </a:r>
          </a:p>
          <a:p>
            <a:pPr lvl="2" eaLnBrk="1" hangingPunct="1">
              <a:lnSpc>
                <a:spcPct val="90000"/>
              </a:lnSpc>
            </a:pPr>
            <a:r>
              <a:rPr lang="sv-SE" smtClean="0">
                <a:latin typeface="Garamond" pitchFamily="18" charset="0"/>
              </a:rPr>
              <a:t>Faktauppgifter </a:t>
            </a:r>
          </a:p>
          <a:p>
            <a:pPr eaLnBrk="1" hangingPunct="1">
              <a:lnSpc>
                <a:spcPct val="90000"/>
              </a:lnSpc>
            </a:pPr>
            <a:endParaRPr lang="sv-SE" smtClean="0">
              <a:latin typeface="Garamond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2697364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>
                <a:latin typeface="Garamond" pitchFamily="18" charset="0"/>
              </a:rPr>
              <a:t>Förarbetet </a:t>
            </a:r>
          </a:p>
        </p:txBody>
      </p:sp>
      <p:sp>
        <p:nvSpPr>
          <p:cNvPr id="8195" name="Platshållare för innehåll 2"/>
          <p:cNvSpPr>
            <a:spLocks noGrp="1"/>
          </p:cNvSpPr>
          <p:nvPr>
            <p:ph idx="1"/>
          </p:nvPr>
        </p:nvSpPr>
        <p:spPr>
          <a:xfrm>
            <a:off x="179388" y="1628775"/>
            <a:ext cx="8507412" cy="4968875"/>
          </a:xfrm>
        </p:spPr>
        <p:txBody>
          <a:bodyPr>
            <a:normAutofit/>
          </a:bodyPr>
          <a:lstStyle/>
          <a:p>
            <a:r>
              <a:rPr lang="sv-SE" sz="2800" dirty="0" smtClean="0">
                <a:latin typeface="Garamond" pitchFamily="18" charset="0"/>
              </a:rPr>
              <a:t>När du kommit på tes samt samlat på dig för- och motargument samt sovrat/sållat, kan du göra följande lista: </a:t>
            </a:r>
          </a:p>
          <a:p>
            <a:r>
              <a:rPr lang="sv-SE" sz="2800" dirty="0" smtClean="0">
                <a:latin typeface="Garamond" pitchFamily="18" charset="0"/>
              </a:rPr>
              <a:t>Förslag:</a:t>
            </a:r>
          </a:p>
          <a:p>
            <a:r>
              <a:rPr lang="sv-SE" sz="2800" dirty="0" smtClean="0">
                <a:latin typeface="Garamond" pitchFamily="18" charset="0"/>
              </a:rPr>
              <a:t>Argument 2:</a:t>
            </a:r>
          </a:p>
          <a:p>
            <a:r>
              <a:rPr lang="sv-SE" sz="2800" dirty="0" smtClean="0">
                <a:latin typeface="Garamond" pitchFamily="18" charset="0"/>
              </a:rPr>
              <a:t>Argument 1:</a:t>
            </a:r>
          </a:p>
          <a:p>
            <a:r>
              <a:rPr lang="sv-SE" sz="2800" dirty="0" smtClean="0">
                <a:latin typeface="Garamond" pitchFamily="18" charset="0"/>
              </a:rPr>
              <a:t>Motargument/</a:t>
            </a:r>
            <a:r>
              <a:rPr lang="sv-SE" sz="2800" dirty="0" err="1" smtClean="0">
                <a:latin typeface="Garamond" pitchFamily="18" charset="0"/>
              </a:rPr>
              <a:t>refutatio</a:t>
            </a:r>
            <a:r>
              <a:rPr lang="sv-SE" sz="2800" dirty="0" smtClean="0">
                <a:latin typeface="Garamond" pitchFamily="18" charset="0"/>
              </a:rPr>
              <a:t>: </a:t>
            </a:r>
          </a:p>
          <a:p>
            <a:r>
              <a:rPr lang="sv-SE" sz="2800" dirty="0" smtClean="0">
                <a:latin typeface="Garamond" pitchFamily="18" charset="0"/>
              </a:rPr>
              <a:t>Argument 3: </a:t>
            </a:r>
          </a:p>
        </p:txBody>
      </p:sp>
    </p:spTree>
    <p:extLst>
      <p:ext uri="{BB962C8B-B14F-4D97-AF65-F5344CB8AC3E}">
        <p14:creationId xmlns:p14="http://schemas.microsoft.com/office/powerpoint/2010/main" val="20459253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57200"/>
            <a:ext cx="8229600" cy="811213"/>
          </a:xfrm>
        </p:spPr>
        <p:txBody>
          <a:bodyPr/>
          <a:lstStyle/>
          <a:p>
            <a:pPr eaLnBrk="1" hangingPunct="1"/>
            <a:r>
              <a:rPr lang="sv-SE" smtClean="0">
                <a:latin typeface="Garamond" pitchFamily="18" charset="0"/>
              </a:rPr>
              <a:t>Dispositionen 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341438"/>
            <a:ext cx="8229600" cy="5040312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sv-SE" sz="2400" b="1" smtClean="0">
                <a:latin typeface="Garamond" pitchFamily="18" charset="0"/>
              </a:rPr>
              <a:t>Inledningsord </a:t>
            </a:r>
          </a:p>
          <a:p>
            <a:pPr eaLnBrk="1" hangingPunct="1">
              <a:lnSpc>
                <a:spcPct val="90000"/>
              </a:lnSpc>
            </a:pPr>
            <a:r>
              <a:rPr lang="sv-SE" sz="2400" b="1" smtClean="0">
                <a:latin typeface="Garamond" pitchFamily="18" charset="0"/>
              </a:rPr>
              <a:t>Tesen</a:t>
            </a:r>
          </a:p>
          <a:p>
            <a:pPr eaLnBrk="1" hangingPunct="1">
              <a:lnSpc>
                <a:spcPct val="90000"/>
              </a:lnSpc>
            </a:pPr>
            <a:r>
              <a:rPr lang="sv-SE" sz="2400" b="1" smtClean="0">
                <a:latin typeface="Garamond" pitchFamily="18" charset="0"/>
              </a:rPr>
              <a:t>Bakgrund</a:t>
            </a:r>
            <a:r>
              <a:rPr lang="sv-SE" sz="2400" smtClean="0">
                <a:latin typeface="Garamond" pitchFamily="18" charset="0"/>
              </a:rPr>
              <a:t> </a:t>
            </a:r>
            <a:endParaRPr lang="sv-SE" sz="2400" b="1" smtClean="0">
              <a:latin typeface="Garamond" pitchFamily="18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sv-SE" sz="2400" b="1" smtClean="0">
                <a:latin typeface="Garamond" pitchFamily="18" charset="0"/>
              </a:rPr>
              <a:t>Argument </a:t>
            </a:r>
          </a:p>
          <a:p>
            <a:pPr eaLnBrk="1" hangingPunct="1">
              <a:lnSpc>
                <a:spcPct val="90000"/>
              </a:lnSpc>
            </a:pPr>
            <a:r>
              <a:rPr lang="sv-SE" sz="2400" b="1" smtClean="0">
                <a:latin typeface="Garamond" pitchFamily="18" charset="0"/>
              </a:rPr>
              <a:t>Stödargument</a:t>
            </a:r>
          </a:p>
          <a:p>
            <a:pPr eaLnBrk="1" hangingPunct="1">
              <a:lnSpc>
                <a:spcPct val="90000"/>
              </a:lnSpc>
            </a:pPr>
            <a:r>
              <a:rPr lang="sv-SE" sz="2400" b="1" smtClean="0">
                <a:latin typeface="Garamond" pitchFamily="18" charset="0"/>
              </a:rPr>
              <a:t>Argument 2</a:t>
            </a:r>
          </a:p>
          <a:p>
            <a:pPr eaLnBrk="1" hangingPunct="1">
              <a:lnSpc>
                <a:spcPct val="90000"/>
              </a:lnSpc>
            </a:pPr>
            <a:r>
              <a:rPr lang="sv-SE" sz="2400" b="1" smtClean="0">
                <a:latin typeface="Garamond" pitchFamily="18" charset="0"/>
              </a:rPr>
              <a:t>Stödargument:</a:t>
            </a:r>
            <a:r>
              <a:rPr lang="sv-SE" sz="2400" smtClean="0">
                <a:latin typeface="Garamond" pitchFamily="18" charset="0"/>
              </a:rPr>
              <a:t> </a:t>
            </a:r>
            <a:endParaRPr lang="sv-SE" sz="2400" b="1" smtClean="0">
              <a:latin typeface="Garamond" pitchFamily="18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sv-SE" sz="2400" b="1" smtClean="0">
                <a:latin typeface="Garamond" pitchFamily="18" charset="0"/>
              </a:rPr>
              <a:t>Ev. Motargument</a:t>
            </a:r>
          </a:p>
          <a:p>
            <a:pPr eaLnBrk="1" hangingPunct="1">
              <a:lnSpc>
                <a:spcPct val="90000"/>
              </a:lnSpc>
            </a:pPr>
            <a:r>
              <a:rPr lang="sv-SE" sz="2400" b="1" smtClean="0">
                <a:latin typeface="Garamond" pitchFamily="18" charset="0"/>
              </a:rPr>
              <a:t>Argument 3</a:t>
            </a:r>
          </a:p>
          <a:p>
            <a:pPr eaLnBrk="1" hangingPunct="1">
              <a:lnSpc>
                <a:spcPct val="90000"/>
              </a:lnSpc>
            </a:pPr>
            <a:r>
              <a:rPr lang="sv-SE" sz="2400" b="1" smtClean="0">
                <a:latin typeface="Garamond" pitchFamily="18" charset="0"/>
              </a:rPr>
              <a:t>Ev. klimax med det starkaste argumentet.</a:t>
            </a:r>
            <a:r>
              <a:rPr lang="sv-SE" sz="2400" smtClean="0">
                <a:latin typeface="Garamond" pitchFamily="18" charset="0"/>
              </a:rPr>
              <a:t> </a:t>
            </a:r>
            <a:endParaRPr lang="sv-SE" sz="2400" b="1" smtClean="0">
              <a:latin typeface="Garamond" pitchFamily="18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sv-SE" sz="2400" b="1" smtClean="0">
                <a:latin typeface="Garamond" pitchFamily="18" charset="0"/>
              </a:rPr>
              <a:t>Sammanfattning</a:t>
            </a:r>
            <a:r>
              <a:rPr lang="sv-SE" sz="2400" smtClean="0">
                <a:latin typeface="Garamond" pitchFamily="18" charset="0"/>
              </a:rPr>
              <a:t> – upprepa tesen</a:t>
            </a:r>
            <a:endParaRPr lang="sv-SE" sz="2400" b="1" smtClean="0">
              <a:latin typeface="Garamond" pitchFamily="18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sv-SE" sz="2400" b="1" smtClean="0">
                <a:latin typeface="Garamond" pitchFamily="18" charset="0"/>
              </a:rPr>
              <a:t>Avsluta med uppmaning eller vädjan</a:t>
            </a:r>
            <a:r>
              <a:rPr lang="sv-SE" sz="2400" smtClean="0">
                <a:latin typeface="Garamond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8258922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v-SE" smtClean="0">
                <a:latin typeface="Garamond" pitchFamily="18" charset="0"/>
              </a:rPr>
              <a:t>Argumentationsknep 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844675"/>
            <a:ext cx="8229600" cy="4022725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sv-SE" sz="2800" b="1" smtClean="0">
                <a:latin typeface="Garamond" pitchFamily="18" charset="0"/>
              </a:rPr>
              <a:t>Personangrepp </a:t>
            </a:r>
          </a:p>
          <a:p>
            <a:pPr eaLnBrk="1" hangingPunct="1">
              <a:lnSpc>
                <a:spcPct val="90000"/>
              </a:lnSpc>
            </a:pPr>
            <a:r>
              <a:rPr lang="sv-SE" sz="2800" b="1" smtClean="0">
                <a:latin typeface="Garamond" pitchFamily="18" charset="0"/>
              </a:rPr>
              <a:t>Auktoritetsargument </a:t>
            </a:r>
          </a:p>
          <a:p>
            <a:pPr eaLnBrk="1" hangingPunct="1">
              <a:lnSpc>
                <a:spcPct val="90000"/>
              </a:lnSpc>
            </a:pPr>
            <a:r>
              <a:rPr lang="sv-SE" sz="2800" b="1" smtClean="0">
                <a:latin typeface="Garamond" pitchFamily="18" charset="0"/>
              </a:rPr>
              <a:t>Oklara argument </a:t>
            </a:r>
          </a:p>
          <a:p>
            <a:pPr eaLnBrk="1" hangingPunct="1">
              <a:lnSpc>
                <a:spcPct val="90000"/>
              </a:lnSpc>
            </a:pPr>
            <a:r>
              <a:rPr lang="sv-SE" sz="2800" b="1" smtClean="0">
                <a:latin typeface="Garamond" pitchFamily="18" charset="0"/>
              </a:rPr>
              <a:t>Majoritetsargument</a:t>
            </a:r>
          </a:p>
          <a:p>
            <a:pPr eaLnBrk="1" hangingPunct="1">
              <a:lnSpc>
                <a:spcPct val="90000"/>
              </a:lnSpc>
            </a:pPr>
            <a:r>
              <a:rPr lang="sv-SE" sz="2800" b="1" smtClean="0">
                <a:latin typeface="Garamond" pitchFamily="18" charset="0"/>
              </a:rPr>
              <a:t>Generaliseringar  </a:t>
            </a:r>
          </a:p>
          <a:p>
            <a:pPr eaLnBrk="1" hangingPunct="1">
              <a:lnSpc>
                <a:spcPct val="90000"/>
              </a:lnSpc>
            </a:pPr>
            <a:r>
              <a:rPr lang="sv-SE" sz="2800" b="1" smtClean="0">
                <a:latin typeface="Garamond" pitchFamily="18" charset="0"/>
              </a:rPr>
              <a:t>Cirkelargument  </a:t>
            </a:r>
          </a:p>
          <a:p>
            <a:pPr eaLnBrk="1" hangingPunct="1">
              <a:lnSpc>
                <a:spcPct val="90000"/>
              </a:lnSpc>
            </a:pPr>
            <a:r>
              <a:rPr lang="sv-SE" sz="2800" b="1" smtClean="0">
                <a:latin typeface="Garamond" pitchFamily="18" charset="0"/>
              </a:rPr>
              <a:t>Övertalningsdefinition </a:t>
            </a:r>
          </a:p>
          <a:p>
            <a:pPr eaLnBrk="1" hangingPunct="1">
              <a:lnSpc>
                <a:spcPct val="90000"/>
              </a:lnSpc>
            </a:pPr>
            <a:r>
              <a:rPr lang="sv-SE" sz="2800" b="1" smtClean="0">
                <a:latin typeface="Garamond" pitchFamily="18" charset="0"/>
              </a:rPr>
              <a:t>Ensidigt urval </a:t>
            </a:r>
            <a:endParaRPr lang="sv-SE" sz="2800" smtClean="0">
              <a:latin typeface="Garamond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224168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v-SE" smtClean="0">
                <a:latin typeface="Garamond" pitchFamily="18" charset="0"/>
              </a:rPr>
              <a:t>Språket 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196752"/>
            <a:ext cx="7620000" cy="4800600"/>
          </a:xfrm>
        </p:spPr>
        <p:txBody>
          <a:bodyPr>
            <a:normAutofit fontScale="92500" lnSpcReduction="10000"/>
          </a:bodyPr>
          <a:lstStyle/>
          <a:p>
            <a:pPr eaLnBrk="1" hangingPunct="1"/>
            <a:r>
              <a:rPr lang="sv-SE" sz="3200" dirty="0" smtClean="0">
                <a:latin typeface="Garamond" pitchFamily="18" charset="0"/>
              </a:rPr>
              <a:t>Plus - och minusord</a:t>
            </a:r>
          </a:p>
          <a:p>
            <a:pPr eaLnBrk="1" hangingPunct="1"/>
            <a:r>
              <a:rPr lang="sv-SE" sz="3200" dirty="0" smtClean="0">
                <a:latin typeface="Garamond" pitchFamily="18" charset="0"/>
              </a:rPr>
              <a:t>Vaga ord och uttryck</a:t>
            </a:r>
          </a:p>
          <a:p>
            <a:pPr eaLnBrk="1" hangingPunct="1"/>
            <a:r>
              <a:rPr lang="sv-SE" sz="3200" dirty="0" smtClean="0">
                <a:latin typeface="Garamond" pitchFamily="18" charset="0"/>
              </a:rPr>
              <a:t>Stilfigurer </a:t>
            </a:r>
          </a:p>
          <a:p>
            <a:pPr marL="777240" lvl="2" indent="0" eaLnBrk="1" hangingPunct="1">
              <a:buNone/>
            </a:pPr>
            <a:r>
              <a:rPr lang="sv-SE" sz="2800" b="1" dirty="0">
                <a:latin typeface="Garamond" pitchFamily="18" charset="0"/>
              </a:rPr>
              <a:t>m</a:t>
            </a:r>
            <a:r>
              <a:rPr lang="sv-SE" sz="2800" b="1" dirty="0" smtClean="0">
                <a:latin typeface="Garamond" pitchFamily="18" charset="0"/>
              </a:rPr>
              <a:t>etaforer</a:t>
            </a:r>
            <a:r>
              <a:rPr lang="sv-SE" sz="2800" dirty="0" smtClean="0">
                <a:latin typeface="Garamond" pitchFamily="18" charset="0"/>
              </a:rPr>
              <a:t>=bildbeskrivningar</a:t>
            </a:r>
            <a:r>
              <a:rPr lang="sv-SE" sz="2800" dirty="0" smtClean="0">
                <a:latin typeface="Garamond" pitchFamily="18" charset="0"/>
              </a:rPr>
              <a:t>, </a:t>
            </a:r>
            <a:r>
              <a:rPr lang="sv-SE" sz="2800" dirty="0" smtClean="0">
                <a:latin typeface="Garamond" pitchFamily="18" charset="0"/>
              </a:rPr>
              <a:t>liknelser,</a:t>
            </a:r>
          </a:p>
          <a:p>
            <a:pPr marL="777240" lvl="2" indent="0" eaLnBrk="1" hangingPunct="1">
              <a:buNone/>
            </a:pPr>
            <a:r>
              <a:rPr lang="sv-SE" sz="2800" b="1" dirty="0" smtClean="0">
                <a:latin typeface="Garamond" pitchFamily="18" charset="0"/>
              </a:rPr>
              <a:t>metonymi</a:t>
            </a:r>
            <a:r>
              <a:rPr lang="sv-SE" sz="2800" dirty="0" smtClean="0">
                <a:latin typeface="Garamond" pitchFamily="18" charset="0"/>
              </a:rPr>
              <a:t>=omskrivning/att </a:t>
            </a:r>
            <a:r>
              <a:rPr lang="sv-SE" sz="2800" dirty="0" smtClean="0">
                <a:latin typeface="Garamond" pitchFamily="18" charset="0"/>
              </a:rPr>
              <a:t>kalla något för något annat, </a:t>
            </a:r>
            <a:endParaRPr lang="sv-SE" sz="2800" dirty="0" smtClean="0">
              <a:latin typeface="Garamond" pitchFamily="18" charset="0"/>
            </a:endParaRPr>
          </a:p>
          <a:p>
            <a:pPr marL="777240" lvl="2" indent="0" eaLnBrk="1" hangingPunct="1">
              <a:buNone/>
            </a:pPr>
            <a:r>
              <a:rPr lang="sv-SE" sz="2800" b="1" dirty="0" smtClean="0">
                <a:latin typeface="Garamond" pitchFamily="18" charset="0"/>
              </a:rPr>
              <a:t>anafor</a:t>
            </a:r>
            <a:r>
              <a:rPr lang="sv-SE" sz="2800" dirty="0" smtClean="0">
                <a:latin typeface="Garamond" pitchFamily="18" charset="0"/>
              </a:rPr>
              <a:t>=upprepning </a:t>
            </a:r>
            <a:r>
              <a:rPr lang="sv-SE" sz="2800" dirty="0" smtClean="0">
                <a:latin typeface="Garamond" pitchFamily="18" charset="0"/>
              </a:rPr>
              <a:t>i början på flera meningar, </a:t>
            </a:r>
            <a:endParaRPr lang="sv-SE" sz="2800" dirty="0" smtClean="0">
              <a:latin typeface="Garamond" pitchFamily="18" charset="0"/>
            </a:endParaRPr>
          </a:p>
          <a:p>
            <a:pPr marL="777240" lvl="2" indent="0" eaLnBrk="1" hangingPunct="1">
              <a:buNone/>
            </a:pPr>
            <a:r>
              <a:rPr lang="sv-SE" sz="2800" b="1" dirty="0" smtClean="0">
                <a:latin typeface="Garamond" pitchFamily="18" charset="0"/>
              </a:rPr>
              <a:t>allitteration</a:t>
            </a:r>
            <a:r>
              <a:rPr lang="sv-SE" sz="2800" dirty="0" smtClean="0">
                <a:latin typeface="Garamond" pitchFamily="18" charset="0"/>
              </a:rPr>
              <a:t>=bokstavsrim</a:t>
            </a:r>
            <a:r>
              <a:rPr lang="sv-SE" sz="2800" dirty="0" smtClean="0">
                <a:latin typeface="Garamond" pitchFamily="18" charset="0"/>
              </a:rPr>
              <a:t>, </a:t>
            </a:r>
            <a:endParaRPr lang="sv-SE" sz="2800" dirty="0" smtClean="0">
              <a:latin typeface="Garamond" pitchFamily="18" charset="0"/>
            </a:endParaRPr>
          </a:p>
          <a:p>
            <a:pPr marL="777240" lvl="2" indent="0" eaLnBrk="1" hangingPunct="1">
              <a:buNone/>
            </a:pPr>
            <a:r>
              <a:rPr lang="sv-SE" sz="2800" b="1" dirty="0" smtClean="0">
                <a:latin typeface="Garamond" pitchFamily="18" charset="0"/>
              </a:rPr>
              <a:t>hyperbol</a:t>
            </a:r>
            <a:r>
              <a:rPr lang="sv-SE" sz="2800" dirty="0" smtClean="0">
                <a:latin typeface="Garamond" pitchFamily="18" charset="0"/>
              </a:rPr>
              <a:t>=grov </a:t>
            </a:r>
            <a:r>
              <a:rPr lang="sv-SE" sz="2800" dirty="0" smtClean="0">
                <a:latin typeface="Garamond" pitchFamily="18" charset="0"/>
              </a:rPr>
              <a:t>överdrift, </a:t>
            </a:r>
            <a:endParaRPr lang="sv-SE" sz="2800" dirty="0" smtClean="0">
              <a:latin typeface="Garamond" pitchFamily="18" charset="0"/>
            </a:endParaRPr>
          </a:p>
          <a:p>
            <a:pPr marL="777240" lvl="2" indent="0" eaLnBrk="1" hangingPunct="1">
              <a:buNone/>
            </a:pPr>
            <a:r>
              <a:rPr lang="sv-SE" sz="2800" b="1" dirty="0" smtClean="0">
                <a:latin typeface="Garamond" pitchFamily="18" charset="0"/>
              </a:rPr>
              <a:t>litotes</a:t>
            </a:r>
            <a:r>
              <a:rPr lang="sv-SE" sz="2800" dirty="0" smtClean="0">
                <a:latin typeface="Garamond" pitchFamily="18" charset="0"/>
              </a:rPr>
              <a:t>=kraftig </a:t>
            </a:r>
            <a:r>
              <a:rPr lang="sv-SE" sz="2800" dirty="0" smtClean="0">
                <a:latin typeface="Garamond" pitchFamily="18" charset="0"/>
              </a:rPr>
              <a:t>underdrift </a:t>
            </a:r>
            <a:endParaRPr lang="sv-SE" sz="2800" dirty="0">
              <a:latin typeface="Garamond" pitchFamily="18" charset="0"/>
            </a:endParaRPr>
          </a:p>
          <a:p>
            <a:pPr marL="914400" lvl="2" indent="0" eaLnBrk="1" hangingPunct="1">
              <a:buFont typeface="Wingdings" pitchFamily="2" charset="2"/>
              <a:buNone/>
            </a:pPr>
            <a:endParaRPr lang="sv-SE" sz="2800" dirty="0" smtClean="0">
              <a:latin typeface="Garamond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907067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ngränsande">
  <a:themeElements>
    <a:clrScheme name="Angränsande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ngränsande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141</TotalTime>
  <Words>177</Words>
  <Application>Microsoft Office PowerPoint</Application>
  <PresentationFormat>Bildspel på skärmen (4:3)</PresentationFormat>
  <Paragraphs>61</Paragraphs>
  <Slides>7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5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7</vt:i4>
      </vt:variant>
    </vt:vector>
  </HeadingPairs>
  <TitlesOfParts>
    <vt:vector size="13" baseType="lpstr">
      <vt:lpstr>Arial</vt:lpstr>
      <vt:lpstr>Calibri</vt:lpstr>
      <vt:lpstr>Cambria</vt:lpstr>
      <vt:lpstr>Garamond</vt:lpstr>
      <vt:lpstr>Wingdings</vt:lpstr>
      <vt:lpstr>Angränsande</vt:lpstr>
      <vt:lpstr>Argumentation </vt:lpstr>
      <vt:lpstr>Syftet med argumentationen </vt:lpstr>
      <vt:lpstr>Olika typer av argument</vt:lpstr>
      <vt:lpstr>Förarbetet </vt:lpstr>
      <vt:lpstr>Dispositionen </vt:lpstr>
      <vt:lpstr>Argumentationsknep </vt:lpstr>
      <vt:lpstr>Språket </vt:lpstr>
    </vt:vector>
  </TitlesOfParts>
  <Company>Lycksele Kommun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Argumentation</dc:title>
  <dc:creator>Åsa Löfgren</dc:creator>
  <cp:lastModifiedBy>Jenny Wikedal</cp:lastModifiedBy>
  <cp:revision>6</cp:revision>
  <dcterms:created xsi:type="dcterms:W3CDTF">2013-10-07T13:34:08Z</dcterms:created>
  <dcterms:modified xsi:type="dcterms:W3CDTF">2017-12-19T09:05:30Z</dcterms:modified>
</cp:coreProperties>
</file>