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1813" cy="8099425"/>
  <p:notesSz cx="10691813" cy="80994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0"/>
    <p:restoredTop sz="94675"/>
  </p:normalViewPr>
  <p:slideViewPr>
    <p:cSldViewPr>
      <p:cViewPr varScale="1">
        <p:scale>
          <a:sx n="101" d="100"/>
          <a:sy n="101" d="100"/>
        </p:scale>
        <p:origin x="360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1"/>
          <p:cNvSpPr/>
          <p:nvPr/>
        </p:nvSpPr>
        <p:spPr>
          <a:xfrm>
            <a:off x="0" y="321674"/>
            <a:ext cx="10692003" cy="8099996"/>
          </a:xfrm>
          <a:custGeom>
            <a:avLst/>
            <a:gdLst/>
            <a:ahLst/>
            <a:cxnLst/>
            <a:rect l="l" t="t" r="r" b="b"/>
            <a:pathLst>
              <a:path w="10692003" h="8099996">
                <a:moveTo>
                  <a:pt x="0" y="8099996"/>
                </a:moveTo>
                <a:lnTo>
                  <a:pt x="0" y="0"/>
                </a:lnTo>
                <a:lnTo>
                  <a:pt x="10692003" y="0"/>
                </a:lnTo>
                <a:lnTo>
                  <a:pt x="10692003" y="8099996"/>
                </a:lnTo>
                <a:lnTo>
                  <a:pt x="0" y="8099996"/>
                </a:lnTo>
                <a:close/>
              </a:path>
            </a:pathLst>
          </a:custGeom>
          <a:solidFill>
            <a:srgbClr val="01A7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719999" y="3383996"/>
            <a:ext cx="4193997" cy="2160003"/>
          </a:xfrm>
          <a:custGeom>
            <a:avLst/>
            <a:gdLst/>
            <a:ahLst/>
            <a:cxnLst/>
            <a:rect l="l" t="t" r="r" b="b"/>
            <a:pathLst>
              <a:path w="4193997" h="2160003">
                <a:moveTo>
                  <a:pt x="0" y="0"/>
                </a:moveTo>
                <a:lnTo>
                  <a:pt x="0" y="2160003"/>
                </a:lnTo>
                <a:lnTo>
                  <a:pt x="4104006" y="2160003"/>
                </a:lnTo>
                <a:lnTo>
                  <a:pt x="4193998" y="1065797"/>
                </a:lnTo>
                <a:lnTo>
                  <a:pt x="41040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text 1"/>
          <p:cNvSpPr txBox="1"/>
          <p:nvPr/>
        </p:nvSpPr>
        <p:spPr>
          <a:xfrm>
            <a:off x="827999" y="3466710"/>
            <a:ext cx="395630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b="1" spc="10" dirty="0">
                <a:solidFill>
                  <a:srgbClr val="231F20"/>
                </a:solidFill>
                <a:latin typeface="Arial"/>
                <a:cs typeface="Arial"/>
              </a:rPr>
              <a:t>1. DMI</a:t>
            </a:r>
            <a:endParaRPr sz="1000">
              <a:latin typeface="Arial"/>
              <a:cs typeface="Arial"/>
            </a:endParaRPr>
          </a:p>
        </p:txBody>
      </p:sp>
      <p:sp>
        <p:nvSpPr>
          <p:cNvPr id="38" name="text 1"/>
          <p:cNvSpPr txBox="1"/>
          <p:nvPr/>
        </p:nvSpPr>
        <p:spPr>
          <a:xfrm>
            <a:off x="720011" y="7656313"/>
            <a:ext cx="1254645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49" b="1" spc="10" dirty="0">
                <a:solidFill>
                  <a:srgbClr val="FFFFFF"/>
                </a:solidFill>
                <a:latin typeface="Arial"/>
                <a:cs typeface="Arial"/>
              </a:rPr>
              <a:t>www.digjourney.com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20001" y="2519997"/>
            <a:ext cx="6803999" cy="720001"/>
          </a:xfrm>
          <a:custGeom>
            <a:avLst/>
            <a:gdLst/>
            <a:ahLst/>
            <a:cxnLst/>
            <a:rect l="l" t="t" r="r" b="b"/>
            <a:pathLst>
              <a:path w="6803999" h="720001">
                <a:moveTo>
                  <a:pt x="0" y="720001"/>
                </a:moveTo>
                <a:lnTo>
                  <a:pt x="0" y="0"/>
                </a:lnTo>
                <a:lnTo>
                  <a:pt x="6803999" y="0"/>
                </a:lnTo>
                <a:lnTo>
                  <a:pt x="6803999" y="720001"/>
                </a:lnTo>
                <a:lnTo>
                  <a:pt x="0" y="720001"/>
                </a:lnTo>
                <a:close/>
              </a:path>
            </a:pathLst>
          </a:custGeom>
          <a:solidFill>
            <a:srgbClr val="FFEFE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text 1"/>
          <p:cNvSpPr txBox="1"/>
          <p:nvPr/>
        </p:nvSpPr>
        <p:spPr>
          <a:xfrm>
            <a:off x="828000" y="2602710"/>
            <a:ext cx="558939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b="1" spc="10" dirty="0">
                <a:solidFill>
                  <a:srgbClr val="231F20"/>
                </a:solidFill>
                <a:latin typeface="Arial"/>
                <a:cs typeface="Arial"/>
              </a:rPr>
              <a:t>MISSION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0001" y="1403997"/>
            <a:ext cx="3276003" cy="971994"/>
          </a:xfrm>
          <a:custGeom>
            <a:avLst/>
            <a:gdLst/>
            <a:ahLst/>
            <a:cxnLst/>
            <a:rect l="l" t="t" r="r" b="b"/>
            <a:pathLst>
              <a:path w="3276003" h="971994">
                <a:moveTo>
                  <a:pt x="0" y="971995"/>
                </a:moveTo>
                <a:lnTo>
                  <a:pt x="0" y="0"/>
                </a:lnTo>
                <a:lnTo>
                  <a:pt x="3276003" y="0"/>
                </a:lnTo>
                <a:lnTo>
                  <a:pt x="3276003" y="971995"/>
                </a:lnTo>
                <a:lnTo>
                  <a:pt x="0" y="971995"/>
                </a:lnTo>
                <a:close/>
              </a:path>
            </a:pathLst>
          </a:custGeom>
          <a:solidFill>
            <a:srgbClr val="FFEFE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text 1"/>
          <p:cNvSpPr txBox="1"/>
          <p:nvPr/>
        </p:nvSpPr>
        <p:spPr>
          <a:xfrm>
            <a:off x="828000" y="1486709"/>
            <a:ext cx="910844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b="1" spc="10" dirty="0">
                <a:solidFill>
                  <a:srgbClr val="F5821F"/>
                </a:solidFill>
                <a:latin typeface="Arial"/>
                <a:cs typeface="Arial"/>
              </a:rPr>
              <a:t> </a:t>
            </a:r>
            <a:r>
              <a:rPr sz="919" b="1" spc="10" dirty="0">
                <a:solidFill>
                  <a:srgbClr val="231F20"/>
                </a:solidFill>
                <a:latin typeface="Arial"/>
                <a:cs typeface="Arial"/>
              </a:rPr>
              <a:t>VÄRDERINGAR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39997" y="1403997"/>
            <a:ext cx="3384004" cy="971994"/>
          </a:xfrm>
          <a:custGeom>
            <a:avLst/>
            <a:gdLst/>
            <a:ahLst/>
            <a:cxnLst/>
            <a:rect l="l" t="t" r="r" b="b"/>
            <a:pathLst>
              <a:path w="3384004" h="971994">
                <a:moveTo>
                  <a:pt x="0" y="971995"/>
                </a:moveTo>
                <a:lnTo>
                  <a:pt x="0" y="0"/>
                </a:lnTo>
                <a:lnTo>
                  <a:pt x="3384004" y="0"/>
                </a:lnTo>
                <a:lnTo>
                  <a:pt x="3384004" y="971995"/>
                </a:lnTo>
                <a:lnTo>
                  <a:pt x="0" y="971995"/>
                </a:lnTo>
                <a:close/>
              </a:path>
            </a:pathLst>
          </a:custGeom>
          <a:solidFill>
            <a:srgbClr val="FFEFE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text 1"/>
          <p:cNvSpPr txBox="1"/>
          <p:nvPr/>
        </p:nvSpPr>
        <p:spPr>
          <a:xfrm>
            <a:off x="4248000" y="1486709"/>
            <a:ext cx="442569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49" b="1" spc="10" dirty="0">
                <a:solidFill>
                  <a:srgbClr val="231F20"/>
                </a:solidFill>
                <a:latin typeface="Arial"/>
                <a:cs typeface="Arial"/>
              </a:rPr>
              <a:t>VISION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68000" y="3383996"/>
            <a:ext cx="2645994" cy="2160003"/>
          </a:xfrm>
          <a:custGeom>
            <a:avLst/>
            <a:gdLst/>
            <a:ahLst/>
            <a:cxnLst/>
            <a:rect l="l" t="t" r="r" b="b"/>
            <a:pathLst>
              <a:path w="2645994" h="2160003">
                <a:moveTo>
                  <a:pt x="0" y="0"/>
                </a:moveTo>
                <a:lnTo>
                  <a:pt x="90005" y="1067930"/>
                </a:lnTo>
                <a:lnTo>
                  <a:pt x="0" y="2160003"/>
                </a:lnTo>
                <a:lnTo>
                  <a:pt x="2556002" y="2160003"/>
                </a:lnTo>
                <a:lnTo>
                  <a:pt x="2645994" y="1067930"/>
                </a:lnTo>
                <a:lnTo>
                  <a:pt x="25560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text 1"/>
          <p:cNvSpPr txBox="1"/>
          <p:nvPr/>
        </p:nvSpPr>
        <p:spPr>
          <a:xfrm>
            <a:off x="5088699" y="3466710"/>
            <a:ext cx="1456489" cy="14144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sv-SE" sz="919" b="1" spc="10" dirty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sz="919" b="1" spc="10" dirty="0" smtClean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sz="919" b="1" spc="10" dirty="0">
                <a:solidFill>
                  <a:srgbClr val="231F20"/>
                </a:solidFill>
                <a:latin typeface="Arial"/>
                <a:cs typeface="Arial"/>
              </a:rPr>
              <a:t>DIGITAL DESTINATION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67999" y="3383996"/>
            <a:ext cx="2399995" cy="4069926"/>
          </a:xfrm>
          <a:custGeom>
            <a:avLst/>
            <a:gdLst/>
            <a:ahLst/>
            <a:cxnLst/>
            <a:rect l="l" t="t" r="r" b="b"/>
            <a:pathLst>
              <a:path w="2399995" h="2160003">
                <a:moveTo>
                  <a:pt x="0" y="0"/>
                </a:moveTo>
                <a:lnTo>
                  <a:pt x="90005" y="1067930"/>
                </a:lnTo>
                <a:lnTo>
                  <a:pt x="0" y="2160003"/>
                </a:lnTo>
                <a:lnTo>
                  <a:pt x="2303996" y="2160003"/>
                </a:lnTo>
                <a:lnTo>
                  <a:pt x="2399996" y="1067930"/>
                </a:lnTo>
                <a:lnTo>
                  <a:pt x="23039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text 1"/>
          <p:cNvSpPr txBox="1"/>
          <p:nvPr/>
        </p:nvSpPr>
        <p:spPr>
          <a:xfrm>
            <a:off x="7788699" y="3466710"/>
            <a:ext cx="1674497" cy="14144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sv-SE" sz="919" b="1" spc="10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919" b="1" spc="10" dirty="0" smtClean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sz="919" b="1" spc="10" dirty="0">
                <a:solidFill>
                  <a:srgbClr val="231F20"/>
                </a:solidFill>
                <a:latin typeface="Arial"/>
                <a:cs typeface="Arial"/>
              </a:rPr>
              <a:t>TRANSFORMATIONSPLAN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20001" y="5687987"/>
            <a:ext cx="4104005" cy="1765935"/>
          </a:xfrm>
          <a:custGeom>
            <a:avLst/>
            <a:gdLst/>
            <a:ahLst/>
            <a:cxnLst/>
            <a:rect l="l" t="t" r="r" b="b"/>
            <a:pathLst>
              <a:path w="4104005" h="1765935">
                <a:moveTo>
                  <a:pt x="0" y="1765935"/>
                </a:moveTo>
                <a:lnTo>
                  <a:pt x="0" y="0"/>
                </a:lnTo>
                <a:lnTo>
                  <a:pt x="4104005" y="0"/>
                </a:lnTo>
                <a:lnTo>
                  <a:pt x="4104005" y="1765935"/>
                </a:lnTo>
                <a:lnTo>
                  <a:pt x="0" y="17659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text 1"/>
          <p:cNvSpPr txBox="1"/>
          <p:nvPr/>
        </p:nvSpPr>
        <p:spPr>
          <a:xfrm>
            <a:off x="828000" y="5770710"/>
            <a:ext cx="1280769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889" b="1" spc="10" dirty="0">
                <a:solidFill>
                  <a:srgbClr val="231F20"/>
                </a:solidFill>
                <a:latin typeface="Arial"/>
                <a:cs typeface="Arial"/>
              </a:rPr>
              <a:t>2. BRANSCHAKTÖRER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669594" y="395998"/>
            <a:ext cx="2300821" cy="683997"/>
          </a:xfrm>
          <a:custGeom>
            <a:avLst/>
            <a:gdLst/>
            <a:ahLst/>
            <a:cxnLst/>
            <a:rect l="l" t="t" r="r" b="b"/>
            <a:pathLst>
              <a:path w="2300821" h="683997">
                <a:moveTo>
                  <a:pt x="0" y="683997"/>
                </a:moveTo>
                <a:lnTo>
                  <a:pt x="0" y="0"/>
                </a:lnTo>
                <a:lnTo>
                  <a:pt x="2300821" y="0"/>
                </a:lnTo>
                <a:lnTo>
                  <a:pt x="2300821" y="683997"/>
                </a:lnTo>
                <a:lnTo>
                  <a:pt x="0" y="683997"/>
                </a:lnTo>
                <a:close/>
              </a:path>
            </a:pathLst>
          </a:custGeom>
          <a:solidFill>
            <a:srgbClr val="BBDEE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text 1"/>
          <p:cNvSpPr txBox="1"/>
          <p:nvPr/>
        </p:nvSpPr>
        <p:spPr>
          <a:xfrm>
            <a:off x="7813587" y="517009"/>
            <a:ext cx="359790" cy="14173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b="1" spc="10" dirty="0">
                <a:solidFill>
                  <a:srgbClr val="231F20"/>
                </a:solidFill>
                <a:latin typeface="Arial"/>
                <a:cs typeface="Arial"/>
              </a:rPr>
              <a:t>Namn: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8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361" y="7720844"/>
            <a:ext cx="552240" cy="267213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7667999" y="1403996"/>
            <a:ext cx="2303995" cy="845998"/>
          </a:xfrm>
          <a:custGeom>
            <a:avLst/>
            <a:gdLst/>
            <a:ahLst/>
            <a:cxnLst/>
            <a:rect l="l" t="t" r="r" b="b"/>
            <a:pathLst>
              <a:path w="2303995" h="845998">
                <a:moveTo>
                  <a:pt x="0" y="0"/>
                </a:moveTo>
                <a:lnTo>
                  <a:pt x="0" y="845998"/>
                </a:lnTo>
                <a:lnTo>
                  <a:pt x="2303996" y="845998"/>
                </a:lnTo>
                <a:lnTo>
                  <a:pt x="2303996" y="0"/>
                </a:lnTo>
                <a:lnTo>
                  <a:pt x="1097902" y="0"/>
                </a:lnTo>
                <a:close/>
              </a:path>
            </a:pathLst>
          </a:custGeom>
          <a:solidFill>
            <a:srgbClr val="FFEFE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text 1"/>
          <p:cNvSpPr txBox="1"/>
          <p:nvPr/>
        </p:nvSpPr>
        <p:spPr>
          <a:xfrm>
            <a:off x="7775999" y="1486709"/>
            <a:ext cx="1081698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b="1" spc="10" dirty="0">
                <a:solidFill>
                  <a:srgbClr val="231F20"/>
                </a:solidFill>
                <a:latin typeface="Arial"/>
                <a:cs typeface="Arial"/>
              </a:rPr>
              <a:t>AVGRÄNSNINGAR</a:t>
            </a:r>
            <a:endParaRPr sz="9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667999" y="2393995"/>
            <a:ext cx="2303995" cy="845997"/>
          </a:xfrm>
          <a:custGeom>
            <a:avLst/>
            <a:gdLst/>
            <a:ahLst/>
            <a:cxnLst/>
            <a:rect l="l" t="t" r="r" b="b"/>
            <a:pathLst>
              <a:path w="2303995" h="845997">
                <a:moveTo>
                  <a:pt x="0" y="0"/>
                </a:moveTo>
                <a:lnTo>
                  <a:pt x="0" y="845998"/>
                </a:lnTo>
                <a:lnTo>
                  <a:pt x="2303996" y="845998"/>
                </a:lnTo>
                <a:lnTo>
                  <a:pt x="2303996" y="0"/>
                </a:lnTo>
                <a:lnTo>
                  <a:pt x="1097902" y="0"/>
                </a:lnTo>
                <a:close/>
              </a:path>
            </a:pathLst>
          </a:custGeom>
          <a:solidFill>
            <a:srgbClr val="FFEFE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text 1"/>
          <p:cNvSpPr txBox="1"/>
          <p:nvPr/>
        </p:nvSpPr>
        <p:spPr>
          <a:xfrm>
            <a:off x="7775999" y="2476711"/>
            <a:ext cx="776034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b="1" spc="10" dirty="0">
                <a:solidFill>
                  <a:srgbClr val="231F20"/>
                </a:solidFill>
                <a:latin typeface="Arial"/>
                <a:cs typeface="Arial"/>
              </a:rPr>
              <a:t>TILLGÅNGAR</a:t>
            </a:r>
            <a:endParaRPr sz="900">
              <a:latin typeface="Arial"/>
              <a:cs typeface="Arial"/>
            </a:endParaRPr>
          </a:p>
        </p:txBody>
      </p:sp>
      <p:pic>
        <p:nvPicPr>
          <p:cNvPr id="51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69" y="284050"/>
            <a:ext cx="1050333" cy="897963"/>
          </a:xfrm>
          <a:prstGeom prst="rect">
            <a:avLst/>
          </a:prstGeom>
        </p:spPr>
      </p:pic>
      <p:sp>
        <p:nvSpPr>
          <p:cNvPr id="52" name="text 1"/>
          <p:cNvSpPr txBox="1"/>
          <p:nvPr/>
        </p:nvSpPr>
        <p:spPr>
          <a:xfrm>
            <a:off x="1899000" y="360431"/>
            <a:ext cx="4656468" cy="84484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sv-SE" sz="3000" b="1" spc="10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sz="3000" b="1" spc="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b="1" spc="10" dirty="0">
                <a:solidFill>
                  <a:srgbClr val="FFFFFF"/>
                </a:solidFill>
                <a:latin typeface="Arial"/>
                <a:cs typeface="Arial"/>
              </a:rPr>
              <a:t>STEG TILL </a:t>
            </a:r>
            <a:endParaRPr sz="3000" dirty="0">
              <a:latin typeface="Arial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2490" b="1" spc="10" dirty="0">
                <a:solidFill>
                  <a:srgbClr val="FFFFFF"/>
                </a:solidFill>
                <a:latin typeface="Arial"/>
                <a:cs typeface="Arial"/>
              </a:rPr>
              <a:t>EN TRANSFORMATIONSPLAN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67994" y="3707993"/>
            <a:ext cx="3900005" cy="179997"/>
          </a:xfrm>
          <a:custGeom>
            <a:avLst/>
            <a:gdLst/>
            <a:ahLst/>
            <a:cxnLst/>
            <a:rect l="l" t="t" r="r" b="b"/>
            <a:pathLst>
              <a:path w="3900005" h="179997">
                <a:moveTo>
                  <a:pt x="0" y="179998"/>
                </a:moveTo>
                <a:lnTo>
                  <a:pt x="0" y="0"/>
                </a:lnTo>
                <a:lnTo>
                  <a:pt x="3900005" y="0"/>
                </a:lnTo>
                <a:lnTo>
                  <a:pt x="3900005" y="179998"/>
                </a:lnTo>
                <a:lnTo>
                  <a:pt x="0" y="179998"/>
                </a:lnTo>
                <a:close/>
              </a:path>
            </a:pathLst>
          </a:custGeom>
          <a:solidFill>
            <a:srgbClr val="E5F2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67994" y="4068000"/>
            <a:ext cx="3900005" cy="179997"/>
          </a:xfrm>
          <a:custGeom>
            <a:avLst/>
            <a:gdLst/>
            <a:ahLst/>
            <a:cxnLst/>
            <a:rect l="l" t="t" r="r" b="b"/>
            <a:pathLst>
              <a:path w="3900005" h="179997">
                <a:moveTo>
                  <a:pt x="0" y="179997"/>
                </a:moveTo>
                <a:lnTo>
                  <a:pt x="0" y="0"/>
                </a:lnTo>
                <a:lnTo>
                  <a:pt x="3900005" y="0"/>
                </a:lnTo>
                <a:lnTo>
                  <a:pt x="3900005" y="179997"/>
                </a:lnTo>
                <a:lnTo>
                  <a:pt x="0" y="179997"/>
                </a:lnTo>
                <a:close/>
              </a:path>
            </a:pathLst>
          </a:custGeom>
          <a:solidFill>
            <a:srgbClr val="E5F2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67994" y="4427995"/>
            <a:ext cx="3900005" cy="179997"/>
          </a:xfrm>
          <a:custGeom>
            <a:avLst/>
            <a:gdLst/>
            <a:ahLst/>
            <a:cxnLst/>
            <a:rect l="l" t="t" r="r" b="b"/>
            <a:pathLst>
              <a:path w="3900005" h="179997">
                <a:moveTo>
                  <a:pt x="0" y="179997"/>
                </a:moveTo>
                <a:lnTo>
                  <a:pt x="0" y="0"/>
                </a:lnTo>
                <a:lnTo>
                  <a:pt x="3900005" y="0"/>
                </a:lnTo>
                <a:lnTo>
                  <a:pt x="3900005" y="179997"/>
                </a:lnTo>
                <a:lnTo>
                  <a:pt x="0" y="179997"/>
                </a:lnTo>
                <a:close/>
              </a:path>
            </a:pathLst>
          </a:custGeom>
          <a:solidFill>
            <a:srgbClr val="E5F2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67994" y="4788002"/>
            <a:ext cx="3900005" cy="179997"/>
          </a:xfrm>
          <a:custGeom>
            <a:avLst/>
            <a:gdLst/>
            <a:ahLst/>
            <a:cxnLst/>
            <a:rect l="l" t="t" r="r" b="b"/>
            <a:pathLst>
              <a:path w="3900005" h="179997">
                <a:moveTo>
                  <a:pt x="0" y="179997"/>
                </a:moveTo>
                <a:lnTo>
                  <a:pt x="0" y="0"/>
                </a:lnTo>
                <a:lnTo>
                  <a:pt x="3900005" y="0"/>
                </a:lnTo>
                <a:lnTo>
                  <a:pt x="3900005" y="179997"/>
                </a:lnTo>
                <a:lnTo>
                  <a:pt x="0" y="179997"/>
                </a:lnTo>
                <a:close/>
              </a:path>
            </a:pathLst>
          </a:custGeom>
          <a:solidFill>
            <a:srgbClr val="E5F2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7994" y="5147996"/>
            <a:ext cx="3900005" cy="179997"/>
          </a:xfrm>
          <a:custGeom>
            <a:avLst/>
            <a:gdLst/>
            <a:ahLst/>
            <a:cxnLst/>
            <a:rect l="l" t="t" r="r" b="b"/>
            <a:pathLst>
              <a:path w="3900005" h="179997">
                <a:moveTo>
                  <a:pt x="0" y="179997"/>
                </a:moveTo>
                <a:lnTo>
                  <a:pt x="0" y="0"/>
                </a:lnTo>
                <a:lnTo>
                  <a:pt x="3900005" y="0"/>
                </a:lnTo>
                <a:lnTo>
                  <a:pt x="3900005" y="179997"/>
                </a:lnTo>
                <a:lnTo>
                  <a:pt x="0" y="179997"/>
                </a:lnTo>
                <a:close/>
              </a:path>
            </a:pathLst>
          </a:custGeom>
          <a:solidFill>
            <a:srgbClr val="E5F2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text 1"/>
          <p:cNvSpPr txBox="1"/>
          <p:nvPr/>
        </p:nvSpPr>
        <p:spPr>
          <a:xfrm>
            <a:off x="923283" y="3705273"/>
            <a:ext cx="446455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Värderingar,</a:t>
            </a:r>
            <a:endParaRPr sz="600">
              <a:latin typeface="Arial"/>
              <a:cs typeface="Arial"/>
            </a:endParaRPr>
          </a:p>
        </p:txBody>
      </p:sp>
      <p:sp>
        <p:nvSpPr>
          <p:cNvPr id="54" name="text 1"/>
          <p:cNvSpPr txBox="1"/>
          <p:nvPr/>
        </p:nvSpPr>
        <p:spPr>
          <a:xfrm>
            <a:off x="765930" y="3794173"/>
            <a:ext cx="602030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Vision &amp; Mission</a:t>
            </a:r>
            <a:endParaRPr sz="600">
              <a:latin typeface="Arial"/>
              <a:cs typeface="Arial"/>
            </a:endParaRPr>
          </a:p>
        </p:txBody>
      </p:sp>
      <p:sp>
        <p:nvSpPr>
          <p:cNvPr id="55" name="text 1"/>
          <p:cNvSpPr txBox="1"/>
          <p:nvPr/>
        </p:nvSpPr>
        <p:spPr>
          <a:xfrm>
            <a:off x="836339" y="3929745"/>
            <a:ext cx="533400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Strategiarbete</a:t>
            </a:r>
            <a:endParaRPr sz="600">
              <a:latin typeface="Arial"/>
              <a:cs typeface="Arial"/>
            </a:endParaRPr>
          </a:p>
        </p:txBody>
      </p:sp>
      <p:sp>
        <p:nvSpPr>
          <p:cNvPr id="56" name="text 1"/>
          <p:cNvSpPr txBox="1"/>
          <p:nvPr/>
        </p:nvSpPr>
        <p:spPr>
          <a:xfrm>
            <a:off x="895724" y="4109768"/>
            <a:ext cx="474014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Organisation</a:t>
            </a:r>
            <a:endParaRPr sz="600">
              <a:latin typeface="Arial"/>
              <a:cs typeface="Arial"/>
            </a:endParaRPr>
          </a:p>
        </p:txBody>
      </p:sp>
      <p:sp>
        <p:nvSpPr>
          <p:cNvPr id="57" name="text 1"/>
          <p:cNvSpPr txBox="1"/>
          <p:nvPr/>
        </p:nvSpPr>
        <p:spPr>
          <a:xfrm>
            <a:off x="984624" y="4289790"/>
            <a:ext cx="385114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Processer</a:t>
            </a:r>
            <a:endParaRPr sz="600">
              <a:latin typeface="Arial"/>
              <a:cs typeface="Arial"/>
            </a:endParaRPr>
          </a:p>
        </p:txBody>
      </p:sp>
      <p:sp>
        <p:nvSpPr>
          <p:cNvPr id="58" name="text 1"/>
          <p:cNvSpPr txBox="1"/>
          <p:nvPr/>
        </p:nvSpPr>
        <p:spPr>
          <a:xfrm>
            <a:off x="905592" y="4469813"/>
            <a:ext cx="464146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Infrastruktur</a:t>
            </a:r>
            <a:endParaRPr sz="600">
              <a:latin typeface="Arial"/>
              <a:cs typeface="Arial"/>
            </a:endParaRPr>
          </a:p>
        </p:txBody>
      </p:sp>
      <p:sp>
        <p:nvSpPr>
          <p:cNvPr id="59" name="text 1"/>
          <p:cNvSpPr txBox="1"/>
          <p:nvPr/>
        </p:nvSpPr>
        <p:spPr>
          <a:xfrm>
            <a:off x="841406" y="4649835"/>
            <a:ext cx="528332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Data &amp; Analys</a:t>
            </a:r>
            <a:endParaRPr sz="600">
              <a:latin typeface="Arial"/>
              <a:cs typeface="Arial"/>
            </a:endParaRPr>
          </a:p>
        </p:txBody>
      </p:sp>
      <p:sp>
        <p:nvSpPr>
          <p:cNvPr id="60" name="text 1"/>
          <p:cNvSpPr txBox="1"/>
          <p:nvPr/>
        </p:nvSpPr>
        <p:spPr>
          <a:xfrm>
            <a:off x="866032" y="4785408"/>
            <a:ext cx="503707" cy="1881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Erbjudande &amp;</a:t>
            </a:r>
            <a:endParaRPr sz="600">
              <a:latin typeface="Arial"/>
              <a:cs typeface="Arial"/>
            </a:endParaRPr>
          </a:p>
          <a:p>
            <a:pPr marL="4978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Intäktsmodell</a:t>
            </a:r>
            <a:endParaRPr sz="600">
              <a:latin typeface="Arial"/>
              <a:cs typeface="Arial"/>
            </a:endParaRPr>
          </a:p>
        </p:txBody>
      </p:sp>
      <p:sp>
        <p:nvSpPr>
          <p:cNvPr id="61" name="text 1"/>
          <p:cNvSpPr txBox="1"/>
          <p:nvPr/>
        </p:nvSpPr>
        <p:spPr>
          <a:xfrm>
            <a:off x="940085" y="5009880"/>
            <a:ext cx="429653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Kontaktytor</a:t>
            </a:r>
            <a:endParaRPr sz="600">
              <a:latin typeface="Arial"/>
              <a:cs typeface="Arial"/>
            </a:endParaRPr>
          </a:p>
        </p:txBody>
      </p:sp>
      <p:sp>
        <p:nvSpPr>
          <p:cNvPr id="62" name="text 1"/>
          <p:cNvSpPr txBox="1"/>
          <p:nvPr/>
        </p:nvSpPr>
        <p:spPr>
          <a:xfrm>
            <a:off x="984535" y="5189902"/>
            <a:ext cx="385203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Relationer</a:t>
            </a:r>
            <a:endParaRPr sz="600">
              <a:latin typeface="Arial"/>
              <a:cs typeface="Arial"/>
            </a:endParaRPr>
          </a:p>
        </p:txBody>
      </p:sp>
      <p:sp>
        <p:nvSpPr>
          <p:cNvPr id="63" name="text 1"/>
          <p:cNvSpPr txBox="1"/>
          <p:nvPr/>
        </p:nvSpPr>
        <p:spPr>
          <a:xfrm>
            <a:off x="1326356" y="5375081"/>
            <a:ext cx="148107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64" name="text 1"/>
          <p:cNvSpPr txBox="1"/>
          <p:nvPr/>
        </p:nvSpPr>
        <p:spPr>
          <a:xfrm>
            <a:off x="1637862" y="5375081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10 %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65" name="text 1"/>
          <p:cNvSpPr txBox="1"/>
          <p:nvPr/>
        </p:nvSpPr>
        <p:spPr>
          <a:xfrm>
            <a:off x="1969103" y="5375081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20 %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66" name="text 1"/>
          <p:cNvSpPr txBox="1"/>
          <p:nvPr/>
        </p:nvSpPr>
        <p:spPr>
          <a:xfrm>
            <a:off x="2300344" y="5375081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30 %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67" name="text 1"/>
          <p:cNvSpPr txBox="1"/>
          <p:nvPr/>
        </p:nvSpPr>
        <p:spPr>
          <a:xfrm>
            <a:off x="2631586" y="5375081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40 %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68" name="text 1"/>
          <p:cNvSpPr txBox="1"/>
          <p:nvPr/>
        </p:nvSpPr>
        <p:spPr>
          <a:xfrm>
            <a:off x="2962827" y="5375081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50 %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69" name="text 1"/>
          <p:cNvSpPr txBox="1"/>
          <p:nvPr/>
        </p:nvSpPr>
        <p:spPr>
          <a:xfrm>
            <a:off x="3294069" y="5375081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60 %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0" name="text 1"/>
          <p:cNvSpPr txBox="1"/>
          <p:nvPr/>
        </p:nvSpPr>
        <p:spPr>
          <a:xfrm>
            <a:off x="3625310" y="5375081"/>
            <a:ext cx="187578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70 %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1" name="text 1"/>
          <p:cNvSpPr txBox="1"/>
          <p:nvPr/>
        </p:nvSpPr>
        <p:spPr>
          <a:xfrm>
            <a:off x="3956552" y="5375081"/>
            <a:ext cx="187578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80 %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2" name="text 1"/>
          <p:cNvSpPr txBox="1"/>
          <p:nvPr/>
        </p:nvSpPr>
        <p:spPr>
          <a:xfrm>
            <a:off x="4287793" y="5375081"/>
            <a:ext cx="187578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90 %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3" name="text 1"/>
          <p:cNvSpPr txBox="1"/>
          <p:nvPr/>
        </p:nvSpPr>
        <p:spPr>
          <a:xfrm>
            <a:off x="4599299" y="5375081"/>
            <a:ext cx="227050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100 %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4" name="text 1"/>
          <p:cNvSpPr txBox="1"/>
          <p:nvPr/>
        </p:nvSpPr>
        <p:spPr>
          <a:xfrm>
            <a:off x="1326801" y="7256116"/>
            <a:ext cx="148107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5" name="text 1"/>
          <p:cNvSpPr txBox="1"/>
          <p:nvPr/>
        </p:nvSpPr>
        <p:spPr>
          <a:xfrm>
            <a:off x="1638306" y="7256116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10 %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6" name="text 1"/>
          <p:cNvSpPr txBox="1"/>
          <p:nvPr/>
        </p:nvSpPr>
        <p:spPr>
          <a:xfrm>
            <a:off x="1969548" y="7256116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20 %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7" name="text 1"/>
          <p:cNvSpPr txBox="1"/>
          <p:nvPr/>
        </p:nvSpPr>
        <p:spPr>
          <a:xfrm>
            <a:off x="2300789" y="7256116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30 %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8" name="text 1"/>
          <p:cNvSpPr txBox="1"/>
          <p:nvPr/>
        </p:nvSpPr>
        <p:spPr>
          <a:xfrm>
            <a:off x="2632031" y="7256116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40 %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79" name="text 1"/>
          <p:cNvSpPr txBox="1"/>
          <p:nvPr/>
        </p:nvSpPr>
        <p:spPr>
          <a:xfrm>
            <a:off x="2963272" y="7256116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50 %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80" name="text 1"/>
          <p:cNvSpPr txBox="1"/>
          <p:nvPr/>
        </p:nvSpPr>
        <p:spPr>
          <a:xfrm>
            <a:off x="3294513" y="7256116"/>
            <a:ext cx="187578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60 %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81" name="text 1"/>
          <p:cNvSpPr txBox="1"/>
          <p:nvPr/>
        </p:nvSpPr>
        <p:spPr>
          <a:xfrm>
            <a:off x="3625755" y="7256116"/>
            <a:ext cx="18757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70 %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82" name="text 1"/>
          <p:cNvSpPr txBox="1"/>
          <p:nvPr/>
        </p:nvSpPr>
        <p:spPr>
          <a:xfrm>
            <a:off x="3956996" y="7256116"/>
            <a:ext cx="187578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80 %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83" name="text 1"/>
          <p:cNvSpPr txBox="1"/>
          <p:nvPr/>
        </p:nvSpPr>
        <p:spPr>
          <a:xfrm>
            <a:off x="4288238" y="7256116"/>
            <a:ext cx="187578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90 %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84" name="text 1"/>
          <p:cNvSpPr txBox="1"/>
          <p:nvPr/>
        </p:nvSpPr>
        <p:spPr>
          <a:xfrm>
            <a:off x="4599743" y="7256116"/>
            <a:ext cx="227050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100 %</a:t>
            </a:r>
            <a:endParaRPr sz="6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394999" y="3701650"/>
            <a:ext cx="12700" cy="1649565"/>
          </a:xfrm>
          <a:custGeom>
            <a:avLst/>
            <a:gdLst/>
            <a:ahLst/>
            <a:cxnLst/>
            <a:rect l="l" t="t" r="r" b="b"/>
            <a:pathLst>
              <a:path w="12700" h="1649565">
                <a:moveTo>
                  <a:pt x="6350" y="1643215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88645" y="5342296"/>
            <a:ext cx="3369703" cy="12700"/>
          </a:xfrm>
          <a:custGeom>
            <a:avLst/>
            <a:gdLst/>
            <a:ahLst/>
            <a:cxnLst/>
            <a:rect l="l" t="t" r="r" b="b"/>
            <a:pathLst>
              <a:path w="3369703" h="12700">
                <a:moveTo>
                  <a:pt x="3363354" y="6350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text 1"/>
          <p:cNvSpPr txBox="1"/>
          <p:nvPr/>
        </p:nvSpPr>
        <p:spPr>
          <a:xfrm>
            <a:off x="1716383" y="3515723"/>
            <a:ext cx="483971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b="1" spc="10" dirty="0">
                <a:solidFill>
                  <a:srgbClr val="231F20"/>
                </a:solidFill>
                <a:latin typeface="Arial"/>
                <a:cs typeface="Arial"/>
              </a:rPr>
              <a:t>Mobilisering</a:t>
            </a:r>
            <a:endParaRPr sz="600">
              <a:latin typeface="Arial"/>
              <a:cs typeface="Arial"/>
            </a:endParaRPr>
          </a:p>
        </p:txBody>
      </p:sp>
      <p:sp>
        <p:nvSpPr>
          <p:cNvPr id="86" name="text 1"/>
          <p:cNvSpPr txBox="1"/>
          <p:nvPr/>
        </p:nvSpPr>
        <p:spPr>
          <a:xfrm>
            <a:off x="2760336" y="3515723"/>
            <a:ext cx="484060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549" b="1" spc="10" dirty="0">
                <a:solidFill>
                  <a:srgbClr val="231F20"/>
                </a:solidFill>
                <a:latin typeface="Arial"/>
                <a:cs typeface="Arial"/>
              </a:rPr>
              <a:t>Koordination</a:t>
            </a:r>
            <a:endParaRPr sz="500">
              <a:latin typeface="Arial"/>
              <a:cs typeface="Arial"/>
            </a:endParaRPr>
          </a:p>
        </p:txBody>
      </p:sp>
      <p:sp>
        <p:nvSpPr>
          <p:cNvPr id="87" name="text 1"/>
          <p:cNvSpPr txBox="1"/>
          <p:nvPr/>
        </p:nvSpPr>
        <p:spPr>
          <a:xfrm>
            <a:off x="3918881" y="3515723"/>
            <a:ext cx="488949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b="1" spc="10" dirty="0">
                <a:solidFill>
                  <a:srgbClr val="231F20"/>
                </a:solidFill>
                <a:latin typeface="Arial"/>
                <a:cs typeface="Arial"/>
              </a:rPr>
              <a:t>Acceleration</a:t>
            </a:r>
            <a:endParaRPr sz="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561825" y="3492522"/>
            <a:ext cx="6350" cy="1778292"/>
          </a:xfrm>
          <a:custGeom>
            <a:avLst/>
            <a:gdLst/>
            <a:ahLst/>
            <a:cxnLst/>
            <a:rect l="l" t="t" r="r" b="b"/>
            <a:pathLst>
              <a:path w="6350" h="1778292">
                <a:moveTo>
                  <a:pt x="3175" y="3175"/>
                </a:moveTo>
                <a:lnTo>
                  <a:pt x="3175" y="1775118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561825" y="3479819"/>
            <a:ext cx="6350" cy="1797355"/>
          </a:xfrm>
          <a:custGeom>
            <a:avLst/>
            <a:gdLst/>
            <a:ahLst/>
            <a:cxnLst/>
            <a:rect l="l" t="t" r="r" b="b"/>
            <a:pathLst>
              <a:path w="6350" h="1797355">
                <a:moveTo>
                  <a:pt x="3175" y="3175"/>
                </a:moveTo>
                <a:lnTo>
                  <a:pt x="3175" y="3175"/>
                </a:lnTo>
                <a:moveTo>
                  <a:pt x="3175" y="1794180"/>
                </a:moveTo>
                <a:lnTo>
                  <a:pt x="3175" y="179418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64000" y="3483521"/>
            <a:ext cx="6350" cy="1778292"/>
          </a:xfrm>
          <a:custGeom>
            <a:avLst/>
            <a:gdLst/>
            <a:ahLst/>
            <a:cxnLst/>
            <a:rect l="l" t="t" r="r" b="b"/>
            <a:pathLst>
              <a:path w="6350" h="1778292">
                <a:moveTo>
                  <a:pt x="3175" y="3175"/>
                </a:moveTo>
                <a:lnTo>
                  <a:pt x="3175" y="1775117"/>
                </a:lnTo>
              </a:path>
            </a:pathLst>
          </a:custGeom>
          <a:ln w="635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64000" y="3470820"/>
            <a:ext cx="6350" cy="1797354"/>
          </a:xfrm>
          <a:custGeom>
            <a:avLst/>
            <a:gdLst/>
            <a:ahLst/>
            <a:cxnLst/>
            <a:rect l="l" t="t" r="r" b="b"/>
            <a:pathLst>
              <a:path w="6350" h="1797354">
                <a:moveTo>
                  <a:pt x="3175" y="3175"/>
                </a:moveTo>
                <a:lnTo>
                  <a:pt x="3175" y="3175"/>
                </a:lnTo>
                <a:moveTo>
                  <a:pt x="3175" y="1794179"/>
                </a:moveTo>
                <a:lnTo>
                  <a:pt x="3175" y="1794179"/>
                </a:lnTo>
              </a:path>
            </a:pathLst>
          </a:custGeom>
          <a:ln w="635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75000" y="3483521"/>
            <a:ext cx="6350" cy="1778292"/>
          </a:xfrm>
          <a:custGeom>
            <a:avLst/>
            <a:gdLst/>
            <a:ahLst/>
            <a:cxnLst/>
            <a:rect l="l" t="t" r="r" b="b"/>
            <a:pathLst>
              <a:path w="6350" h="1778292">
                <a:moveTo>
                  <a:pt x="3175" y="3175"/>
                </a:moveTo>
                <a:lnTo>
                  <a:pt x="3175" y="1775117"/>
                </a:lnTo>
              </a:path>
            </a:pathLst>
          </a:custGeom>
          <a:ln w="635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75000" y="3470820"/>
            <a:ext cx="6350" cy="1797354"/>
          </a:xfrm>
          <a:custGeom>
            <a:avLst/>
            <a:gdLst/>
            <a:ahLst/>
            <a:cxnLst/>
            <a:rect l="l" t="t" r="r" b="b"/>
            <a:pathLst>
              <a:path w="6350" h="1797354">
                <a:moveTo>
                  <a:pt x="3175" y="3175"/>
                </a:moveTo>
                <a:lnTo>
                  <a:pt x="3175" y="3175"/>
                </a:lnTo>
                <a:moveTo>
                  <a:pt x="3175" y="1794179"/>
                </a:moveTo>
                <a:lnTo>
                  <a:pt x="3175" y="1794179"/>
                </a:lnTo>
              </a:path>
            </a:pathLst>
          </a:custGeom>
          <a:ln w="635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text 1"/>
          <p:cNvSpPr txBox="1"/>
          <p:nvPr/>
        </p:nvSpPr>
        <p:spPr>
          <a:xfrm>
            <a:off x="719999" y="7032113"/>
            <a:ext cx="1254645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49" b="1" spc="10" dirty="0">
                <a:solidFill>
                  <a:srgbClr val="FFFFFF"/>
                </a:solidFill>
                <a:latin typeface="Arial"/>
                <a:cs typeface="Arial"/>
              </a:rPr>
              <a:t>www.digjourney.com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767994" y="6974992"/>
            <a:ext cx="3898798" cy="252006"/>
          </a:xfrm>
          <a:custGeom>
            <a:avLst/>
            <a:gdLst/>
            <a:ahLst/>
            <a:cxnLst/>
            <a:rect l="l" t="t" r="r" b="b"/>
            <a:pathLst>
              <a:path w="3898798" h="252006">
                <a:moveTo>
                  <a:pt x="0" y="252006"/>
                </a:moveTo>
                <a:lnTo>
                  <a:pt x="0" y="0"/>
                </a:lnTo>
                <a:lnTo>
                  <a:pt x="3898798" y="0"/>
                </a:lnTo>
                <a:lnTo>
                  <a:pt x="3898798" y="252006"/>
                </a:lnTo>
                <a:lnTo>
                  <a:pt x="0" y="252006"/>
                </a:lnTo>
                <a:close/>
              </a:path>
            </a:pathLst>
          </a:custGeom>
          <a:solidFill>
            <a:srgbClr val="E5F2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67994" y="6470993"/>
            <a:ext cx="3898798" cy="252006"/>
          </a:xfrm>
          <a:custGeom>
            <a:avLst/>
            <a:gdLst/>
            <a:ahLst/>
            <a:cxnLst/>
            <a:rect l="l" t="t" r="r" b="b"/>
            <a:pathLst>
              <a:path w="3898798" h="252006">
                <a:moveTo>
                  <a:pt x="0" y="252006"/>
                </a:moveTo>
                <a:lnTo>
                  <a:pt x="0" y="0"/>
                </a:lnTo>
                <a:lnTo>
                  <a:pt x="3898798" y="0"/>
                </a:lnTo>
                <a:lnTo>
                  <a:pt x="3898798" y="252006"/>
                </a:lnTo>
                <a:lnTo>
                  <a:pt x="0" y="252006"/>
                </a:lnTo>
                <a:close/>
              </a:path>
            </a:pathLst>
          </a:custGeom>
          <a:solidFill>
            <a:srgbClr val="E5F2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67994" y="5966993"/>
            <a:ext cx="3898798" cy="252006"/>
          </a:xfrm>
          <a:custGeom>
            <a:avLst/>
            <a:gdLst/>
            <a:ahLst/>
            <a:cxnLst/>
            <a:rect l="l" t="t" r="r" b="b"/>
            <a:pathLst>
              <a:path w="3898798" h="252006">
                <a:moveTo>
                  <a:pt x="0" y="252006"/>
                </a:moveTo>
                <a:lnTo>
                  <a:pt x="0" y="0"/>
                </a:lnTo>
                <a:lnTo>
                  <a:pt x="3898798" y="0"/>
                </a:lnTo>
                <a:lnTo>
                  <a:pt x="3898798" y="252006"/>
                </a:lnTo>
                <a:lnTo>
                  <a:pt x="0" y="252006"/>
                </a:lnTo>
                <a:close/>
              </a:path>
            </a:pathLst>
          </a:custGeom>
          <a:solidFill>
            <a:srgbClr val="E5F2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text 1"/>
          <p:cNvSpPr txBox="1"/>
          <p:nvPr/>
        </p:nvSpPr>
        <p:spPr>
          <a:xfrm>
            <a:off x="1093167" y="6044724"/>
            <a:ext cx="276567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Kunder</a:t>
            </a:r>
            <a:endParaRPr sz="700">
              <a:latin typeface="Arial"/>
              <a:cs typeface="Arial"/>
            </a:endParaRPr>
          </a:p>
        </p:txBody>
      </p:sp>
      <p:sp>
        <p:nvSpPr>
          <p:cNvPr id="90" name="text 1"/>
          <p:cNvSpPr txBox="1"/>
          <p:nvPr/>
        </p:nvSpPr>
        <p:spPr>
          <a:xfrm>
            <a:off x="890831" y="6296755"/>
            <a:ext cx="478904" cy="9921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Leverantörer</a:t>
            </a:r>
            <a:endParaRPr sz="600">
              <a:latin typeface="Arial"/>
              <a:cs typeface="Arial"/>
            </a:endParaRPr>
          </a:p>
        </p:txBody>
      </p:sp>
      <p:sp>
        <p:nvSpPr>
          <p:cNvPr id="91" name="text 1"/>
          <p:cNvSpPr txBox="1"/>
          <p:nvPr/>
        </p:nvSpPr>
        <p:spPr>
          <a:xfrm>
            <a:off x="930303" y="6548787"/>
            <a:ext cx="439432" cy="9921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609" spc="10" dirty="0">
                <a:solidFill>
                  <a:srgbClr val="231F20"/>
                </a:solidFill>
                <a:latin typeface="Arial"/>
                <a:cs typeface="Arial"/>
              </a:rPr>
              <a:t>Nya aktörer</a:t>
            </a:r>
            <a:endParaRPr sz="6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394999" y="5957476"/>
            <a:ext cx="12700" cy="1277709"/>
          </a:xfrm>
          <a:custGeom>
            <a:avLst/>
            <a:gdLst/>
            <a:ahLst/>
            <a:cxnLst/>
            <a:rect l="l" t="t" r="r" b="b"/>
            <a:pathLst>
              <a:path w="12700" h="1277709">
                <a:moveTo>
                  <a:pt x="6350" y="1271359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388645" y="7223296"/>
            <a:ext cx="3369703" cy="12700"/>
          </a:xfrm>
          <a:custGeom>
            <a:avLst/>
            <a:gdLst/>
            <a:ahLst/>
            <a:cxnLst/>
            <a:rect l="l" t="t" r="r" b="b"/>
            <a:pathLst>
              <a:path w="3369703" h="12700">
                <a:moveTo>
                  <a:pt x="3363354" y="6350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94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2994" y="1115999"/>
            <a:ext cx="1104011" cy="1103998"/>
          </a:xfrm>
          <a:prstGeom prst="rect">
            <a:avLst/>
          </a:prstGeom>
        </p:spPr>
      </p:pic>
      <p:pic>
        <p:nvPicPr>
          <p:cNvPr id="95" name="Imag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982" y="1079996"/>
            <a:ext cx="1718626" cy="739581"/>
          </a:xfrm>
          <a:prstGeom prst="rect">
            <a:avLst/>
          </a:prstGeom>
        </p:spPr>
      </p:pic>
      <p:sp>
        <p:nvSpPr>
          <p:cNvPr id="96" name="text 1"/>
          <p:cNvSpPr txBox="1"/>
          <p:nvPr/>
        </p:nvSpPr>
        <p:spPr>
          <a:xfrm>
            <a:off x="6792548" y="1796014"/>
            <a:ext cx="705104" cy="14173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09" b="1" spc="10" dirty="0">
                <a:solidFill>
                  <a:srgbClr val="00A4BD"/>
                </a:solidFill>
                <a:latin typeface="Arial"/>
                <a:cs typeface="Arial"/>
              </a:rPr>
              <a:t>TA POSITION</a:t>
            </a:r>
            <a:endParaRPr sz="9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564000" y="5880737"/>
            <a:ext cx="6350" cy="1274242"/>
          </a:xfrm>
          <a:custGeom>
            <a:avLst/>
            <a:gdLst/>
            <a:ahLst/>
            <a:cxnLst/>
            <a:rect l="l" t="t" r="r" b="b"/>
            <a:pathLst>
              <a:path w="6350" h="1274242">
                <a:moveTo>
                  <a:pt x="3175" y="3175"/>
                </a:moveTo>
                <a:lnTo>
                  <a:pt x="3175" y="1271067"/>
                </a:lnTo>
              </a:path>
            </a:pathLst>
          </a:custGeom>
          <a:ln w="635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564000" y="5867997"/>
            <a:ext cx="6350" cy="1293355"/>
          </a:xfrm>
          <a:custGeom>
            <a:avLst/>
            <a:gdLst/>
            <a:ahLst/>
            <a:cxnLst/>
            <a:rect l="l" t="t" r="r" b="b"/>
            <a:pathLst>
              <a:path w="6350" h="1293355">
                <a:moveTo>
                  <a:pt x="3175" y="3175"/>
                </a:moveTo>
                <a:lnTo>
                  <a:pt x="3175" y="3175"/>
                </a:lnTo>
                <a:moveTo>
                  <a:pt x="3175" y="1290180"/>
                </a:moveTo>
                <a:lnTo>
                  <a:pt x="3175" y="1290180"/>
                </a:lnTo>
              </a:path>
            </a:pathLst>
          </a:custGeom>
          <a:ln w="635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475000" y="5880737"/>
            <a:ext cx="6350" cy="1274242"/>
          </a:xfrm>
          <a:custGeom>
            <a:avLst/>
            <a:gdLst/>
            <a:ahLst/>
            <a:cxnLst/>
            <a:rect l="l" t="t" r="r" b="b"/>
            <a:pathLst>
              <a:path w="6350" h="1274242">
                <a:moveTo>
                  <a:pt x="3175" y="3175"/>
                </a:moveTo>
                <a:lnTo>
                  <a:pt x="3175" y="1271067"/>
                </a:lnTo>
              </a:path>
            </a:pathLst>
          </a:custGeom>
          <a:ln w="635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475000" y="5867997"/>
            <a:ext cx="6350" cy="1293355"/>
          </a:xfrm>
          <a:custGeom>
            <a:avLst/>
            <a:gdLst/>
            <a:ahLst/>
            <a:cxnLst/>
            <a:rect l="l" t="t" r="r" b="b"/>
            <a:pathLst>
              <a:path w="6350" h="1293355">
                <a:moveTo>
                  <a:pt x="3175" y="3175"/>
                </a:moveTo>
                <a:lnTo>
                  <a:pt x="3175" y="3175"/>
                </a:lnTo>
                <a:moveTo>
                  <a:pt x="3175" y="1290180"/>
                </a:moveTo>
                <a:lnTo>
                  <a:pt x="3175" y="1290180"/>
                </a:lnTo>
              </a:path>
            </a:pathLst>
          </a:custGeom>
          <a:ln w="635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6"/>
          <p:cNvSpPr/>
          <p:nvPr/>
        </p:nvSpPr>
        <p:spPr>
          <a:xfrm>
            <a:off x="4931999" y="5696289"/>
            <a:ext cx="2645994" cy="1757633"/>
          </a:xfrm>
          <a:custGeom>
            <a:avLst/>
            <a:gdLst/>
            <a:ahLst/>
            <a:cxnLst/>
            <a:rect l="l" t="t" r="r" b="b"/>
            <a:pathLst>
              <a:path w="2645994" h="2160003">
                <a:moveTo>
                  <a:pt x="0" y="0"/>
                </a:moveTo>
                <a:lnTo>
                  <a:pt x="90005" y="1067930"/>
                </a:lnTo>
                <a:lnTo>
                  <a:pt x="0" y="2160003"/>
                </a:lnTo>
                <a:lnTo>
                  <a:pt x="2556002" y="2160003"/>
                </a:lnTo>
                <a:lnTo>
                  <a:pt x="2645994" y="1067930"/>
                </a:lnTo>
                <a:lnTo>
                  <a:pt x="25560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text 1"/>
          <p:cNvSpPr txBox="1"/>
          <p:nvPr/>
        </p:nvSpPr>
        <p:spPr>
          <a:xfrm>
            <a:off x="5088699" y="5723694"/>
            <a:ext cx="1460336" cy="31072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sv-SE" sz="1100" b="1" spc="10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r>
              <a:rPr sz="1100" b="1" spc="10" dirty="0" smtClean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sz="1100" b="1" spc="10" dirty="0">
                <a:solidFill>
                  <a:srgbClr val="231F20"/>
                </a:solidFill>
                <a:latin typeface="Arial"/>
                <a:cs typeface="Arial"/>
              </a:rPr>
              <a:t>PRIORITERADE </a:t>
            </a:r>
            <a:endParaRPr sz="1100" dirty="0">
              <a:latin typeface="Arial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919" b="1" spc="10" dirty="0">
                <a:solidFill>
                  <a:srgbClr val="231F20"/>
                </a:solidFill>
                <a:latin typeface="Arial"/>
                <a:cs typeface="Arial"/>
              </a:rPr>
              <a:t>    FÖRÄNDRINGSVÅGOR</a:t>
            </a:r>
            <a:endParaRPr sz="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</TotalTime>
  <Words>103</Words>
  <Application>Microsoft Macintosh PowerPoint</Application>
  <PresentationFormat>Anpassad</PresentationFormat>
  <Paragraphs>56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PowerPoint-presentation</vt:lpstr>
    </vt:vector>
  </TitlesOfParts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cp:lastModifiedBy>Microsoft Office-användare</cp:lastModifiedBy>
  <cp:revision>3</cp:revision>
  <cp:lastPrinted>2018-04-25T14:39:16Z</cp:lastPrinted>
  <dcterms:created xsi:type="dcterms:W3CDTF">2018-03-25T16:42:31Z</dcterms:created>
  <dcterms:modified xsi:type="dcterms:W3CDTF">2018-04-26T04:24:14Z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2018-03-25T00:00:00Z</vt:filetime>
  </property>
  <property fmtid="{D5CDD505-2E9C-101B-9397-08002B2CF9AE}" pid="3" name="LastSaved">
    <vt:filetime>2018-03-25T00:00:00Z</vt:filetime>
  </property>
</Properties>
</file>