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5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0B782F7E-1066-49B0-B912-168B18261D52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314175-8857-4A0D-AAB3-87C883D53E4A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AF32F0-ABF2-47E3-8ABA-4AE6DFDAA038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3F2B237-EFFD-40C6-BAB3-E4F3DD79AED8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F6463984-0EF8-4209-9B9A-EF0F232DA6A9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A22CB3-4BD1-4FE7-B2D4-35E10AD987E4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525B8-2478-4D29-9937-959805E32C38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1C84E50A-144F-4B6D-B3D6-787B85114200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33CB9E-C6CF-424C-96B7-1EDA3E738233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7FFAC7AC-894E-49F4-A592-A214DD5E510C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DC1C10B-301D-4088-A321-63A084D27B38}" type="slidenum">
              <a:rPr lang="sv-SE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sv-S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v-SE">
              <a:solidFill>
                <a:srgbClr val="000000"/>
              </a:solidFill>
            </a:endParaRPr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857D0E-1F4C-42C9-BC44-782B5D9044BB}" type="slidenum">
              <a:rPr lang="sv-SE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3768" y="3429000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6600" b="1" dirty="0" smtClean="0">
                <a:latin typeface="Garamond" pitchFamily="18" charset="0"/>
              </a:rPr>
              <a:t>Argumentation</a:t>
            </a:r>
            <a:r>
              <a:rPr lang="sv-SE" sz="6600" dirty="0" smtClean="0">
                <a:latin typeface="Garamond" pitchFamily="18" charset="0"/>
              </a:rPr>
              <a:t> </a:t>
            </a:r>
            <a:endParaRPr lang="sv-SE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sv-SE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220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Argumentation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latin typeface="Garamond" pitchFamily="18" charset="0"/>
              </a:rPr>
              <a:t>Tes</a:t>
            </a:r>
          </a:p>
          <a:p>
            <a:pPr eaLnBrk="1" hangingPunct="1"/>
            <a:r>
              <a:rPr lang="sv-SE" sz="4000" dirty="0" smtClean="0">
                <a:latin typeface="Garamond" pitchFamily="18" charset="0"/>
              </a:rPr>
              <a:t>Argument</a:t>
            </a:r>
          </a:p>
          <a:p>
            <a:pPr lvl="2" eaLnBrk="1" hangingPunct="1"/>
            <a:r>
              <a:rPr lang="sv-SE" sz="4000" dirty="0" smtClean="0">
                <a:latin typeface="Garamond" pitchFamily="18" charset="0"/>
              </a:rPr>
              <a:t>Förargument </a:t>
            </a:r>
          </a:p>
          <a:p>
            <a:pPr lvl="2" eaLnBrk="1" hangingPunct="1"/>
            <a:r>
              <a:rPr lang="sv-SE" sz="4000" dirty="0" smtClean="0">
                <a:latin typeface="Garamond" pitchFamily="18" charset="0"/>
              </a:rPr>
              <a:t>Motargument</a:t>
            </a:r>
          </a:p>
          <a:p>
            <a:pPr lvl="2" eaLnBrk="1" hangingPunct="1"/>
            <a:r>
              <a:rPr lang="sv-SE" sz="4000" dirty="0" smtClean="0">
                <a:latin typeface="Garamond" pitchFamily="18" charset="0"/>
              </a:rPr>
              <a:t>Stödargument</a:t>
            </a:r>
            <a:r>
              <a:rPr lang="sv-SE" sz="4400" dirty="0" smtClean="0">
                <a:latin typeface="Garamond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67415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Syftet med argumentationen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v-SE" sz="2800" smtClean="0">
                <a:latin typeface="Garamond" pitchFamily="18" charset="0"/>
              </a:rPr>
              <a:t>Övertyga någon om att ändra åsikt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Påverka någon till handling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Avskräcka någon att göra något.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Uppmuntra fortsättningen av ett önskat beteende/tänkande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Acceptans av en idé, inställning i en sakfråga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Sluta göra något som anses skadligt eller förkastligt. </a:t>
            </a:r>
          </a:p>
        </p:txBody>
      </p:sp>
    </p:spTree>
    <p:extLst>
      <p:ext uri="{BB962C8B-B14F-4D97-AF65-F5344CB8AC3E}">
        <p14:creationId xmlns:p14="http://schemas.microsoft.com/office/powerpoint/2010/main" val="412726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512" y="4077072"/>
            <a:ext cx="5846440" cy="1214810"/>
          </a:xfrm>
        </p:spPr>
        <p:txBody>
          <a:bodyPr/>
          <a:lstStyle/>
          <a:p>
            <a:pPr algn="ctr"/>
            <a:r>
              <a:rPr lang="sv-SE" sz="2800" dirty="0" smtClean="0">
                <a:latin typeface="Garamond" pitchFamily="18" charset="0"/>
              </a:rPr>
              <a:t>Jobba med Uppgift 8.3. + 8.1 i läroboken</a:t>
            </a:r>
            <a:endParaRPr lang="sv-SE" sz="2800" dirty="0">
              <a:latin typeface="Garamond" pitchFamily="18" charset="0"/>
            </a:endParaRPr>
          </a:p>
        </p:txBody>
      </p:sp>
      <p:pic>
        <p:nvPicPr>
          <p:cNvPr id="5" name="Platshållare för bild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0" b="7170"/>
          <a:stretch>
            <a:fillRect/>
          </a:stretch>
        </p:blipFill>
        <p:spPr>
          <a:xfrm>
            <a:off x="467544" y="692696"/>
            <a:ext cx="4435896" cy="3326922"/>
          </a:xfrm>
        </p:spPr>
      </p:pic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512" y="5229200"/>
            <a:ext cx="5731024" cy="1490662"/>
          </a:xfrm>
        </p:spPr>
        <p:txBody>
          <a:bodyPr/>
          <a:lstStyle/>
          <a:p>
            <a:pPr algn="ctr"/>
            <a:r>
              <a:rPr lang="sv-SE" sz="2000" b="1" dirty="0" smtClean="0">
                <a:latin typeface="Garamond" pitchFamily="18" charset="0"/>
              </a:rPr>
              <a:t>1) 8.3. Hitta tesen i texterna + hitta de argument som förs fram. </a:t>
            </a:r>
          </a:p>
          <a:p>
            <a:pPr algn="ctr"/>
            <a:r>
              <a:rPr lang="sv-SE" sz="2000" b="1" dirty="0" smtClean="0">
                <a:latin typeface="Garamond" pitchFamily="18" charset="0"/>
              </a:rPr>
              <a:t>2) 8.1. Skriv så många argument och motargument du kan kring en av teserna. </a:t>
            </a:r>
            <a:endParaRPr lang="sv-SE" sz="20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0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latin typeface="Garamond" pitchFamily="18" charset="0"/>
              </a:rPr>
              <a:t>Olika typer av argument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3200" dirty="0" smtClean="0">
                <a:latin typeface="Garamond" pitchFamily="18" charset="0"/>
              </a:rPr>
              <a:t>Förnuftsargument</a:t>
            </a:r>
          </a:p>
          <a:p>
            <a:pPr eaLnBrk="1" hangingPunct="1">
              <a:lnSpc>
                <a:spcPct val="90000"/>
              </a:lnSpc>
            </a:pPr>
            <a:r>
              <a:rPr lang="sv-SE" sz="3200" dirty="0" smtClean="0">
                <a:latin typeface="Garamond" pitchFamily="18" charset="0"/>
              </a:rPr>
              <a:t>Känsloargument </a:t>
            </a:r>
          </a:p>
          <a:p>
            <a:pPr eaLnBrk="1" hangingPunct="1">
              <a:lnSpc>
                <a:spcPct val="90000"/>
              </a:lnSpc>
            </a:pPr>
            <a:endParaRPr lang="sv-SE" sz="32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3200" dirty="0" smtClean="0">
                <a:latin typeface="Garamond" pitchFamily="18" charset="0"/>
              </a:rPr>
              <a:t>Stödargument </a:t>
            </a:r>
          </a:p>
          <a:p>
            <a:pPr lvl="2" eaLnBrk="1" hangingPunct="1">
              <a:lnSpc>
                <a:spcPct val="90000"/>
              </a:lnSpc>
            </a:pPr>
            <a:r>
              <a:rPr lang="sv-SE" sz="2400" dirty="0" smtClean="0">
                <a:latin typeface="Garamond" pitchFamily="18" charset="0"/>
              </a:rPr>
              <a:t>Konkreta exempel och berättelser</a:t>
            </a:r>
          </a:p>
          <a:p>
            <a:pPr lvl="2" eaLnBrk="1" hangingPunct="1">
              <a:lnSpc>
                <a:spcPct val="90000"/>
              </a:lnSpc>
            </a:pPr>
            <a:r>
              <a:rPr lang="sv-SE" sz="2400" dirty="0" smtClean="0">
                <a:latin typeface="Garamond" pitchFamily="18" charset="0"/>
              </a:rPr>
              <a:t>Nyttoargument </a:t>
            </a:r>
          </a:p>
          <a:p>
            <a:pPr lvl="2" eaLnBrk="1" hangingPunct="1">
              <a:lnSpc>
                <a:spcPct val="90000"/>
              </a:lnSpc>
            </a:pPr>
            <a:r>
              <a:rPr lang="sv-SE" sz="2400" dirty="0" smtClean="0">
                <a:latin typeface="Garamond" pitchFamily="18" charset="0"/>
              </a:rPr>
              <a:t>Jämförelser</a:t>
            </a:r>
          </a:p>
          <a:p>
            <a:pPr lvl="2" eaLnBrk="1" hangingPunct="1">
              <a:lnSpc>
                <a:spcPct val="90000"/>
              </a:lnSpc>
            </a:pPr>
            <a:r>
              <a:rPr lang="sv-SE" sz="2400" dirty="0" smtClean="0">
                <a:latin typeface="Garamond" pitchFamily="18" charset="0"/>
              </a:rPr>
              <a:t>Faktauppgifter </a:t>
            </a:r>
          </a:p>
          <a:p>
            <a:pPr eaLnBrk="1" hangingPunct="1">
              <a:lnSpc>
                <a:spcPct val="90000"/>
              </a:lnSpc>
            </a:pPr>
            <a:endParaRPr lang="sv-SE" sz="3200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8180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Dispositionen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8"/>
            <a:ext cx="8229600" cy="50403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Inledningsord 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Tesen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Bakgrund</a:t>
            </a:r>
            <a:r>
              <a:rPr lang="sv-SE" sz="2400" smtClean="0">
                <a:latin typeface="Garamond" pitchFamily="18" charset="0"/>
              </a:rPr>
              <a:t> </a:t>
            </a:r>
            <a:endParaRPr lang="sv-SE" sz="2400" b="1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Argument 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Stödargument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Argument 2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Stödargument:</a:t>
            </a:r>
            <a:r>
              <a:rPr lang="sv-SE" sz="2400" smtClean="0">
                <a:latin typeface="Garamond" pitchFamily="18" charset="0"/>
              </a:rPr>
              <a:t> </a:t>
            </a:r>
            <a:endParaRPr lang="sv-SE" sz="2400" b="1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Ev. Motargument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Argument 3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Ev. klimax med det starkaste argumentet.</a:t>
            </a:r>
            <a:r>
              <a:rPr lang="sv-SE" sz="2400" smtClean="0">
                <a:latin typeface="Garamond" pitchFamily="18" charset="0"/>
              </a:rPr>
              <a:t> </a:t>
            </a:r>
            <a:endParaRPr lang="sv-SE" sz="2400" b="1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Sammanfattning</a:t>
            </a:r>
            <a:r>
              <a:rPr lang="sv-SE" sz="2400" smtClean="0">
                <a:latin typeface="Garamond" pitchFamily="18" charset="0"/>
              </a:rPr>
              <a:t> – upprepa tesen</a:t>
            </a:r>
            <a:endParaRPr lang="sv-SE" sz="2400" b="1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Avsluta med uppmaning eller vädjan</a:t>
            </a:r>
            <a:r>
              <a:rPr lang="sv-SE" sz="2400" smtClean="0">
                <a:latin typeface="Garamond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373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Argumentationsknep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844675"/>
            <a:ext cx="8229600" cy="4022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Personangrepp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Auktoritetsargument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Oklara argument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Majoritetsargument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Generaliseringar 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Cirkelargument 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Övertalningsdefinition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Ensidigt urval </a:t>
            </a:r>
            <a:endParaRPr lang="sv-SE" sz="280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4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Språket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v-SE" sz="2800" dirty="0" smtClean="0">
                <a:latin typeface="Garamond" pitchFamily="18" charset="0"/>
              </a:rPr>
              <a:t>Plus - och minusord</a:t>
            </a:r>
          </a:p>
          <a:p>
            <a:pPr eaLnBrk="1" hangingPunct="1"/>
            <a:r>
              <a:rPr lang="sv-SE" sz="2800" dirty="0" smtClean="0">
                <a:latin typeface="Garamond" pitchFamily="18" charset="0"/>
              </a:rPr>
              <a:t>Vaga ord och uttryck</a:t>
            </a:r>
          </a:p>
          <a:p>
            <a:pPr eaLnBrk="1" hangingPunct="1"/>
            <a:r>
              <a:rPr lang="sv-SE" sz="2800" dirty="0" smtClean="0">
                <a:latin typeface="Garamond" pitchFamily="18" charset="0"/>
              </a:rPr>
              <a:t>Stilfigurer </a:t>
            </a:r>
          </a:p>
          <a:p>
            <a:pPr lvl="2" eaLnBrk="1" hangingPunct="1"/>
            <a:r>
              <a:rPr lang="sv-SE" sz="2400" dirty="0" smtClean="0">
                <a:latin typeface="Garamond" pitchFamily="18" charset="0"/>
              </a:rPr>
              <a:t>Metaforer, liknelser, metonymi, anafor, allitteration, hyperbol, litotes </a:t>
            </a:r>
          </a:p>
        </p:txBody>
      </p:sp>
    </p:spTree>
    <p:extLst>
      <p:ext uri="{BB962C8B-B14F-4D97-AF65-F5344CB8AC3E}">
        <p14:creationId xmlns:p14="http://schemas.microsoft.com/office/powerpoint/2010/main" val="276282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Förslag på ämnen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Argumentera för eller emot att spela dataspel, läsa böcker, lyssna på musik.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Förbättra vården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Dagens skönhetsideal – för eller emot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Klimatfrågan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Fler borde skriva testamente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Donera mera 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Det finns lukter man vill slippa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Att förverkliga sig själv går före trygg lön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Tidig dagisstart bra för barn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Stoppa våldet i hemmen – kvinnors våld mot män och mäns våld mot kvinnor.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Medias publicering av misstänkta och/eller dömda brottslingars namn och bild.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För eller emot en ökad rovdjursjakt.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Sänk/höj bensinpriset </a:t>
            </a:r>
          </a:p>
          <a:p>
            <a:pPr eaLnBrk="1" hangingPunct="1">
              <a:lnSpc>
                <a:spcPct val="80000"/>
              </a:lnSpc>
            </a:pPr>
            <a:r>
              <a:rPr lang="sv-SE" sz="2000" smtClean="0">
                <a:latin typeface="Garamond" pitchFamily="18" charset="0"/>
              </a:rPr>
              <a:t>Förbättra äldrevården</a:t>
            </a:r>
          </a:p>
        </p:txBody>
      </p:sp>
    </p:spTree>
    <p:extLst>
      <p:ext uri="{BB962C8B-B14F-4D97-AF65-F5344CB8AC3E}">
        <p14:creationId xmlns:p14="http://schemas.microsoft.com/office/powerpoint/2010/main" val="368247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urspråk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</TotalTime>
  <Words>262</Words>
  <Application>Microsoft Office PowerPoint</Application>
  <PresentationFormat>Bildspel på skärmen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0" baseType="lpstr">
      <vt:lpstr>Burspråk</vt:lpstr>
      <vt:lpstr>PowerPoint-presentation</vt:lpstr>
      <vt:lpstr>Argumentation </vt:lpstr>
      <vt:lpstr>Syftet med argumentationen </vt:lpstr>
      <vt:lpstr>Jobba med Uppgift 8.3. + 8.1 i läroboken</vt:lpstr>
      <vt:lpstr>Olika typer av argument</vt:lpstr>
      <vt:lpstr>Dispositionen </vt:lpstr>
      <vt:lpstr>Argumentationsknep </vt:lpstr>
      <vt:lpstr>Språket </vt:lpstr>
      <vt:lpstr>Förslag på ämnen </vt:lpstr>
    </vt:vector>
  </TitlesOfParts>
  <Company>Lycksele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Åsa Löfgren</dc:creator>
  <cp:lastModifiedBy>Jenny Jansson </cp:lastModifiedBy>
  <cp:revision>3</cp:revision>
  <dcterms:created xsi:type="dcterms:W3CDTF">2012-09-23T19:03:00Z</dcterms:created>
  <dcterms:modified xsi:type="dcterms:W3CDTF">2015-11-24T11:08:09Z</dcterms:modified>
</cp:coreProperties>
</file>