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534A9F-B327-424A-8C36-DEAA4BA2E8D6}" type="doc">
      <dgm:prSet loTypeId="urn:microsoft.com/office/officeart/2008/layout/VerticalCurvedLis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sv-SE"/>
        </a:p>
      </dgm:t>
    </dgm:pt>
    <dgm:pt modelId="{C55CD785-AC89-4ADE-82EE-FA34F714FAC8}">
      <dgm:prSet phldrT="[Text]"/>
      <dgm:spPr/>
      <dgm:t>
        <a:bodyPr/>
        <a:lstStyle/>
        <a:p>
          <a:r>
            <a:rPr lang="sv-SE" dirty="0" smtClean="0"/>
            <a:t>Indoeuropeiska </a:t>
          </a:r>
          <a:endParaRPr lang="sv-SE" dirty="0"/>
        </a:p>
      </dgm:t>
    </dgm:pt>
    <dgm:pt modelId="{5D9C6C43-AAA1-4157-9D5E-A5FF02929C29}" type="parTrans" cxnId="{A8DBE08D-D217-4E27-B731-F9B52DAD167C}">
      <dgm:prSet/>
      <dgm:spPr/>
      <dgm:t>
        <a:bodyPr/>
        <a:lstStyle/>
        <a:p>
          <a:endParaRPr lang="sv-SE"/>
        </a:p>
      </dgm:t>
    </dgm:pt>
    <dgm:pt modelId="{634DE1AB-DC80-4D4C-8D65-AAC4226C7DE4}" type="sibTrans" cxnId="{A8DBE08D-D217-4E27-B731-F9B52DAD167C}">
      <dgm:prSet/>
      <dgm:spPr/>
      <dgm:t>
        <a:bodyPr/>
        <a:lstStyle/>
        <a:p>
          <a:endParaRPr lang="sv-SE"/>
        </a:p>
      </dgm:t>
    </dgm:pt>
    <dgm:pt modelId="{921B253B-FA6B-4488-AD8D-C11784E45860}">
      <dgm:prSet phldrT="[Text]"/>
      <dgm:spPr/>
      <dgm:t>
        <a:bodyPr/>
        <a:lstStyle/>
        <a:p>
          <a:r>
            <a:rPr lang="sv-SE" dirty="0" smtClean="0"/>
            <a:t>Urgermanska (0- 200- talet) </a:t>
          </a:r>
          <a:endParaRPr lang="sv-SE" dirty="0"/>
        </a:p>
      </dgm:t>
    </dgm:pt>
    <dgm:pt modelId="{82BCB771-0AE5-478B-A258-72EED3E177FA}" type="parTrans" cxnId="{3645B893-352B-4DBB-AA0A-D01B598D3719}">
      <dgm:prSet/>
      <dgm:spPr/>
      <dgm:t>
        <a:bodyPr/>
        <a:lstStyle/>
        <a:p>
          <a:endParaRPr lang="sv-SE"/>
        </a:p>
      </dgm:t>
    </dgm:pt>
    <dgm:pt modelId="{D0EB0346-AA8F-4088-9F18-81F985B36B94}" type="sibTrans" cxnId="{3645B893-352B-4DBB-AA0A-D01B598D3719}">
      <dgm:prSet/>
      <dgm:spPr/>
      <dgm:t>
        <a:bodyPr/>
        <a:lstStyle/>
        <a:p>
          <a:endParaRPr lang="sv-SE"/>
        </a:p>
      </dgm:t>
    </dgm:pt>
    <dgm:pt modelId="{6A425897-BA9D-4929-9228-744559FF6D86}">
      <dgm:prSet phldrT="[Text]"/>
      <dgm:spPr/>
      <dgm:t>
        <a:bodyPr/>
        <a:lstStyle/>
        <a:p>
          <a:endParaRPr lang="sv-SE" dirty="0"/>
        </a:p>
      </dgm:t>
    </dgm:pt>
    <dgm:pt modelId="{55856300-7676-4D9B-BED8-E0BE66BA3850}" type="parTrans" cxnId="{2FF8E2E1-954E-4A40-A5FE-30E4FC61D31B}">
      <dgm:prSet/>
      <dgm:spPr/>
      <dgm:t>
        <a:bodyPr/>
        <a:lstStyle/>
        <a:p>
          <a:endParaRPr lang="sv-SE"/>
        </a:p>
      </dgm:t>
    </dgm:pt>
    <dgm:pt modelId="{FC5797FE-104A-4249-8668-441EC616990E}" type="sibTrans" cxnId="{2FF8E2E1-954E-4A40-A5FE-30E4FC61D31B}">
      <dgm:prSet/>
      <dgm:spPr/>
      <dgm:t>
        <a:bodyPr/>
        <a:lstStyle/>
        <a:p>
          <a:endParaRPr lang="sv-SE"/>
        </a:p>
      </dgm:t>
    </dgm:pt>
    <dgm:pt modelId="{B240D881-173A-438E-9415-7A49E3978F8E}">
      <dgm:prSet phldrT="[Text]"/>
      <dgm:spPr/>
      <dgm:t>
        <a:bodyPr/>
        <a:lstStyle/>
        <a:p>
          <a:endParaRPr lang="sv-SE" dirty="0"/>
        </a:p>
      </dgm:t>
    </dgm:pt>
    <dgm:pt modelId="{1CAE94DF-FF16-4DCD-99B7-0C8F8887389B}" type="parTrans" cxnId="{FCE8165B-2BD9-4383-869C-625BCA1005BE}">
      <dgm:prSet/>
      <dgm:spPr/>
      <dgm:t>
        <a:bodyPr/>
        <a:lstStyle/>
        <a:p>
          <a:endParaRPr lang="sv-SE"/>
        </a:p>
      </dgm:t>
    </dgm:pt>
    <dgm:pt modelId="{48B87CD7-3DDA-4887-8EB8-2C8F3E8328E0}" type="sibTrans" cxnId="{FCE8165B-2BD9-4383-869C-625BCA1005BE}">
      <dgm:prSet/>
      <dgm:spPr/>
      <dgm:t>
        <a:bodyPr/>
        <a:lstStyle/>
        <a:p>
          <a:endParaRPr lang="sv-SE"/>
        </a:p>
      </dgm:t>
    </dgm:pt>
    <dgm:pt modelId="{C8F14D74-20E3-4FDA-B3F4-EC9C3CDC32DC}">
      <dgm:prSet phldrT="[Text]"/>
      <dgm:spPr/>
      <dgm:t>
        <a:bodyPr/>
        <a:lstStyle/>
        <a:p>
          <a:r>
            <a:rPr lang="sv-SE" dirty="0" smtClean="0"/>
            <a:t>Urnordiska (200-800-talet)</a:t>
          </a:r>
          <a:endParaRPr lang="sv-SE" dirty="0"/>
        </a:p>
      </dgm:t>
    </dgm:pt>
    <dgm:pt modelId="{7BA3B58F-CC81-40FC-82EE-FDFCF3005C26}" type="parTrans" cxnId="{13CAF9D4-F5CA-4C5A-96FA-83BECB90375A}">
      <dgm:prSet/>
      <dgm:spPr/>
      <dgm:t>
        <a:bodyPr/>
        <a:lstStyle/>
        <a:p>
          <a:endParaRPr lang="sv-SE"/>
        </a:p>
      </dgm:t>
    </dgm:pt>
    <dgm:pt modelId="{3248A0DB-AECB-4792-98A0-FDE9159F74AE}" type="sibTrans" cxnId="{13CAF9D4-F5CA-4C5A-96FA-83BECB90375A}">
      <dgm:prSet/>
      <dgm:spPr/>
      <dgm:t>
        <a:bodyPr/>
        <a:lstStyle/>
        <a:p>
          <a:endParaRPr lang="sv-SE"/>
        </a:p>
      </dgm:t>
    </dgm:pt>
    <dgm:pt modelId="{19AA4DA6-277F-4915-BCC4-B73B294E013A}">
      <dgm:prSet/>
      <dgm:spPr/>
      <dgm:t>
        <a:bodyPr/>
        <a:lstStyle/>
        <a:p>
          <a:r>
            <a:rPr lang="sv-SE" dirty="0" smtClean="0"/>
            <a:t>Svenska </a:t>
          </a:r>
          <a:endParaRPr lang="sv-SE" dirty="0"/>
        </a:p>
      </dgm:t>
    </dgm:pt>
    <dgm:pt modelId="{BDD136B0-25C8-45B8-BC28-5A245AC8DDA7}" type="parTrans" cxnId="{A2052111-90AB-4CEB-8768-5BC283D363C0}">
      <dgm:prSet/>
      <dgm:spPr/>
    </dgm:pt>
    <dgm:pt modelId="{0594ECE1-DD8A-4168-AD93-C7713F6746BD}" type="sibTrans" cxnId="{A2052111-90AB-4CEB-8768-5BC283D363C0}">
      <dgm:prSet/>
      <dgm:spPr/>
    </dgm:pt>
    <dgm:pt modelId="{C2FC02CE-25DF-4F5C-958F-B7FACF30E5DB}" type="pres">
      <dgm:prSet presAssocID="{88534A9F-B327-424A-8C36-DEAA4BA2E8D6}" presName="Name0" presStyleCnt="0">
        <dgm:presLayoutVars>
          <dgm:chMax val="7"/>
          <dgm:chPref val="7"/>
          <dgm:dir/>
        </dgm:presLayoutVars>
      </dgm:prSet>
      <dgm:spPr/>
    </dgm:pt>
    <dgm:pt modelId="{63B9426F-ED55-42A6-B212-80994E340A01}" type="pres">
      <dgm:prSet presAssocID="{88534A9F-B327-424A-8C36-DEAA4BA2E8D6}" presName="Name1" presStyleCnt="0"/>
      <dgm:spPr/>
    </dgm:pt>
    <dgm:pt modelId="{8187F80F-0031-437A-9CFB-3A10759DC654}" type="pres">
      <dgm:prSet presAssocID="{88534A9F-B327-424A-8C36-DEAA4BA2E8D6}" presName="cycle" presStyleCnt="0"/>
      <dgm:spPr/>
    </dgm:pt>
    <dgm:pt modelId="{DB42170F-6961-41A2-8E93-55F5F9BBEBC6}" type="pres">
      <dgm:prSet presAssocID="{88534A9F-B327-424A-8C36-DEAA4BA2E8D6}" presName="srcNode" presStyleLbl="node1" presStyleIdx="0" presStyleCnt="4"/>
      <dgm:spPr/>
    </dgm:pt>
    <dgm:pt modelId="{79FDDFE9-5E45-4578-AFA3-C3D4B5D3F4AD}" type="pres">
      <dgm:prSet presAssocID="{88534A9F-B327-424A-8C36-DEAA4BA2E8D6}" presName="conn" presStyleLbl="parChTrans1D2" presStyleIdx="0" presStyleCnt="1"/>
      <dgm:spPr/>
    </dgm:pt>
    <dgm:pt modelId="{9C9BB41D-2796-42E3-B2EB-2B40FED35685}" type="pres">
      <dgm:prSet presAssocID="{88534A9F-B327-424A-8C36-DEAA4BA2E8D6}" presName="extraNode" presStyleLbl="node1" presStyleIdx="0" presStyleCnt="4"/>
      <dgm:spPr/>
    </dgm:pt>
    <dgm:pt modelId="{70462579-F4A7-43B8-A295-149D77586FA0}" type="pres">
      <dgm:prSet presAssocID="{88534A9F-B327-424A-8C36-DEAA4BA2E8D6}" presName="dstNode" presStyleLbl="node1" presStyleIdx="0" presStyleCnt="4"/>
      <dgm:spPr/>
    </dgm:pt>
    <dgm:pt modelId="{61B528FD-04FD-4141-B91F-7E58CA17D4C2}" type="pres">
      <dgm:prSet presAssocID="{C55CD785-AC89-4ADE-82EE-FA34F714FAC8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024C1CF-A096-47B3-97C7-10ED08A9BEB0}" type="pres">
      <dgm:prSet presAssocID="{C55CD785-AC89-4ADE-82EE-FA34F714FAC8}" presName="accent_1" presStyleCnt="0"/>
      <dgm:spPr/>
    </dgm:pt>
    <dgm:pt modelId="{CDDDDA71-E7DA-486A-A39C-7D182BB0A601}" type="pres">
      <dgm:prSet presAssocID="{C55CD785-AC89-4ADE-82EE-FA34F714FAC8}" presName="accentRepeatNode" presStyleLbl="solidFgAcc1" presStyleIdx="0" presStyleCnt="4"/>
      <dgm:spPr/>
    </dgm:pt>
    <dgm:pt modelId="{97AFC823-1314-4C28-87B8-DFA14B1796F8}" type="pres">
      <dgm:prSet presAssocID="{921B253B-FA6B-4488-AD8D-C11784E45860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F57E1A9-7AFD-4DDD-B8A9-82F0087E155C}" type="pres">
      <dgm:prSet presAssocID="{921B253B-FA6B-4488-AD8D-C11784E45860}" presName="accent_2" presStyleCnt="0"/>
      <dgm:spPr/>
    </dgm:pt>
    <dgm:pt modelId="{7B40A41C-6489-4DED-A995-D853C9A0C4B1}" type="pres">
      <dgm:prSet presAssocID="{921B253B-FA6B-4488-AD8D-C11784E45860}" presName="accentRepeatNode" presStyleLbl="solidFgAcc1" presStyleIdx="1" presStyleCnt="4"/>
      <dgm:spPr/>
    </dgm:pt>
    <dgm:pt modelId="{F4EB0B17-8CD2-4EB6-8625-B5F640ECD449}" type="pres">
      <dgm:prSet presAssocID="{C8F14D74-20E3-4FDA-B3F4-EC9C3CDC32D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4036721-6FFA-4328-8DC8-31C8C65423EE}" type="pres">
      <dgm:prSet presAssocID="{C8F14D74-20E3-4FDA-B3F4-EC9C3CDC32DC}" presName="accent_3" presStyleCnt="0"/>
      <dgm:spPr/>
    </dgm:pt>
    <dgm:pt modelId="{FD0D2A10-AF71-40A2-99C7-235E184B55A2}" type="pres">
      <dgm:prSet presAssocID="{C8F14D74-20E3-4FDA-B3F4-EC9C3CDC32DC}" presName="accentRepeatNode" presStyleLbl="solidFgAcc1" presStyleIdx="2" presStyleCnt="4"/>
      <dgm:spPr/>
    </dgm:pt>
    <dgm:pt modelId="{36FAF14E-7DB3-445E-B6A1-94A15191F7D7}" type="pres">
      <dgm:prSet presAssocID="{19AA4DA6-277F-4915-BCC4-B73B294E013A}" presName="text_4" presStyleLbl="node1" presStyleIdx="3" presStyleCnt="4">
        <dgm:presLayoutVars>
          <dgm:bulletEnabled val="1"/>
        </dgm:presLayoutVars>
      </dgm:prSet>
      <dgm:spPr/>
    </dgm:pt>
    <dgm:pt modelId="{14366B3D-57A9-4ADE-9509-E026582D8A36}" type="pres">
      <dgm:prSet presAssocID="{19AA4DA6-277F-4915-BCC4-B73B294E013A}" presName="accent_4" presStyleCnt="0"/>
      <dgm:spPr/>
    </dgm:pt>
    <dgm:pt modelId="{1D3E3300-296C-429D-BA06-ABA0B881EBC7}" type="pres">
      <dgm:prSet presAssocID="{19AA4DA6-277F-4915-BCC4-B73B294E013A}" presName="accentRepeatNode" presStyleLbl="solidFgAcc1" presStyleIdx="3" presStyleCnt="4"/>
      <dgm:spPr/>
    </dgm:pt>
  </dgm:ptLst>
  <dgm:cxnLst>
    <dgm:cxn modelId="{C9189FB0-1242-4598-B622-7FA0BE0EA1DE}" type="presOf" srcId="{B240D881-173A-438E-9415-7A49E3978F8E}" destId="{97AFC823-1314-4C28-87B8-DFA14B1796F8}" srcOrd="0" destOrd="2" presId="urn:microsoft.com/office/officeart/2008/layout/VerticalCurvedList"/>
    <dgm:cxn modelId="{A2052111-90AB-4CEB-8768-5BC283D363C0}" srcId="{88534A9F-B327-424A-8C36-DEAA4BA2E8D6}" destId="{19AA4DA6-277F-4915-BCC4-B73B294E013A}" srcOrd="3" destOrd="0" parTransId="{BDD136B0-25C8-45B8-BC28-5A245AC8DDA7}" sibTransId="{0594ECE1-DD8A-4168-AD93-C7713F6746BD}"/>
    <dgm:cxn modelId="{A8DBE08D-D217-4E27-B731-F9B52DAD167C}" srcId="{88534A9F-B327-424A-8C36-DEAA4BA2E8D6}" destId="{C55CD785-AC89-4ADE-82EE-FA34F714FAC8}" srcOrd="0" destOrd="0" parTransId="{5D9C6C43-AAA1-4157-9D5E-A5FF02929C29}" sibTransId="{634DE1AB-DC80-4D4C-8D65-AAC4226C7DE4}"/>
    <dgm:cxn modelId="{B9F487C7-B196-4DD0-B74B-3C27A3407ADA}" type="presOf" srcId="{921B253B-FA6B-4488-AD8D-C11784E45860}" destId="{97AFC823-1314-4C28-87B8-DFA14B1796F8}" srcOrd="0" destOrd="0" presId="urn:microsoft.com/office/officeart/2008/layout/VerticalCurvedList"/>
    <dgm:cxn modelId="{65E25481-C9BE-4247-9937-13B1E6AC1694}" type="presOf" srcId="{88534A9F-B327-424A-8C36-DEAA4BA2E8D6}" destId="{C2FC02CE-25DF-4F5C-958F-B7FACF30E5DB}" srcOrd="0" destOrd="0" presId="urn:microsoft.com/office/officeart/2008/layout/VerticalCurvedList"/>
    <dgm:cxn modelId="{3645B893-352B-4DBB-AA0A-D01B598D3719}" srcId="{88534A9F-B327-424A-8C36-DEAA4BA2E8D6}" destId="{921B253B-FA6B-4488-AD8D-C11784E45860}" srcOrd="1" destOrd="0" parTransId="{82BCB771-0AE5-478B-A258-72EED3E177FA}" sibTransId="{D0EB0346-AA8F-4088-9F18-81F985B36B94}"/>
    <dgm:cxn modelId="{FCE8165B-2BD9-4383-869C-625BCA1005BE}" srcId="{921B253B-FA6B-4488-AD8D-C11784E45860}" destId="{B240D881-173A-438E-9415-7A49E3978F8E}" srcOrd="1" destOrd="0" parTransId="{1CAE94DF-FF16-4DCD-99B7-0C8F8887389B}" sibTransId="{48B87CD7-3DDA-4887-8EB8-2C8F3E8328E0}"/>
    <dgm:cxn modelId="{9BA694B2-D330-4689-A823-DB96802DAFBC}" type="presOf" srcId="{19AA4DA6-277F-4915-BCC4-B73B294E013A}" destId="{36FAF14E-7DB3-445E-B6A1-94A15191F7D7}" srcOrd="0" destOrd="0" presId="urn:microsoft.com/office/officeart/2008/layout/VerticalCurvedList"/>
    <dgm:cxn modelId="{2A313A7B-3788-4254-BBA7-E450A1B35C06}" type="presOf" srcId="{C8F14D74-20E3-4FDA-B3F4-EC9C3CDC32DC}" destId="{F4EB0B17-8CD2-4EB6-8625-B5F640ECD449}" srcOrd="0" destOrd="0" presId="urn:microsoft.com/office/officeart/2008/layout/VerticalCurvedList"/>
    <dgm:cxn modelId="{2FF8E2E1-954E-4A40-A5FE-30E4FC61D31B}" srcId="{921B253B-FA6B-4488-AD8D-C11784E45860}" destId="{6A425897-BA9D-4929-9228-744559FF6D86}" srcOrd="0" destOrd="0" parTransId="{55856300-7676-4D9B-BED8-E0BE66BA3850}" sibTransId="{FC5797FE-104A-4249-8668-441EC616990E}"/>
    <dgm:cxn modelId="{3DD3DEE7-5059-429B-9237-20C46FB22454}" type="presOf" srcId="{C55CD785-AC89-4ADE-82EE-FA34F714FAC8}" destId="{61B528FD-04FD-4141-B91F-7E58CA17D4C2}" srcOrd="0" destOrd="0" presId="urn:microsoft.com/office/officeart/2008/layout/VerticalCurvedList"/>
    <dgm:cxn modelId="{A71AD6F2-DDCE-445E-B7EC-70158C376804}" type="presOf" srcId="{634DE1AB-DC80-4D4C-8D65-AAC4226C7DE4}" destId="{79FDDFE9-5E45-4578-AFA3-C3D4B5D3F4AD}" srcOrd="0" destOrd="0" presId="urn:microsoft.com/office/officeart/2008/layout/VerticalCurvedList"/>
    <dgm:cxn modelId="{13CAF9D4-F5CA-4C5A-96FA-83BECB90375A}" srcId="{88534A9F-B327-424A-8C36-DEAA4BA2E8D6}" destId="{C8F14D74-20E3-4FDA-B3F4-EC9C3CDC32DC}" srcOrd="2" destOrd="0" parTransId="{7BA3B58F-CC81-40FC-82EE-FDFCF3005C26}" sibTransId="{3248A0DB-AECB-4792-98A0-FDE9159F74AE}"/>
    <dgm:cxn modelId="{2EC4FDE1-B082-436C-B800-2CC20BCAA57D}" type="presOf" srcId="{6A425897-BA9D-4929-9228-744559FF6D86}" destId="{97AFC823-1314-4C28-87B8-DFA14B1796F8}" srcOrd="0" destOrd="1" presId="urn:microsoft.com/office/officeart/2008/layout/VerticalCurvedList"/>
    <dgm:cxn modelId="{E85DDDA6-05B9-48B7-A090-96CB64680A7B}" type="presParOf" srcId="{C2FC02CE-25DF-4F5C-958F-B7FACF30E5DB}" destId="{63B9426F-ED55-42A6-B212-80994E340A01}" srcOrd="0" destOrd="0" presId="urn:microsoft.com/office/officeart/2008/layout/VerticalCurvedList"/>
    <dgm:cxn modelId="{FFBF831A-0013-406D-8747-3E1E88D5BADE}" type="presParOf" srcId="{63B9426F-ED55-42A6-B212-80994E340A01}" destId="{8187F80F-0031-437A-9CFB-3A10759DC654}" srcOrd="0" destOrd="0" presId="urn:microsoft.com/office/officeart/2008/layout/VerticalCurvedList"/>
    <dgm:cxn modelId="{6B9A1334-52E1-43B7-82F9-75977B1FBC79}" type="presParOf" srcId="{8187F80F-0031-437A-9CFB-3A10759DC654}" destId="{DB42170F-6961-41A2-8E93-55F5F9BBEBC6}" srcOrd="0" destOrd="0" presId="urn:microsoft.com/office/officeart/2008/layout/VerticalCurvedList"/>
    <dgm:cxn modelId="{B2191EF5-3BEE-467C-8285-CA9CDB52ACC3}" type="presParOf" srcId="{8187F80F-0031-437A-9CFB-3A10759DC654}" destId="{79FDDFE9-5E45-4578-AFA3-C3D4B5D3F4AD}" srcOrd="1" destOrd="0" presId="urn:microsoft.com/office/officeart/2008/layout/VerticalCurvedList"/>
    <dgm:cxn modelId="{D763CE4F-BFA0-4F9B-8627-09632703992B}" type="presParOf" srcId="{8187F80F-0031-437A-9CFB-3A10759DC654}" destId="{9C9BB41D-2796-42E3-B2EB-2B40FED35685}" srcOrd="2" destOrd="0" presId="urn:microsoft.com/office/officeart/2008/layout/VerticalCurvedList"/>
    <dgm:cxn modelId="{F94A07C8-9103-40C6-BBAA-3B627EEB74DE}" type="presParOf" srcId="{8187F80F-0031-437A-9CFB-3A10759DC654}" destId="{70462579-F4A7-43B8-A295-149D77586FA0}" srcOrd="3" destOrd="0" presId="urn:microsoft.com/office/officeart/2008/layout/VerticalCurvedList"/>
    <dgm:cxn modelId="{A83C6644-79BD-4949-8D66-BBF12F6B584B}" type="presParOf" srcId="{63B9426F-ED55-42A6-B212-80994E340A01}" destId="{61B528FD-04FD-4141-B91F-7E58CA17D4C2}" srcOrd="1" destOrd="0" presId="urn:microsoft.com/office/officeart/2008/layout/VerticalCurvedList"/>
    <dgm:cxn modelId="{C9AFBD86-E3E1-4472-A81F-F78F8DA5D096}" type="presParOf" srcId="{63B9426F-ED55-42A6-B212-80994E340A01}" destId="{2024C1CF-A096-47B3-97C7-10ED08A9BEB0}" srcOrd="2" destOrd="0" presId="urn:microsoft.com/office/officeart/2008/layout/VerticalCurvedList"/>
    <dgm:cxn modelId="{92A79E18-B569-49FA-B9AD-E4813C2D1BBA}" type="presParOf" srcId="{2024C1CF-A096-47B3-97C7-10ED08A9BEB0}" destId="{CDDDDA71-E7DA-486A-A39C-7D182BB0A601}" srcOrd="0" destOrd="0" presId="urn:microsoft.com/office/officeart/2008/layout/VerticalCurvedList"/>
    <dgm:cxn modelId="{47379DE9-5E8C-41A0-A2C1-67F18EEE0038}" type="presParOf" srcId="{63B9426F-ED55-42A6-B212-80994E340A01}" destId="{97AFC823-1314-4C28-87B8-DFA14B1796F8}" srcOrd="3" destOrd="0" presId="urn:microsoft.com/office/officeart/2008/layout/VerticalCurvedList"/>
    <dgm:cxn modelId="{E9FEADD1-1828-4147-A060-3AA69BFF825C}" type="presParOf" srcId="{63B9426F-ED55-42A6-B212-80994E340A01}" destId="{CF57E1A9-7AFD-4DDD-B8A9-82F0087E155C}" srcOrd="4" destOrd="0" presId="urn:microsoft.com/office/officeart/2008/layout/VerticalCurvedList"/>
    <dgm:cxn modelId="{3D3FE939-0AEA-41E0-9CCC-1B319FD457A5}" type="presParOf" srcId="{CF57E1A9-7AFD-4DDD-B8A9-82F0087E155C}" destId="{7B40A41C-6489-4DED-A995-D853C9A0C4B1}" srcOrd="0" destOrd="0" presId="urn:microsoft.com/office/officeart/2008/layout/VerticalCurvedList"/>
    <dgm:cxn modelId="{6E3CD7A4-74A2-4193-96B9-F2D83DC2E081}" type="presParOf" srcId="{63B9426F-ED55-42A6-B212-80994E340A01}" destId="{F4EB0B17-8CD2-4EB6-8625-B5F640ECD449}" srcOrd="5" destOrd="0" presId="urn:microsoft.com/office/officeart/2008/layout/VerticalCurvedList"/>
    <dgm:cxn modelId="{5AFC9713-3938-4858-80B7-20EB35C64254}" type="presParOf" srcId="{63B9426F-ED55-42A6-B212-80994E340A01}" destId="{44036721-6FFA-4328-8DC8-31C8C65423EE}" srcOrd="6" destOrd="0" presId="urn:microsoft.com/office/officeart/2008/layout/VerticalCurvedList"/>
    <dgm:cxn modelId="{DFDC2424-5FCD-4817-95C4-40FCFA2B83B1}" type="presParOf" srcId="{44036721-6FFA-4328-8DC8-31C8C65423EE}" destId="{FD0D2A10-AF71-40A2-99C7-235E184B55A2}" srcOrd="0" destOrd="0" presId="urn:microsoft.com/office/officeart/2008/layout/VerticalCurvedList"/>
    <dgm:cxn modelId="{53873A99-A7C7-45F6-AED0-316327A87881}" type="presParOf" srcId="{63B9426F-ED55-42A6-B212-80994E340A01}" destId="{36FAF14E-7DB3-445E-B6A1-94A15191F7D7}" srcOrd="7" destOrd="0" presId="urn:microsoft.com/office/officeart/2008/layout/VerticalCurvedList"/>
    <dgm:cxn modelId="{F001DF74-A900-4129-8CFE-902849C5070D}" type="presParOf" srcId="{63B9426F-ED55-42A6-B212-80994E340A01}" destId="{14366B3D-57A9-4ADE-9509-E026582D8A36}" srcOrd="8" destOrd="0" presId="urn:microsoft.com/office/officeart/2008/layout/VerticalCurvedList"/>
    <dgm:cxn modelId="{EC145A4C-59DB-459D-9E88-77942EFE5964}" type="presParOf" srcId="{14366B3D-57A9-4ADE-9509-E026582D8A36}" destId="{1D3E3300-296C-429D-BA06-ABA0B881EB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DDFE9-5E45-4578-AFA3-C3D4B5D3F4AD}">
      <dsp:nvSpPr>
        <dsp:cNvPr id="0" name=""/>
        <dsp:cNvSpPr/>
      </dsp:nvSpPr>
      <dsp:spPr>
        <a:xfrm>
          <a:off x="-5513922" y="-844209"/>
          <a:ext cx="6565219" cy="6565219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528FD-04FD-4141-B91F-7E58CA17D4C2}">
      <dsp:nvSpPr>
        <dsp:cNvPr id="0" name=""/>
        <dsp:cNvSpPr/>
      </dsp:nvSpPr>
      <dsp:spPr>
        <a:xfrm>
          <a:off x="550354" y="374928"/>
          <a:ext cx="7611221" cy="7502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50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Indoeuropeiska </a:t>
          </a:r>
          <a:endParaRPr lang="sv-SE" sz="1600" kern="1200" dirty="0"/>
        </a:p>
      </dsp:txBody>
      <dsp:txXfrm>
        <a:off x="550354" y="374928"/>
        <a:ext cx="7611221" cy="750246"/>
      </dsp:txXfrm>
    </dsp:sp>
    <dsp:sp modelId="{CDDDDA71-E7DA-486A-A39C-7D182BB0A601}">
      <dsp:nvSpPr>
        <dsp:cNvPr id="0" name=""/>
        <dsp:cNvSpPr/>
      </dsp:nvSpPr>
      <dsp:spPr>
        <a:xfrm>
          <a:off x="81450" y="281147"/>
          <a:ext cx="937808" cy="937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AFC823-1314-4C28-87B8-DFA14B1796F8}">
      <dsp:nvSpPr>
        <dsp:cNvPr id="0" name=""/>
        <dsp:cNvSpPr/>
      </dsp:nvSpPr>
      <dsp:spPr>
        <a:xfrm>
          <a:off x="980488" y="1500493"/>
          <a:ext cx="7181088" cy="750246"/>
        </a:xfrm>
        <a:prstGeom prst="rect">
          <a:avLst/>
        </a:prstGeom>
        <a:solidFill>
          <a:schemeClr val="accent5">
            <a:hueOff val="-4132458"/>
            <a:satOff val="6183"/>
            <a:lumOff val="-692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508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Urgermanska (0- 200- talet) </a:t>
          </a:r>
          <a:endParaRPr lang="sv-SE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200" kern="1200" dirty="0"/>
        </a:p>
      </dsp:txBody>
      <dsp:txXfrm>
        <a:off x="980488" y="1500493"/>
        <a:ext cx="7181088" cy="750246"/>
      </dsp:txXfrm>
    </dsp:sp>
    <dsp:sp modelId="{7B40A41C-6489-4DED-A995-D853C9A0C4B1}">
      <dsp:nvSpPr>
        <dsp:cNvPr id="0" name=""/>
        <dsp:cNvSpPr/>
      </dsp:nvSpPr>
      <dsp:spPr>
        <a:xfrm>
          <a:off x="511583" y="1406712"/>
          <a:ext cx="937808" cy="937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B0B17-8CD2-4EB6-8625-B5F640ECD449}">
      <dsp:nvSpPr>
        <dsp:cNvPr id="0" name=""/>
        <dsp:cNvSpPr/>
      </dsp:nvSpPr>
      <dsp:spPr>
        <a:xfrm>
          <a:off x="980488" y="2626059"/>
          <a:ext cx="7181088" cy="750246"/>
        </a:xfrm>
        <a:prstGeom prst="rect">
          <a:avLst/>
        </a:prstGeom>
        <a:solidFill>
          <a:schemeClr val="accent5">
            <a:hueOff val="-8264916"/>
            <a:satOff val="12367"/>
            <a:lumOff val="-1385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50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Urnordiska (200-800-talet)</a:t>
          </a:r>
          <a:endParaRPr lang="sv-SE" sz="1600" kern="1200" dirty="0"/>
        </a:p>
      </dsp:txBody>
      <dsp:txXfrm>
        <a:off x="980488" y="2626059"/>
        <a:ext cx="7181088" cy="750246"/>
      </dsp:txXfrm>
    </dsp:sp>
    <dsp:sp modelId="{FD0D2A10-AF71-40A2-99C7-235E184B55A2}">
      <dsp:nvSpPr>
        <dsp:cNvPr id="0" name=""/>
        <dsp:cNvSpPr/>
      </dsp:nvSpPr>
      <dsp:spPr>
        <a:xfrm>
          <a:off x="511583" y="2532278"/>
          <a:ext cx="937808" cy="937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FAF14E-7DB3-445E-B6A1-94A15191F7D7}">
      <dsp:nvSpPr>
        <dsp:cNvPr id="0" name=""/>
        <dsp:cNvSpPr/>
      </dsp:nvSpPr>
      <dsp:spPr>
        <a:xfrm>
          <a:off x="550354" y="3751624"/>
          <a:ext cx="7611221" cy="750246"/>
        </a:xfrm>
        <a:prstGeom prst="rect">
          <a:avLst/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50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Svenska </a:t>
          </a:r>
          <a:endParaRPr lang="sv-SE" sz="1600" kern="1200" dirty="0"/>
        </a:p>
      </dsp:txBody>
      <dsp:txXfrm>
        <a:off x="550354" y="3751624"/>
        <a:ext cx="7611221" cy="750246"/>
      </dsp:txXfrm>
    </dsp:sp>
    <dsp:sp modelId="{1D3E3300-296C-429D-BA06-ABA0B881EBC7}">
      <dsp:nvSpPr>
        <dsp:cNvPr id="0" name=""/>
        <dsp:cNvSpPr/>
      </dsp:nvSpPr>
      <dsp:spPr>
        <a:xfrm>
          <a:off x="81450" y="3657843"/>
          <a:ext cx="937808" cy="937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November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November 25,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.s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Språkhistoria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v-SE" dirty="0" smtClean="0"/>
              <a:t>Syftar till att ge dig kunskap om det </a:t>
            </a:r>
            <a:r>
              <a:rPr lang="sv-SE" dirty="0"/>
              <a:t>svenska språkets ursprung, historiska utveckling och släktskapsförhållanden</a:t>
            </a:r>
            <a:r>
              <a:rPr lang="sv-SE" dirty="0" smtClean="0"/>
              <a:t>. Du kommer även få kunskap om faktorer som leder fram till  språkförändring.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631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Äldre fornsvenska 1225 - 1375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v-SE" dirty="0"/>
              <a:t>Kristendomen: det latinska alfabetet (1225). Ledde även till att man använde andra material som pergament (kalvskinn) och fjäderpennor. Papperet kom först på 1300-talet. På 1500-talet påbörjades egen papperstillverkning. </a:t>
            </a:r>
          </a:p>
          <a:p>
            <a:pPr lvl="0"/>
            <a:r>
              <a:rPr lang="sv-SE" b="1" dirty="0"/>
              <a:t>Landskapslagarna</a:t>
            </a:r>
            <a:r>
              <a:rPr lang="sv-SE" dirty="0"/>
              <a:t> </a:t>
            </a:r>
          </a:p>
          <a:p>
            <a:pPr lvl="0"/>
            <a:r>
              <a:rPr lang="sv-SE" dirty="0"/>
              <a:t>Diftonger försvann</a:t>
            </a:r>
          </a:p>
          <a:p>
            <a:pPr lvl="0"/>
            <a:r>
              <a:rPr lang="sv-SE" dirty="0"/>
              <a:t>Dubbla vokaler </a:t>
            </a:r>
          </a:p>
          <a:p>
            <a:pPr lvl="0"/>
            <a:r>
              <a:rPr lang="sv-SE" dirty="0"/>
              <a:t>Þ – tecknet och ð - tecknet finns kvar.</a:t>
            </a:r>
          </a:p>
          <a:p>
            <a:pPr lvl="0"/>
            <a:r>
              <a:rPr lang="sv-SE" dirty="0"/>
              <a:t>Omljudet; </a:t>
            </a:r>
            <a:r>
              <a:rPr lang="sv-SE" dirty="0" err="1"/>
              <a:t>GastiR</a:t>
            </a:r>
            <a:r>
              <a:rPr lang="sv-SE" dirty="0"/>
              <a:t> </a:t>
            </a:r>
            <a:r>
              <a:rPr lang="sv-SE" dirty="0">
                <a:sym typeface="Wingdings"/>
              </a:rPr>
              <a:t></a:t>
            </a:r>
            <a:r>
              <a:rPr lang="sv-SE" dirty="0"/>
              <a:t> gäst. En trycksvag vokal (i) påverkar en föregående tryckstark vokal (a). (Därav kommer formen Fot- fötter, </a:t>
            </a:r>
            <a:r>
              <a:rPr lang="sv-SE" dirty="0" err="1"/>
              <a:t>foot</a:t>
            </a:r>
            <a:r>
              <a:rPr lang="sv-SE" dirty="0"/>
              <a:t> – </a:t>
            </a:r>
            <a:r>
              <a:rPr lang="sv-SE" dirty="0" err="1"/>
              <a:t>feet</a:t>
            </a:r>
            <a:r>
              <a:rPr lang="sv-SE" dirty="0"/>
              <a:t>, )</a:t>
            </a:r>
          </a:p>
          <a:p>
            <a:pPr lvl="0"/>
            <a:r>
              <a:rPr lang="sv-SE" dirty="0"/>
              <a:t>Låneord från kristendom och utbildning: Latin: döpa, kristen, kyrka, skola, skriva, brev, alfabet  </a:t>
            </a:r>
          </a:p>
          <a:p>
            <a:endParaRPr lang="sv-S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150345"/>
            <a:ext cx="956369" cy="134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72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Yngre fornsvenska 1375 - 1526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Þ – tecknet och  ð - tecknet försvinner</a:t>
            </a:r>
          </a:p>
          <a:p>
            <a:pPr lvl="0"/>
            <a:r>
              <a:rPr lang="sv-SE" dirty="0"/>
              <a:t>Långt a blir till å; </a:t>
            </a:r>
            <a:r>
              <a:rPr lang="sv-SE" dirty="0" err="1"/>
              <a:t>swa</a:t>
            </a:r>
            <a:r>
              <a:rPr lang="sv-SE" dirty="0"/>
              <a:t> </a:t>
            </a:r>
            <a:r>
              <a:rPr lang="sv-SE" dirty="0">
                <a:sym typeface="Wingdings"/>
              </a:rPr>
              <a:t></a:t>
            </a:r>
            <a:r>
              <a:rPr lang="sv-SE" dirty="0"/>
              <a:t> så, </a:t>
            </a:r>
            <a:r>
              <a:rPr lang="sv-SE" dirty="0" err="1"/>
              <a:t>GarÞer</a:t>
            </a:r>
            <a:r>
              <a:rPr lang="sv-SE" dirty="0"/>
              <a:t> </a:t>
            </a:r>
            <a:r>
              <a:rPr lang="sv-SE" dirty="0">
                <a:sym typeface="Wingdings"/>
              </a:rPr>
              <a:t></a:t>
            </a:r>
            <a:r>
              <a:rPr lang="sv-SE" dirty="0"/>
              <a:t> gård. </a:t>
            </a:r>
          </a:p>
          <a:p>
            <a:pPr lvl="0"/>
            <a:r>
              <a:rPr lang="sv-SE" dirty="0"/>
              <a:t>Tyskan började påverka (1375).  HANSAN – handel, hantverk. Tyska köpmän bosatte sig i Sverige. </a:t>
            </a:r>
          </a:p>
          <a:p>
            <a:pPr lvl="0"/>
            <a:r>
              <a:rPr lang="sv-SE" dirty="0"/>
              <a:t>Låneord kring handel och hantverk: skräddare, grevinna, tvätterska, trappa, skåp, spegel, gesäll, slaktare, mynt, köpman, handel. Vi lånade även in prefix och suffix: </a:t>
            </a:r>
            <a:r>
              <a:rPr lang="sv-SE" i="1" dirty="0"/>
              <a:t>An</a:t>
            </a:r>
            <a:r>
              <a:rPr lang="sv-SE" dirty="0"/>
              <a:t>falla, </a:t>
            </a:r>
            <a:r>
              <a:rPr lang="sv-SE" i="1" dirty="0"/>
              <a:t>be</a:t>
            </a:r>
            <a:r>
              <a:rPr lang="sv-SE" dirty="0"/>
              <a:t>falla, </a:t>
            </a:r>
            <a:r>
              <a:rPr lang="sv-SE" i="1" dirty="0"/>
              <a:t>för</a:t>
            </a:r>
            <a:r>
              <a:rPr lang="sv-SE" dirty="0"/>
              <a:t>lora, uppen</a:t>
            </a:r>
            <a:r>
              <a:rPr lang="sv-SE" i="1" dirty="0"/>
              <a:t>bar</a:t>
            </a:r>
            <a:r>
              <a:rPr lang="sv-SE" dirty="0"/>
              <a:t>, tro</a:t>
            </a:r>
            <a:r>
              <a:rPr lang="sv-SE" i="1" dirty="0"/>
              <a:t>het</a:t>
            </a:r>
            <a:r>
              <a:rPr lang="sv-SE" dirty="0"/>
              <a:t>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653136"/>
            <a:ext cx="13112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03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Äldre nysvenska 1526 - 1732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sv-SE" sz="1400" dirty="0"/>
              <a:t>1526 Nya testamentet översätts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mer enhetlig svenska.</a:t>
            </a:r>
          </a:p>
          <a:p>
            <a:pPr lvl="0"/>
            <a:r>
              <a:rPr lang="sv-SE" sz="1400" dirty="0"/>
              <a:t>1541 hela bibeln, talspråket i Mälardalen påverkande. Visst tyskt inflytande eftersom man använde Luthers översättning som mall. </a:t>
            </a:r>
          </a:p>
          <a:p>
            <a:pPr lvl="0"/>
            <a:r>
              <a:rPr lang="sv-SE" sz="1400" dirty="0"/>
              <a:t>Svenskan blev mer enhetlig </a:t>
            </a:r>
            <a:r>
              <a:rPr lang="sv-SE" sz="1400" dirty="0" err="1"/>
              <a:t>p.g.a</a:t>
            </a:r>
            <a:r>
              <a:rPr lang="sv-SE" sz="1400" dirty="0"/>
              <a:t> att man enades om viss stavning. Mig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</a:t>
            </a:r>
            <a:r>
              <a:rPr lang="sv-SE" sz="1400" dirty="0" err="1"/>
              <a:t>migh</a:t>
            </a:r>
            <a:r>
              <a:rPr lang="sv-SE" sz="1400" dirty="0"/>
              <a:t>, före kunde det ha hetat </a:t>
            </a:r>
            <a:r>
              <a:rPr lang="sv-SE" sz="1400" dirty="0" err="1"/>
              <a:t>mic</a:t>
            </a:r>
            <a:r>
              <a:rPr lang="sv-SE" sz="1400" dirty="0"/>
              <a:t>, </a:t>
            </a:r>
            <a:r>
              <a:rPr lang="sv-SE" sz="1400" dirty="0" err="1"/>
              <a:t>mich</a:t>
            </a:r>
            <a:r>
              <a:rPr lang="sv-SE" sz="1400" dirty="0"/>
              <a:t>, </a:t>
            </a:r>
            <a:r>
              <a:rPr lang="sv-SE" sz="1400" dirty="0" err="1"/>
              <a:t>mesh</a:t>
            </a:r>
            <a:r>
              <a:rPr lang="sv-SE" sz="1400" dirty="0"/>
              <a:t>. Att vi skriver </a:t>
            </a:r>
            <a:r>
              <a:rPr lang="sv-SE" sz="1400" i="1" dirty="0"/>
              <a:t>och</a:t>
            </a:r>
            <a:r>
              <a:rPr lang="sv-SE" sz="1400" dirty="0"/>
              <a:t> </a:t>
            </a:r>
            <a:r>
              <a:rPr lang="sv-SE" sz="1400" dirty="0" err="1"/>
              <a:t>och</a:t>
            </a:r>
            <a:r>
              <a:rPr lang="sv-SE" sz="1400" dirty="0"/>
              <a:t> inte ock är kvar från tyskan. </a:t>
            </a:r>
          </a:p>
          <a:p>
            <a:pPr lvl="0"/>
            <a:r>
              <a:rPr lang="sv-SE" sz="1400" dirty="0"/>
              <a:t>Man använde sig ofta av dubbeltecknade av vokal </a:t>
            </a:r>
            <a:r>
              <a:rPr lang="sv-SE" sz="1400" dirty="0" err="1"/>
              <a:t>book</a:t>
            </a:r>
            <a:r>
              <a:rPr lang="sv-SE" sz="1400" dirty="0"/>
              <a:t>, </a:t>
            </a:r>
            <a:r>
              <a:rPr lang="sv-SE" sz="1400" dirty="0" err="1"/>
              <a:t>stoor</a:t>
            </a:r>
            <a:r>
              <a:rPr lang="sv-SE" sz="1400" dirty="0"/>
              <a:t>, men </a:t>
            </a:r>
            <a:r>
              <a:rPr lang="sv-SE" sz="1400" dirty="0" err="1"/>
              <a:t>dödh</a:t>
            </a:r>
            <a:r>
              <a:rPr lang="sv-SE" sz="1400" dirty="0"/>
              <a:t> och </a:t>
            </a:r>
            <a:r>
              <a:rPr lang="sv-SE" sz="1400" dirty="0" err="1"/>
              <a:t>dagh</a:t>
            </a:r>
            <a:r>
              <a:rPr lang="sv-SE" sz="1400" dirty="0"/>
              <a:t>. Bibeln har fått stor påverkan, den användes i över 400 år i kyrkorna. 1917 fick vi den nya översättningen.</a:t>
            </a:r>
          </a:p>
          <a:p>
            <a:pPr lvl="0"/>
            <a:r>
              <a:rPr lang="sv-SE" sz="1400" dirty="0"/>
              <a:t>HANSANS makt minskar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tyskans påverkan minskar.</a:t>
            </a:r>
          </a:p>
          <a:p>
            <a:pPr lvl="0"/>
            <a:r>
              <a:rPr lang="sv-SE" sz="1400" dirty="0"/>
              <a:t>Reformationen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kyrkans makt minskar, latinet försvinner och ersätts mer med svenskan. Man talade svenska på gudstjänsterna.</a:t>
            </a:r>
          </a:p>
          <a:p>
            <a:pPr lvl="0"/>
            <a:r>
              <a:rPr lang="sv-SE" sz="1400" dirty="0"/>
              <a:t>Digerdöden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många skrivkunniga dog, detta påverkade att det skedde många förändringar av språket. </a:t>
            </a:r>
          </a:p>
          <a:p>
            <a:pPr lvl="0"/>
            <a:r>
              <a:rPr lang="sv-SE" sz="1400" dirty="0"/>
              <a:t>Boktryckarkonsten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mer skrivna texter, t.ex. fler biblar på svenska. </a:t>
            </a:r>
          </a:p>
          <a:p>
            <a:pPr lvl="0"/>
            <a:r>
              <a:rPr lang="sv-SE" sz="1400" dirty="0" err="1"/>
              <a:t>Aa</a:t>
            </a:r>
            <a:r>
              <a:rPr lang="sv-SE" sz="1400" dirty="0"/>
              <a:t>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 smtClean="0"/>
              <a:t>å    Æ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</a:t>
            </a:r>
            <a:r>
              <a:rPr lang="sv-SE" sz="1400" dirty="0" smtClean="0"/>
              <a:t>ä. Ö </a:t>
            </a:r>
            <a:r>
              <a:rPr lang="sv-SE" sz="1400" dirty="0"/>
              <a:t>börjar användas. </a:t>
            </a:r>
          </a:p>
          <a:p>
            <a:pPr lvl="0"/>
            <a:r>
              <a:rPr lang="sv-SE" sz="1400" b="1" dirty="0"/>
              <a:t>1600-talet: stormaktssvenska</a:t>
            </a:r>
            <a:r>
              <a:rPr lang="sv-SE" sz="1400" dirty="0" smtClean="0"/>
              <a:t>. Sverige </a:t>
            </a:r>
            <a:r>
              <a:rPr lang="sv-SE" sz="1400" dirty="0"/>
              <a:t>var europisk stormakt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nationalism. Många nya låneord, kom samtidigt som man hyllade den götiska historietraditionen. </a:t>
            </a:r>
          </a:p>
          <a:p>
            <a:pPr lvl="0"/>
            <a:r>
              <a:rPr lang="sv-SE" sz="1400" dirty="0"/>
              <a:t>Barocktid </a:t>
            </a:r>
            <a:r>
              <a:rPr lang="sv-SE" sz="1400" dirty="0">
                <a:sym typeface="Wingdings"/>
              </a:rPr>
              <a:t></a:t>
            </a:r>
            <a:r>
              <a:rPr lang="sv-SE" sz="1400" dirty="0"/>
              <a:t> överdrivet, befängt, orimligt. W och z kunde användas bara som utsmyckning på orden.</a:t>
            </a:r>
          </a:p>
          <a:p>
            <a:pPr lvl="0"/>
            <a:r>
              <a:rPr lang="sv-SE" sz="1400" dirty="0"/>
              <a:t>Låneorden: från högtyskan och franskan. De franska låneorden har betoningen på den sista stavelsen. Nästan alla ord är hämtade från mode, mat och kultur: </a:t>
            </a:r>
            <a:r>
              <a:rPr lang="sv-SE" sz="1400" i="1" dirty="0"/>
              <a:t>Frisyr, parfym, garderob, kostym, maräng, scen, champinjon, karamell, biljett, kuvert, choklad, mamma, pappa, kusin.</a:t>
            </a:r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25309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Yngre nysvenska 1732 - 1900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v-SE" dirty="0"/>
              <a:t>Under 1700-talet ökade läskunnigheten starkt. Städerna blev betydelsefullare och borgares ställning stärktes. </a:t>
            </a:r>
          </a:p>
          <a:p>
            <a:pPr lvl="0"/>
            <a:r>
              <a:rPr lang="sv-SE" dirty="0"/>
              <a:t>Intresse för kultur och utbildning.</a:t>
            </a:r>
          </a:p>
          <a:p>
            <a:pPr lvl="0"/>
            <a:r>
              <a:rPr lang="sv-SE" dirty="0"/>
              <a:t>Fler tidningar och böcker kom ut. </a:t>
            </a:r>
          </a:p>
          <a:p>
            <a:pPr lvl="0"/>
            <a:r>
              <a:rPr lang="sv-SE" dirty="0"/>
              <a:t>Franskan spred sig ner till borgarklassen. </a:t>
            </a:r>
          </a:p>
          <a:p>
            <a:pPr lvl="0"/>
            <a:r>
              <a:rPr lang="sv-SE" dirty="0"/>
              <a:t>Det fanns de som protesterade mot det utländska inflytandet.</a:t>
            </a:r>
          </a:p>
          <a:p>
            <a:pPr lvl="0"/>
            <a:r>
              <a:rPr lang="sv-SE" b="1" dirty="0"/>
              <a:t>Olof von Dalin började 1732 ge ut </a:t>
            </a:r>
            <a:r>
              <a:rPr lang="sv-SE" b="1" i="1" dirty="0" err="1"/>
              <a:t>Then</a:t>
            </a:r>
            <a:r>
              <a:rPr lang="sv-SE" b="1" i="1" dirty="0"/>
              <a:t> </a:t>
            </a:r>
            <a:r>
              <a:rPr lang="sv-SE" b="1" i="1" dirty="0" err="1"/>
              <a:t>swänska</a:t>
            </a:r>
            <a:r>
              <a:rPr lang="sv-SE" b="1" i="1" dirty="0"/>
              <a:t> Argus</a:t>
            </a:r>
            <a:r>
              <a:rPr lang="sv-SE" dirty="0"/>
              <a:t>. Han försökte där använda så många svenska ord som möjligt.</a:t>
            </a:r>
          </a:p>
          <a:p>
            <a:pPr lvl="0"/>
            <a:r>
              <a:rPr lang="sv-SE" b="1" dirty="0"/>
              <a:t>1734 ÅRS LAG, modern stavning.</a:t>
            </a:r>
            <a:endParaRPr lang="sv-SE" dirty="0"/>
          </a:p>
          <a:p>
            <a:pPr lvl="0"/>
            <a:r>
              <a:rPr lang="sv-SE" dirty="0"/>
              <a:t>Dubbeltecknade vokaler försvann. Man lade istället in ett h:  </a:t>
            </a:r>
            <a:r>
              <a:rPr lang="sv-SE" dirty="0" err="1"/>
              <a:t>åår</a:t>
            </a:r>
            <a:r>
              <a:rPr lang="sv-SE" dirty="0"/>
              <a:t> </a:t>
            </a:r>
            <a:r>
              <a:rPr lang="sv-SE" dirty="0">
                <a:sym typeface="Wingdings"/>
              </a:rPr>
              <a:t></a:t>
            </a:r>
            <a:r>
              <a:rPr lang="sv-SE" dirty="0"/>
              <a:t> </a:t>
            </a:r>
            <a:r>
              <a:rPr lang="sv-SE" dirty="0" err="1"/>
              <a:t>åhr</a:t>
            </a:r>
            <a:r>
              <a:rPr lang="sv-SE" dirty="0"/>
              <a:t>. Dubbelteckning av konsonanter infördes.</a:t>
            </a:r>
          </a:p>
          <a:p>
            <a:pPr lvl="0"/>
            <a:r>
              <a:rPr lang="sv-SE" b="1" dirty="0"/>
              <a:t>1786 Svenska Akademien:</a:t>
            </a:r>
            <a:r>
              <a:rPr lang="sv-SE" dirty="0"/>
              <a:t> svenska språkets renhet, styrka och höghet.</a:t>
            </a:r>
          </a:p>
          <a:p>
            <a:pPr lvl="0"/>
            <a:r>
              <a:rPr lang="sv-SE" dirty="0"/>
              <a:t>1800-talet industrialismens tid. </a:t>
            </a:r>
          </a:p>
          <a:p>
            <a:pPr lvl="0"/>
            <a:r>
              <a:rPr lang="sv-SE" dirty="0"/>
              <a:t>Engelska låneord ord kring industri, mat, sport: </a:t>
            </a:r>
            <a:r>
              <a:rPr lang="sv-SE" i="1" dirty="0"/>
              <a:t>Jobb, snobb, klubb, tennis, tunnel</a:t>
            </a:r>
            <a:r>
              <a:rPr lang="sv-SE" dirty="0"/>
              <a:t>, </a:t>
            </a:r>
            <a:r>
              <a:rPr lang="sv-SE" i="1" dirty="0"/>
              <a:t>import, export, lockout, strejk, kex, lunch, paj, biff, slips, smoking, ulster. </a:t>
            </a:r>
            <a:endParaRPr lang="sv-SE" dirty="0"/>
          </a:p>
          <a:p>
            <a:pPr lvl="0"/>
            <a:r>
              <a:rPr lang="sv-SE" dirty="0"/>
              <a:t>Den första </a:t>
            </a:r>
            <a:r>
              <a:rPr lang="sv-SE" b="1" dirty="0"/>
              <a:t>stavningshandledningen gavs ut 1801</a:t>
            </a:r>
            <a:r>
              <a:rPr lang="sv-SE" dirty="0"/>
              <a:t>. Stavningen närmade sig uttalet och ord som lånats in försvenskades. Man fick ett rättesnöre. </a:t>
            </a:r>
          </a:p>
          <a:p>
            <a:pPr lvl="0"/>
            <a:r>
              <a:rPr lang="sv-SE" b="1" dirty="0"/>
              <a:t>1874 Svenska Akademiens ordlista öfver svenska språket (SAOL).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418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Nusvenska 1900 - 1970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v-SE" dirty="0"/>
              <a:t>Pluralformerna på verb försvann: </a:t>
            </a:r>
            <a:r>
              <a:rPr lang="sv-SE" dirty="0" err="1"/>
              <a:t>gingo</a:t>
            </a:r>
            <a:r>
              <a:rPr lang="sv-SE" dirty="0"/>
              <a:t> – gick, voro – var.</a:t>
            </a:r>
          </a:p>
          <a:p>
            <a:pPr lvl="0"/>
            <a:r>
              <a:rPr lang="sv-SE" dirty="0"/>
              <a:t>Dt </a:t>
            </a:r>
            <a:r>
              <a:rPr lang="sv-SE" dirty="0">
                <a:sym typeface="Wingdings 3"/>
              </a:rPr>
              <a:t></a:t>
            </a:r>
            <a:r>
              <a:rPr lang="sv-SE" dirty="0" err="1"/>
              <a:t>tt</a:t>
            </a:r>
            <a:endParaRPr lang="sv-SE" dirty="0"/>
          </a:p>
          <a:p>
            <a:pPr lvl="0"/>
            <a:r>
              <a:rPr lang="sv-SE" dirty="0"/>
              <a:t>f, </a:t>
            </a:r>
            <a:r>
              <a:rPr lang="sv-SE" dirty="0" err="1"/>
              <a:t>fv</a:t>
            </a:r>
            <a:r>
              <a:rPr lang="sv-SE" dirty="0"/>
              <a:t> och </a:t>
            </a:r>
            <a:r>
              <a:rPr lang="sv-SE" dirty="0" err="1"/>
              <a:t>hv</a:t>
            </a:r>
            <a:r>
              <a:rPr lang="sv-SE" dirty="0"/>
              <a:t> </a:t>
            </a:r>
            <a:r>
              <a:rPr lang="sv-SE" dirty="0">
                <a:sym typeface="Wingdings 3"/>
              </a:rPr>
              <a:t></a:t>
            </a:r>
            <a:r>
              <a:rPr lang="sv-SE" dirty="0"/>
              <a:t> v.</a:t>
            </a:r>
          </a:p>
          <a:p>
            <a:pPr lvl="0"/>
            <a:r>
              <a:rPr lang="sv-SE" dirty="0" err="1"/>
              <a:t>kv</a:t>
            </a:r>
            <a:r>
              <a:rPr lang="sv-SE" dirty="0"/>
              <a:t> </a:t>
            </a:r>
            <a:r>
              <a:rPr lang="sv-SE" dirty="0">
                <a:sym typeface="Wingdings"/>
              </a:rPr>
              <a:t></a:t>
            </a:r>
            <a:r>
              <a:rPr lang="sv-SE" dirty="0"/>
              <a:t> k</a:t>
            </a:r>
          </a:p>
          <a:p>
            <a:pPr lvl="0"/>
            <a:r>
              <a:rPr lang="sv-SE" dirty="0"/>
              <a:t>Skriftspråket har påverkat talet - </a:t>
            </a:r>
            <a:r>
              <a:rPr lang="sv-SE" dirty="0" err="1"/>
              <a:t>å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av</a:t>
            </a:r>
            <a:r>
              <a:rPr lang="sv-SE" dirty="0"/>
              <a:t>, </a:t>
            </a:r>
            <a:r>
              <a:rPr lang="sv-SE" dirty="0" err="1"/>
              <a:t>ve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vid</a:t>
            </a:r>
            <a:r>
              <a:rPr lang="sv-SE" dirty="0"/>
              <a:t>, </a:t>
            </a:r>
            <a:r>
              <a:rPr lang="sv-SE" dirty="0" err="1"/>
              <a:t>kasta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kastade</a:t>
            </a:r>
            <a:r>
              <a:rPr lang="sv-SE" dirty="0"/>
              <a:t>.</a:t>
            </a:r>
          </a:p>
          <a:p>
            <a:pPr lvl="0"/>
            <a:r>
              <a:rPr lang="sv-SE" dirty="0"/>
              <a:t>Talspråket har påverkat skriften. Kortare och enklare meningar. </a:t>
            </a:r>
          </a:p>
          <a:p>
            <a:pPr lvl="0"/>
            <a:r>
              <a:rPr lang="sv-SE" dirty="0"/>
              <a:t>Icke </a:t>
            </a:r>
            <a:r>
              <a:rPr lang="sv-SE" dirty="0">
                <a:sym typeface="Wingdings 3"/>
              </a:rPr>
              <a:t></a:t>
            </a:r>
            <a:r>
              <a:rPr lang="sv-SE" dirty="0"/>
              <a:t> ej, inte</a:t>
            </a:r>
          </a:p>
          <a:p>
            <a:pPr lvl="0"/>
            <a:r>
              <a:rPr lang="sv-SE" dirty="0" err="1"/>
              <a:t>Ehuru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fastän</a:t>
            </a:r>
            <a:r>
              <a:rPr lang="sv-SE" dirty="0"/>
              <a:t>       </a:t>
            </a:r>
            <a:r>
              <a:rPr lang="sv-SE" dirty="0" err="1"/>
              <a:t>Blott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endast</a:t>
            </a:r>
            <a:r>
              <a:rPr lang="sv-SE" dirty="0"/>
              <a:t>           </a:t>
            </a:r>
            <a:r>
              <a:rPr lang="sv-SE" dirty="0" err="1"/>
              <a:t>Skall</a:t>
            </a:r>
            <a:r>
              <a:rPr lang="sv-SE" dirty="0" err="1">
                <a:sym typeface="Wingdings 3"/>
              </a:rPr>
              <a:t></a:t>
            </a:r>
            <a:r>
              <a:rPr lang="sv-SE" dirty="0" err="1"/>
              <a:t>ska</a:t>
            </a:r>
            <a:r>
              <a:rPr lang="sv-SE" dirty="0"/>
              <a:t>. </a:t>
            </a:r>
            <a:endParaRPr lang="sv-SE" dirty="0" smtClean="0"/>
          </a:p>
          <a:p>
            <a:pPr lvl="0"/>
            <a:r>
              <a:rPr lang="sv-SE" dirty="0" smtClean="0"/>
              <a:t>Dialektutjämning - Radio påverkar samt urbanisering </a:t>
            </a:r>
          </a:p>
          <a:p>
            <a:pPr lvl="0"/>
            <a:r>
              <a:rPr lang="sv-SE" dirty="0" smtClean="0"/>
              <a:t>Minoriteter börjar förtryckas (samer, meänkieli)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072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Dagens svenska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Media: Gränser mellan offentligt och privat suddas ut</a:t>
            </a:r>
          </a:p>
          <a:p>
            <a:r>
              <a:rPr lang="sv-SE" dirty="0" smtClean="0"/>
              <a:t>Arbetskraftsinvandring </a:t>
            </a:r>
          </a:p>
          <a:p>
            <a:r>
              <a:rPr lang="sv-SE" dirty="0" smtClean="0"/>
              <a:t>Du-reform</a:t>
            </a:r>
          </a:p>
          <a:p>
            <a:r>
              <a:rPr lang="sv-SE" dirty="0" smtClean="0"/>
              <a:t>Ungdomskultur </a:t>
            </a:r>
          </a:p>
          <a:p>
            <a:r>
              <a:rPr lang="sv-SE" dirty="0" smtClean="0"/>
              <a:t>Engelska: teknik, koncernspråk, sportspråk, underhållning</a:t>
            </a:r>
          </a:p>
          <a:p>
            <a:r>
              <a:rPr lang="sv-SE" dirty="0" smtClean="0"/>
              <a:t>Globalisering: </a:t>
            </a:r>
          </a:p>
          <a:p>
            <a:r>
              <a:rPr lang="sv-SE" dirty="0" smtClean="0"/>
              <a:t>Visualisering: bilder är idag lika viktiga som text</a:t>
            </a:r>
          </a:p>
          <a:p>
            <a:r>
              <a:rPr lang="sv-SE" dirty="0" smtClean="0"/>
              <a:t>Intimisering: en intimare värld</a:t>
            </a:r>
          </a:p>
          <a:p>
            <a:r>
              <a:rPr lang="sv-SE" dirty="0" smtClean="0"/>
              <a:t>Teknikutveckling: Internet, sms, spel, e-post, </a:t>
            </a:r>
            <a:r>
              <a:rPr lang="sv-SE" dirty="0" err="1" smtClean="0"/>
              <a:t>smajlisar</a:t>
            </a:r>
            <a:r>
              <a:rPr lang="sv-SE" dirty="0" smtClean="0"/>
              <a:t>. Vi ringer till en person inte till en plats.</a:t>
            </a:r>
          </a:p>
          <a:p>
            <a:r>
              <a:rPr lang="sv-SE" dirty="0" smtClean="0"/>
              <a:t>Kommersialisering: ekonomisering, </a:t>
            </a:r>
            <a:r>
              <a:rPr lang="sv-SE" dirty="0" err="1" smtClean="0"/>
              <a:t>mediakonkurrens</a:t>
            </a:r>
            <a:endParaRPr lang="sv-SE" dirty="0" smtClean="0"/>
          </a:p>
          <a:p>
            <a:r>
              <a:rPr lang="sv-SE" dirty="0" smtClean="0"/>
              <a:t>Nya förhållanden mellan tal och skrift.</a:t>
            </a:r>
          </a:p>
          <a:p>
            <a:r>
              <a:rPr lang="sv-SE" dirty="0" smtClean="0"/>
              <a:t>Idag: fler språk, fler situationer, fler normsystem, fler genrer och fler tekniker!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910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Lånord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b="1" dirty="0" smtClean="0"/>
              <a:t>Direktlån</a:t>
            </a:r>
            <a:r>
              <a:rPr lang="sv-SE" dirty="0" smtClean="0"/>
              <a:t>: </a:t>
            </a:r>
            <a:r>
              <a:rPr lang="en-GB" dirty="0" smtClean="0"/>
              <a:t>layout</a:t>
            </a:r>
            <a:r>
              <a:rPr lang="en-GB" dirty="0"/>
              <a:t>, boots, teamwork, nylon, vitamin, </a:t>
            </a:r>
            <a:r>
              <a:rPr lang="en-GB" dirty="0" smtClean="0"/>
              <a:t>catering, make-up</a:t>
            </a:r>
            <a:r>
              <a:rPr lang="en-GB" dirty="0"/>
              <a:t>, swimming pool, choke, skateboard, pizza </a:t>
            </a:r>
            <a:endParaRPr lang="sv-SE" dirty="0"/>
          </a:p>
          <a:p>
            <a:r>
              <a:rPr lang="sv-SE" b="1" dirty="0" smtClean="0"/>
              <a:t>Översättningslån</a:t>
            </a:r>
            <a:r>
              <a:rPr lang="sv-SE" dirty="0" smtClean="0"/>
              <a:t>: korsord </a:t>
            </a:r>
            <a:r>
              <a:rPr lang="sv-SE" dirty="0"/>
              <a:t>(</a:t>
            </a:r>
            <a:r>
              <a:rPr lang="sv-SE" dirty="0" err="1"/>
              <a:t>crossword</a:t>
            </a:r>
            <a:r>
              <a:rPr lang="sv-SE" dirty="0"/>
              <a:t>) Mjukvara (software) bandspelare (tape </a:t>
            </a:r>
            <a:r>
              <a:rPr lang="sv-SE" dirty="0" err="1"/>
              <a:t>recorder</a:t>
            </a:r>
            <a:r>
              <a:rPr lang="sv-SE" dirty="0" smtClean="0"/>
              <a:t>) </a:t>
            </a:r>
            <a:r>
              <a:rPr lang="sv-SE" dirty="0" err="1" smtClean="0"/>
              <a:t>Grossmacht</a:t>
            </a:r>
            <a:r>
              <a:rPr lang="sv-SE" dirty="0" smtClean="0"/>
              <a:t> </a:t>
            </a:r>
            <a:r>
              <a:rPr lang="sv-SE" dirty="0"/>
              <a:t>– stormakt, </a:t>
            </a:r>
            <a:r>
              <a:rPr lang="sv-SE" dirty="0" err="1"/>
              <a:t>standpunkt</a:t>
            </a:r>
            <a:r>
              <a:rPr lang="sv-SE" dirty="0"/>
              <a:t> – ståndpunkt. </a:t>
            </a:r>
          </a:p>
          <a:p>
            <a:r>
              <a:rPr lang="sv-SE" b="1" dirty="0" smtClean="0"/>
              <a:t>Betydelselån</a:t>
            </a:r>
            <a:r>
              <a:rPr lang="sv-SE" dirty="0" smtClean="0"/>
              <a:t>: Ordens betydelse lånas in och får en ny betydelse; </a:t>
            </a:r>
            <a:r>
              <a:rPr lang="sv-SE" i="1" dirty="0" smtClean="0"/>
              <a:t>huvudvärk</a:t>
            </a:r>
            <a:r>
              <a:rPr lang="sv-SE" dirty="0" smtClean="0"/>
              <a:t> i betydelsen </a:t>
            </a:r>
            <a:r>
              <a:rPr lang="sv-SE" b="1" dirty="0" smtClean="0"/>
              <a:t>problem</a:t>
            </a:r>
            <a:r>
              <a:rPr lang="sv-SE" dirty="0" smtClean="0"/>
              <a:t> (fr. engelskan) </a:t>
            </a:r>
            <a:r>
              <a:rPr lang="sv-SE" i="1" dirty="0" smtClean="0"/>
              <a:t>Inte min huvudvärk</a:t>
            </a:r>
            <a:r>
              <a:rPr lang="sv-SE" dirty="0" smtClean="0"/>
              <a:t>. </a:t>
            </a:r>
          </a:p>
          <a:p>
            <a:r>
              <a:rPr lang="sv-SE" b="1" dirty="0" smtClean="0"/>
              <a:t>Konstruktionslån</a:t>
            </a:r>
            <a:r>
              <a:rPr lang="sv-SE" dirty="0" smtClean="0"/>
              <a:t>: </a:t>
            </a:r>
            <a:r>
              <a:rPr lang="sv-SE" dirty="0" err="1" smtClean="0"/>
              <a:t>Kalle´s</a:t>
            </a:r>
            <a:r>
              <a:rPr lang="sv-SE" dirty="0" smtClean="0"/>
              <a:t> Kafé (man använder engelskans </a:t>
            </a:r>
            <a:r>
              <a:rPr lang="sv-SE" dirty="0" err="1" smtClean="0"/>
              <a:t>apostrofgenetiv</a:t>
            </a:r>
            <a:r>
              <a:rPr lang="sv-SE" dirty="0" smtClean="0"/>
              <a:t>)</a:t>
            </a:r>
          </a:p>
          <a:p>
            <a:r>
              <a:rPr lang="sv-SE" b="1" dirty="0" smtClean="0"/>
              <a:t>Blandlån</a:t>
            </a:r>
            <a:r>
              <a:rPr lang="sv-SE" dirty="0" smtClean="0"/>
              <a:t>: cd-skiva, Whiteboardpenna</a:t>
            </a:r>
            <a:endParaRPr lang="sv-SE" b="1" dirty="0" smtClean="0"/>
          </a:p>
          <a:p>
            <a:r>
              <a:rPr lang="sv-SE" dirty="0" err="1" smtClean="0"/>
              <a:t>Pseudolån</a:t>
            </a:r>
            <a:r>
              <a:rPr lang="sv-SE" dirty="0" smtClean="0"/>
              <a:t>: </a:t>
            </a:r>
            <a:r>
              <a:rPr lang="sv-SE" i="1" dirty="0" smtClean="0"/>
              <a:t>Freestyle</a:t>
            </a:r>
            <a:r>
              <a:rPr lang="sv-SE" dirty="0" smtClean="0"/>
              <a:t> för bärbar kassettbandspelare. På engelska heter det </a:t>
            </a:r>
            <a:r>
              <a:rPr lang="sv-SE" i="1" dirty="0" err="1" smtClean="0"/>
              <a:t>walkman</a:t>
            </a:r>
            <a:r>
              <a:rPr lang="sv-SE" dirty="0" smtClean="0"/>
              <a:t>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7956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Orsaker till språkförändring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Erövring – kolonisation</a:t>
            </a:r>
          </a:p>
          <a:p>
            <a:r>
              <a:rPr lang="sv-SE" dirty="0" smtClean="0"/>
              <a:t>Status</a:t>
            </a:r>
          </a:p>
          <a:p>
            <a:r>
              <a:rPr lang="sv-SE" dirty="0" smtClean="0"/>
              <a:t>Teknik </a:t>
            </a:r>
          </a:p>
          <a:p>
            <a:r>
              <a:rPr lang="sv-SE" dirty="0" smtClean="0"/>
              <a:t>Handel </a:t>
            </a:r>
          </a:p>
          <a:p>
            <a:r>
              <a:rPr lang="sv-SE" dirty="0" smtClean="0"/>
              <a:t>Uttalslättnader</a:t>
            </a:r>
          </a:p>
          <a:p>
            <a:r>
              <a:rPr lang="sv-SE" dirty="0" smtClean="0"/>
              <a:t>Lånord </a:t>
            </a:r>
          </a:p>
        </p:txBody>
      </p:sp>
    </p:spTree>
    <p:extLst>
      <p:ext uri="{BB962C8B-B14F-4D97-AF65-F5344CB8AC3E}">
        <p14:creationId xmlns:p14="http://schemas.microsoft.com/office/powerpoint/2010/main" val="230470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Språkhistoria 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u="sng" dirty="0" smtClean="0"/>
              <a:t>Kunskap i språkhistoria ger dig kunskap om: </a:t>
            </a:r>
          </a:p>
          <a:p>
            <a:r>
              <a:rPr lang="sv-SE" dirty="0" smtClean="0"/>
              <a:t>Människan; hur vi kommunicerat och om vad</a:t>
            </a:r>
          </a:p>
          <a:p>
            <a:r>
              <a:rPr lang="sv-SE" dirty="0" smtClean="0"/>
              <a:t>Hur språk förändras och varför</a:t>
            </a:r>
          </a:p>
          <a:p>
            <a:r>
              <a:rPr lang="sv-SE" dirty="0" smtClean="0"/>
              <a:t>Hur språk påverkar varandra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9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Språkhistoria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u="sng" dirty="0" smtClean="0"/>
              <a:t>Hur har man fått kunskap kring språkets historia?</a:t>
            </a:r>
          </a:p>
          <a:p>
            <a:r>
              <a:rPr lang="sv-SE" dirty="0" smtClean="0"/>
              <a:t>Arkeologiska utgrävningar</a:t>
            </a:r>
          </a:p>
          <a:p>
            <a:r>
              <a:rPr lang="sv-SE" dirty="0" smtClean="0"/>
              <a:t>Gamla föremål</a:t>
            </a:r>
          </a:p>
          <a:p>
            <a:r>
              <a:rPr lang="sv-SE" dirty="0" smtClean="0"/>
              <a:t>Gamla skrifter </a:t>
            </a:r>
          </a:p>
          <a:p>
            <a:r>
              <a:rPr lang="sv-SE" dirty="0" smtClean="0"/>
              <a:t>Man har konstruerat urspråk </a:t>
            </a:r>
          </a:p>
          <a:p>
            <a:r>
              <a:rPr lang="sv-SE" dirty="0" smtClean="0"/>
              <a:t>Studerat språk och t.ex. jämfört större ordgrupper, grammatiska egenheter och satskonstruktioner. </a:t>
            </a:r>
          </a:p>
          <a:p>
            <a:endParaRPr lang="sv-SE" dirty="0"/>
          </a:p>
          <a:p>
            <a:r>
              <a:rPr lang="sv-SE" dirty="0" smtClean="0"/>
              <a:t>Utgångpunkt är dock skrifter. Ljudupptagningar finns ju inte att tillgå.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98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Språkfamiljer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Indoeuropeiska</a:t>
            </a:r>
          </a:p>
          <a:p>
            <a:r>
              <a:rPr lang="sv-SE" dirty="0" smtClean="0"/>
              <a:t>Finsk-ugriska</a:t>
            </a:r>
          </a:p>
          <a:p>
            <a:r>
              <a:rPr lang="sv-SE" dirty="0" smtClean="0"/>
              <a:t>Baskiska</a:t>
            </a:r>
          </a:p>
          <a:p>
            <a:r>
              <a:rPr lang="sv-SE" dirty="0" err="1" smtClean="0"/>
              <a:t>Sino</a:t>
            </a:r>
            <a:r>
              <a:rPr lang="sv-SE" dirty="0" smtClean="0"/>
              <a:t>-tibetanska språk</a:t>
            </a:r>
          </a:p>
          <a:p>
            <a:r>
              <a:rPr lang="sv-SE" dirty="0" smtClean="0"/>
              <a:t>Turkiska språk</a:t>
            </a:r>
          </a:p>
          <a:p>
            <a:r>
              <a:rPr lang="sv-SE" dirty="0" smtClean="0"/>
              <a:t>Uraliska språk</a:t>
            </a:r>
          </a:p>
          <a:p>
            <a:r>
              <a:rPr lang="sv-SE" dirty="0" smtClean="0"/>
              <a:t>Australiska språk</a:t>
            </a:r>
          </a:p>
          <a:p>
            <a:r>
              <a:rPr lang="sv-SE" dirty="0" smtClean="0"/>
              <a:t>Afroasiatiska språk m.fl. 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1761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Indoeuropeiska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Ett konstruerat språk. Teorier.</a:t>
            </a:r>
          </a:p>
          <a:p>
            <a:r>
              <a:rPr lang="sv-SE" dirty="0" smtClean="0"/>
              <a:t>De flesta europeiska språken ingår samt många sydasiatiska språk.</a:t>
            </a:r>
          </a:p>
          <a:p>
            <a:r>
              <a:rPr lang="sv-SE" dirty="0" smtClean="0"/>
              <a:t>Ryska stäppen öster om Svarta havet för 4000 år sedan.</a:t>
            </a:r>
          </a:p>
          <a:p>
            <a:r>
              <a:rPr lang="sv-SE" dirty="0" smtClean="0"/>
              <a:t>Snarlik meningsbyggnad, liknande räkneord, släktskapsord samt naturord. ARVORD.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337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Indoeuropeiska 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97" y="1844824"/>
            <a:ext cx="679608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467544" y="5013176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I länder som är orangemarkerade talar majoriteten språk som härstammar från indoeuropeiska. I gulmarkerade länder är ett språk med indoeuropeiska som ursprung officiellt språk, men talas av en minoritet av befolkningen.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85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Indoeuropeiska </a:t>
            </a:r>
            <a:r>
              <a:rPr lang="sv-SE" dirty="0" smtClean="0">
                <a:sym typeface="Wingdings"/>
              </a:rPr>
              <a:t> </a:t>
            </a:r>
            <a:r>
              <a:rPr lang="sv-SE" dirty="0" smtClean="0"/>
              <a:t>svenska 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650322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44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Runsvenska 800-1225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Magiska krafter. Statussymboler. </a:t>
            </a:r>
            <a:endParaRPr lang="sv-SE" dirty="0" smtClean="0"/>
          </a:p>
          <a:p>
            <a:pPr lvl="0"/>
            <a:r>
              <a:rPr lang="sv-SE" dirty="0"/>
              <a:t>Ristades på trä, sten och olika föremål.</a:t>
            </a:r>
          </a:p>
          <a:p>
            <a:pPr lvl="0"/>
            <a:r>
              <a:rPr lang="sv-SE" dirty="0"/>
              <a:t>Runor var korta skrifter om resor, över byggnadsverk, för att visa på ägande eller något man reste över någon död.</a:t>
            </a:r>
          </a:p>
          <a:p>
            <a:pPr lvl="0"/>
            <a:r>
              <a:rPr lang="sv-SE" dirty="0" smtClean="0"/>
              <a:t>Runskrift </a:t>
            </a:r>
            <a:r>
              <a:rPr lang="sv-SE" dirty="0"/>
              <a:t>”Futharken”</a:t>
            </a:r>
          </a:p>
          <a:p>
            <a:pPr lvl="0"/>
            <a:r>
              <a:rPr lang="sv-SE" dirty="0" smtClean="0"/>
              <a:t>Diftonger </a:t>
            </a:r>
            <a:r>
              <a:rPr lang="sv-SE" dirty="0"/>
              <a:t>(t.ex. </a:t>
            </a:r>
            <a:r>
              <a:rPr lang="sv-SE" dirty="0" err="1"/>
              <a:t>ai</a:t>
            </a:r>
            <a:r>
              <a:rPr lang="sv-SE" dirty="0"/>
              <a:t>, au, </a:t>
            </a:r>
            <a:r>
              <a:rPr lang="sv-SE" dirty="0" err="1"/>
              <a:t>ei</a:t>
            </a:r>
            <a:r>
              <a:rPr lang="sv-SE" dirty="0"/>
              <a:t>) </a:t>
            </a:r>
          </a:p>
          <a:p>
            <a:pPr lvl="0"/>
            <a:r>
              <a:rPr lang="sv-SE" dirty="0"/>
              <a:t>Vokaler kan vara borta.</a:t>
            </a:r>
          </a:p>
          <a:p>
            <a:pPr lvl="0"/>
            <a:r>
              <a:rPr lang="sv-SE" dirty="0"/>
              <a:t>Ordförrådet – arvord.</a:t>
            </a:r>
          </a:p>
          <a:p>
            <a:r>
              <a:rPr lang="sv-SE" b="1" dirty="0" smtClean="0"/>
              <a:t>Arvord</a:t>
            </a:r>
            <a:r>
              <a:rPr lang="sv-SE" dirty="0" smtClean="0"/>
              <a:t> </a:t>
            </a:r>
            <a:r>
              <a:rPr lang="sv-SE" dirty="0"/>
              <a:t>= ord som funnits sen begynnelsen, ord som finns på runorna. Gemensamma germanska ord, lagspråk, kläder, kroppsdelar, familj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170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Runor </a:t>
            </a:r>
            <a:endParaRPr lang="sv-S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939899" cy="4119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1187624" y="616530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(Källa: </a:t>
            </a:r>
            <a:r>
              <a:rPr lang="sv-SE" u="sng" dirty="0">
                <a:hlinkClick r:id="rId3"/>
              </a:rPr>
              <a:t>www.ne.se</a:t>
            </a:r>
            <a:r>
              <a:rPr lang="sv-SE" dirty="0"/>
              <a:t> 2012-01-31)</a:t>
            </a:r>
          </a:p>
        </p:txBody>
      </p:sp>
    </p:spTree>
    <p:extLst>
      <p:ext uri="{BB962C8B-B14F-4D97-AF65-F5344CB8AC3E}">
        <p14:creationId xmlns:p14="http://schemas.microsoft.com/office/powerpoint/2010/main" val="167333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larhet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303</TotalTime>
  <Words>1259</Words>
  <Application>Microsoft Office PowerPoint</Application>
  <PresentationFormat>Bildspel på skärmen (4:3)</PresentationFormat>
  <Paragraphs>126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18" baseType="lpstr">
      <vt:lpstr>Klarhet</vt:lpstr>
      <vt:lpstr>Språkhistoria </vt:lpstr>
      <vt:lpstr>Språkhistoria </vt:lpstr>
      <vt:lpstr>Språkhistoria</vt:lpstr>
      <vt:lpstr>Språkfamiljer </vt:lpstr>
      <vt:lpstr>Indoeuropeiska</vt:lpstr>
      <vt:lpstr>Indoeuropeiska </vt:lpstr>
      <vt:lpstr>Indoeuropeiska  svenska </vt:lpstr>
      <vt:lpstr>Runsvenska 800-1225</vt:lpstr>
      <vt:lpstr>Runor </vt:lpstr>
      <vt:lpstr>Äldre fornsvenska 1225 - 1375</vt:lpstr>
      <vt:lpstr>Yngre fornsvenska 1375 - 1526</vt:lpstr>
      <vt:lpstr>Äldre nysvenska 1526 - 1732</vt:lpstr>
      <vt:lpstr>Yngre nysvenska 1732 - 1900</vt:lpstr>
      <vt:lpstr>Nusvenska 1900 - 1970</vt:lpstr>
      <vt:lpstr>Dagens svenska</vt:lpstr>
      <vt:lpstr>Lånord</vt:lpstr>
      <vt:lpstr> Orsaker till språkförändring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Språkhistoria</dc:title>
  <dc:creator>Åsa Löfgren</dc:creator>
  <cp:lastModifiedBy>Åsa Löfgren</cp:lastModifiedBy>
  <cp:revision>14</cp:revision>
  <dcterms:created xsi:type="dcterms:W3CDTF">2013-11-25T09:57:15Z</dcterms:created>
  <dcterms:modified xsi:type="dcterms:W3CDTF">2013-11-25T15:00:30Z</dcterms:modified>
</cp:coreProperties>
</file>