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DF3EE-504B-4B48-A88A-EFAC528E19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720A480-19AF-49AF-A607-E3E7C4A2A60C}">
      <dgm:prSet phldrT="[Text]"/>
      <dgm:spPr/>
      <dgm:t>
        <a:bodyPr/>
        <a:lstStyle/>
        <a:p>
          <a:r>
            <a:rPr lang="sv-SE" dirty="0" smtClean="0"/>
            <a:t>Anders sågs på platsen</a:t>
          </a:r>
          <a:endParaRPr lang="sv-SE" dirty="0"/>
        </a:p>
      </dgm:t>
    </dgm:pt>
    <dgm:pt modelId="{F7B4DDDF-B25A-49D2-BB7B-F1E9DE147983}" type="parTrans" cxnId="{F224075F-DB88-4AD6-B7E7-F3B600F98452}">
      <dgm:prSet/>
      <dgm:spPr/>
      <dgm:t>
        <a:bodyPr/>
        <a:lstStyle/>
        <a:p>
          <a:endParaRPr lang="sv-SE"/>
        </a:p>
      </dgm:t>
    </dgm:pt>
    <dgm:pt modelId="{2A64403B-135D-40E7-8CA3-CC60D691B7D7}" type="sibTrans" cxnId="{F224075F-DB88-4AD6-B7E7-F3B600F98452}">
      <dgm:prSet/>
      <dgm:spPr/>
      <dgm:t>
        <a:bodyPr/>
        <a:lstStyle/>
        <a:p>
          <a:endParaRPr lang="sv-SE"/>
        </a:p>
      </dgm:t>
    </dgm:pt>
    <dgm:pt modelId="{B7E9C0F3-A8A3-4E9C-81F9-C78D3D8F90AF}">
      <dgm:prSet phldrT="[Text]"/>
      <dgm:spPr/>
      <dgm:t>
        <a:bodyPr/>
        <a:lstStyle/>
        <a:p>
          <a:r>
            <a:rPr lang="sv-SE" dirty="0" smtClean="0"/>
            <a:t>Anders DNA finns på kniven</a:t>
          </a:r>
          <a:endParaRPr lang="sv-SE" dirty="0"/>
        </a:p>
      </dgm:t>
    </dgm:pt>
    <dgm:pt modelId="{F98896CD-4F82-44C3-90AE-D67B1EB1BC52}" type="parTrans" cxnId="{1508184C-0548-427E-8FA9-1A09527619AC}">
      <dgm:prSet/>
      <dgm:spPr/>
      <dgm:t>
        <a:bodyPr/>
        <a:lstStyle/>
        <a:p>
          <a:endParaRPr lang="sv-SE"/>
        </a:p>
      </dgm:t>
    </dgm:pt>
    <dgm:pt modelId="{578AF840-F72C-49A1-9158-5B0AC3CAE16B}" type="sibTrans" cxnId="{1508184C-0548-427E-8FA9-1A09527619AC}">
      <dgm:prSet/>
      <dgm:spPr/>
      <dgm:t>
        <a:bodyPr/>
        <a:lstStyle/>
        <a:p>
          <a:endParaRPr lang="sv-SE"/>
        </a:p>
      </dgm:t>
    </dgm:pt>
    <dgm:pt modelId="{D80A0789-461A-4DB2-A7F8-B5C04EE88D3F}">
      <dgm:prSet phldrT="[Text]"/>
      <dgm:spPr/>
      <dgm:t>
        <a:bodyPr/>
        <a:lstStyle/>
        <a:p>
          <a:r>
            <a:rPr lang="sv-SE" dirty="0" smtClean="0"/>
            <a:t>Anders sa att han skulle hämnas</a:t>
          </a:r>
          <a:endParaRPr lang="sv-SE" dirty="0"/>
        </a:p>
      </dgm:t>
    </dgm:pt>
    <dgm:pt modelId="{22A29758-A5C2-404A-9A3F-AD5EF2226BB4}" type="parTrans" cxnId="{674D291F-AD30-4FDA-921A-D6710ACAC964}">
      <dgm:prSet/>
      <dgm:spPr/>
      <dgm:t>
        <a:bodyPr/>
        <a:lstStyle/>
        <a:p>
          <a:endParaRPr lang="sv-SE"/>
        </a:p>
      </dgm:t>
    </dgm:pt>
    <dgm:pt modelId="{3CA2C508-F595-42D9-AEE6-8A847A47272D}" type="sibTrans" cxnId="{674D291F-AD30-4FDA-921A-D6710ACAC964}">
      <dgm:prSet/>
      <dgm:spPr/>
      <dgm:t>
        <a:bodyPr/>
        <a:lstStyle/>
        <a:p>
          <a:endParaRPr lang="sv-SE"/>
        </a:p>
      </dgm:t>
    </dgm:pt>
    <dgm:pt modelId="{C860CDAB-37B5-4D71-8717-6B2837FAF046}">
      <dgm:prSet phldrT="[Text]"/>
      <dgm:spPr/>
      <dgm:t>
        <a:bodyPr/>
        <a:lstStyle/>
        <a:p>
          <a:r>
            <a:rPr lang="sv-SE" dirty="0" smtClean="0"/>
            <a:t>Anders skickade ett hotfullt sms till offret</a:t>
          </a:r>
          <a:endParaRPr lang="sv-SE" dirty="0"/>
        </a:p>
      </dgm:t>
    </dgm:pt>
    <dgm:pt modelId="{BE81D474-0EDC-43E7-B250-51148A162B94}" type="parTrans" cxnId="{37B66655-3C76-46A7-9E26-0C154D403650}">
      <dgm:prSet/>
      <dgm:spPr/>
      <dgm:t>
        <a:bodyPr/>
        <a:lstStyle/>
        <a:p>
          <a:endParaRPr lang="sv-SE"/>
        </a:p>
      </dgm:t>
    </dgm:pt>
    <dgm:pt modelId="{60D58364-C187-4D9C-8B15-342AEB0DFBBE}" type="sibTrans" cxnId="{37B66655-3C76-46A7-9E26-0C154D403650}">
      <dgm:prSet/>
      <dgm:spPr/>
      <dgm:t>
        <a:bodyPr/>
        <a:lstStyle/>
        <a:p>
          <a:endParaRPr lang="sv-SE"/>
        </a:p>
      </dgm:t>
    </dgm:pt>
    <dgm:pt modelId="{EF83B250-CB1A-4FFD-8B9E-447ADD785839}">
      <dgm:prSet phldrT="[Text]"/>
      <dgm:spPr/>
      <dgm:t>
        <a:bodyPr/>
        <a:lstStyle/>
        <a:p>
          <a:r>
            <a:rPr lang="sv-SE" dirty="0" smtClean="0"/>
            <a:t>”Anders är skyldig</a:t>
          </a:r>
          <a:endParaRPr lang="sv-SE" dirty="0"/>
        </a:p>
      </dgm:t>
    </dgm:pt>
    <dgm:pt modelId="{2E69A0E6-ECF1-48AF-A363-E6700E78A522}" type="parTrans" cxnId="{6C6F0BC1-30BB-49CD-A7F2-2F3A501A4AAB}">
      <dgm:prSet/>
      <dgm:spPr/>
      <dgm:t>
        <a:bodyPr/>
        <a:lstStyle/>
        <a:p>
          <a:endParaRPr lang="sv-SE"/>
        </a:p>
      </dgm:t>
    </dgm:pt>
    <dgm:pt modelId="{A50DA22D-4B9B-4C24-9658-2093AB3DCE84}" type="sibTrans" cxnId="{6C6F0BC1-30BB-49CD-A7F2-2F3A501A4AAB}">
      <dgm:prSet/>
      <dgm:spPr/>
      <dgm:t>
        <a:bodyPr/>
        <a:lstStyle/>
        <a:p>
          <a:endParaRPr lang="sv-SE"/>
        </a:p>
      </dgm:t>
    </dgm:pt>
    <dgm:pt modelId="{E0F37FE7-20B8-4F4A-BFCD-1F56CE62FBFB}" type="pres">
      <dgm:prSet presAssocID="{282DF3EE-504B-4B48-A88A-EFAC528E19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3FEECCA-004D-4D12-A134-11994BD431B8}" type="pres">
      <dgm:prSet presAssocID="{F720A480-19AF-49AF-A607-E3E7C4A2A60C}" presName="dummy" presStyleCnt="0"/>
      <dgm:spPr/>
    </dgm:pt>
    <dgm:pt modelId="{B1B541F6-129B-4F59-BFED-721E476B9919}" type="pres">
      <dgm:prSet presAssocID="{F720A480-19AF-49AF-A607-E3E7C4A2A60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462CBBD-99E7-4B03-B01A-B1579459EDDE}" type="pres">
      <dgm:prSet presAssocID="{2A64403B-135D-40E7-8CA3-CC60D691B7D7}" presName="sibTrans" presStyleLbl="node1" presStyleIdx="0" presStyleCnt="5"/>
      <dgm:spPr/>
      <dgm:t>
        <a:bodyPr/>
        <a:lstStyle/>
        <a:p>
          <a:endParaRPr lang="sv-SE"/>
        </a:p>
      </dgm:t>
    </dgm:pt>
    <dgm:pt modelId="{6A433308-C71D-4C39-B886-BDAE7DA7A3CD}" type="pres">
      <dgm:prSet presAssocID="{B7E9C0F3-A8A3-4E9C-81F9-C78D3D8F90AF}" presName="dummy" presStyleCnt="0"/>
      <dgm:spPr/>
    </dgm:pt>
    <dgm:pt modelId="{0F644115-3C88-4786-99D3-770ED5850764}" type="pres">
      <dgm:prSet presAssocID="{B7E9C0F3-A8A3-4E9C-81F9-C78D3D8F90A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C68378-CD22-41DF-8AFF-9685CBC40B8E}" type="pres">
      <dgm:prSet presAssocID="{578AF840-F72C-49A1-9158-5B0AC3CAE16B}" presName="sibTrans" presStyleLbl="node1" presStyleIdx="1" presStyleCnt="5"/>
      <dgm:spPr/>
      <dgm:t>
        <a:bodyPr/>
        <a:lstStyle/>
        <a:p>
          <a:endParaRPr lang="sv-SE"/>
        </a:p>
      </dgm:t>
    </dgm:pt>
    <dgm:pt modelId="{8C95D14F-3349-4F9D-A9E3-F73821755ED2}" type="pres">
      <dgm:prSet presAssocID="{D80A0789-461A-4DB2-A7F8-B5C04EE88D3F}" presName="dummy" presStyleCnt="0"/>
      <dgm:spPr/>
    </dgm:pt>
    <dgm:pt modelId="{ADAC6F3C-5A63-4D63-BF6F-4ABF78367AC6}" type="pres">
      <dgm:prSet presAssocID="{D80A0789-461A-4DB2-A7F8-B5C04EE88D3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AB79613-DCCA-441C-A3DB-F59F54D96100}" type="pres">
      <dgm:prSet presAssocID="{3CA2C508-F595-42D9-AEE6-8A847A47272D}" presName="sibTrans" presStyleLbl="node1" presStyleIdx="2" presStyleCnt="5"/>
      <dgm:spPr/>
      <dgm:t>
        <a:bodyPr/>
        <a:lstStyle/>
        <a:p>
          <a:endParaRPr lang="sv-SE"/>
        </a:p>
      </dgm:t>
    </dgm:pt>
    <dgm:pt modelId="{197A70A7-8F24-48F4-A8BE-660B62259DB5}" type="pres">
      <dgm:prSet presAssocID="{C860CDAB-37B5-4D71-8717-6B2837FAF046}" presName="dummy" presStyleCnt="0"/>
      <dgm:spPr/>
    </dgm:pt>
    <dgm:pt modelId="{25854A46-DB1D-4578-B7B5-DD81E5C41FE2}" type="pres">
      <dgm:prSet presAssocID="{C860CDAB-37B5-4D71-8717-6B2837FAF04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E07127-DDB2-4373-80AC-50141748FACE}" type="pres">
      <dgm:prSet presAssocID="{60D58364-C187-4D9C-8B15-342AEB0DFBBE}" presName="sibTrans" presStyleLbl="node1" presStyleIdx="3" presStyleCnt="5"/>
      <dgm:spPr/>
      <dgm:t>
        <a:bodyPr/>
        <a:lstStyle/>
        <a:p>
          <a:endParaRPr lang="sv-SE"/>
        </a:p>
      </dgm:t>
    </dgm:pt>
    <dgm:pt modelId="{AFA0138F-8342-4711-B8F7-524142B322CF}" type="pres">
      <dgm:prSet presAssocID="{EF83B250-CB1A-4FFD-8B9E-447ADD785839}" presName="dummy" presStyleCnt="0"/>
      <dgm:spPr/>
    </dgm:pt>
    <dgm:pt modelId="{FE9A3047-6595-4752-B46E-70F23E5C195B}" type="pres">
      <dgm:prSet presAssocID="{EF83B250-CB1A-4FFD-8B9E-447ADD78583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FA7DDF4-A0B5-4085-873E-097E9C410422}" type="pres">
      <dgm:prSet presAssocID="{A50DA22D-4B9B-4C24-9658-2093AB3DCE84}" presName="sibTrans" presStyleLbl="node1" presStyleIdx="4" presStyleCnt="5"/>
      <dgm:spPr/>
      <dgm:t>
        <a:bodyPr/>
        <a:lstStyle/>
        <a:p>
          <a:endParaRPr lang="sv-SE"/>
        </a:p>
      </dgm:t>
    </dgm:pt>
  </dgm:ptLst>
  <dgm:cxnLst>
    <dgm:cxn modelId="{4C703A3E-5C55-4351-8899-B9B53744DC3A}" type="presOf" srcId="{3CA2C508-F595-42D9-AEE6-8A847A47272D}" destId="{BAB79613-DCCA-441C-A3DB-F59F54D96100}" srcOrd="0" destOrd="0" presId="urn:microsoft.com/office/officeart/2005/8/layout/cycle1"/>
    <dgm:cxn modelId="{D809718D-F77B-4CA6-8316-80CAD9276EA2}" type="presOf" srcId="{A50DA22D-4B9B-4C24-9658-2093AB3DCE84}" destId="{3FA7DDF4-A0B5-4085-873E-097E9C410422}" srcOrd="0" destOrd="0" presId="urn:microsoft.com/office/officeart/2005/8/layout/cycle1"/>
    <dgm:cxn modelId="{024B06DB-3C4C-4B64-B5A7-FFEF2479C778}" type="presOf" srcId="{D80A0789-461A-4DB2-A7F8-B5C04EE88D3F}" destId="{ADAC6F3C-5A63-4D63-BF6F-4ABF78367AC6}" srcOrd="0" destOrd="0" presId="urn:microsoft.com/office/officeart/2005/8/layout/cycle1"/>
    <dgm:cxn modelId="{17BA7FDB-BA86-4CD6-8E1D-656627405559}" type="presOf" srcId="{282DF3EE-504B-4B48-A88A-EFAC528E19E0}" destId="{E0F37FE7-20B8-4F4A-BFCD-1F56CE62FBFB}" srcOrd="0" destOrd="0" presId="urn:microsoft.com/office/officeart/2005/8/layout/cycle1"/>
    <dgm:cxn modelId="{555528F2-8FD5-408D-8EEA-7E1B90722CB8}" type="presOf" srcId="{60D58364-C187-4D9C-8B15-342AEB0DFBBE}" destId="{C3E07127-DDB2-4373-80AC-50141748FACE}" srcOrd="0" destOrd="0" presId="urn:microsoft.com/office/officeart/2005/8/layout/cycle1"/>
    <dgm:cxn modelId="{674D291F-AD30-4FDA-921A-D6710ACAC964}" srcId="{282DF3EE-504B-4B48-A88A-EFAC528E19E0}" destId="{D80A0789-461A-4DB2-A7F8-B5C04EE88D3F}" srcOrd="2" destOrd="0" parTransId="{22A29758-A5C2-404A-9A3F-AD5EF2226BB4}" sibTransId="{3CA2C508-F595-42D9-AEE6-8A847A47272D}"/>
    <dgm:cxn modelId="{A21261C9-3E9D-42CE-BDAE-6D4C65304893}" type="presOf" srcId="{2A64403B-135D-40E7-8CA3-CC60D691B7D7}" destId="{7462CBBD-99E7-4B03-B01A-B1579459EDDE}" srcOrd="0" destOrd="0" presId="urn:microsoft.com/office/officeart/2005/8/layout/cycle1"/>
    <dgm:cxn modelId="{AD54B5BE-10D5-48D3-9989-003E761FD5E9}" type="presOf" srcId="{578AF840-F72C-49A1-9158-5B0AC3CAE16B}" destId="{BFC68378-CD22-41DF-8AFF-9685CBC40B8E}" srcOrd="0" destOrd="0" presId="urn:microsoft.com/office/officeart/2005/8/layout/cycle1"/>
    <dgm:cxn modelId="{1508184C-0548-427E-8FA9-1A09527619AC}" srcId="{282DF3EE-504B-4B48-A88A-EFAC528E19E0}" destId="{B7E9C0F3-A8A3-4E9C-81F9-C78D3D8F90AF}" srcOrd="1" destOrd="0" parTransId="{F98896CD-4F82-44C3-90AE-D67B1EB1BC52}" sibTransId="{578AF840-F72C-49A1-9158-5B0AC3CAE16B}"/>
    <dgm:cxn modelId="{65BB820E-9F7F-4424-9EF3-F54FFAA51BCB}" type="presOf" srcId="{C860CDAB-37B5-4D71-8717-6B2837FAF046}" destId="{25854A46-DB1D-4578-B7B5-DD81E5C41FE2}" srcOrd="0" destOrd="0" presId="urn:microsoft.com/office/officeart/2005/8/layout/cycle1"/>
    <dgm:cxn modelId="{6C6F0BC1-30BB-49CD-A7F2-2F3A501A4AAB}" srcId="{282DF3EE-504B-4B48-A88A-EFAC528E19E0}" destId="{EF83B250-CB1A-4FFD-8B9E-447ADD785839}" srcOrd="4" destOrd="0" parTransId="{2E69A0E6-ECF1-48AF-A363-E6700E78A522}" sibTransId="{A50DA22D-4B9B-4C24-9658-2093AB3DCE84}"/>
    <dgm:cxn modelId="{37B66655-3C76-46A7-9E26-0C154D403650}" srcId="{282DF3EE-504B-4B48-A88A-EFAC528E19E0}" destId="{C860CDAB-37B5-4D71-8717-6B2837FAF046}" srcOrd="3" destOrd="0" parTransId="{BE81D474-0EDC-43E7-B250-51148A162B94}" sibTransId="{60D58364-C187-4D9C-8B15-342AEB0DFBBE}"/>
    <dgm:cxn modelId="{06854EEB-3954-465A-93E9-E1E23DA895C2}" type="presOf" srcId="{EF83B250-CB1A-4FFD-8B9E-447ADD785839}" destId="{FE9A3047-6595-4752-B46E-70F23E5C195B}" srcOrd="0" destOrd="0" presId="urn:microsoft.com/office/officeart/2005/8/layout/cycle1"/>
    <dgm:cxn modelId="{7E57DDC0-1C1C-477C-9A6A-9C47DBF0170B}" type="presOf" srcId="{B7E9C0F3-A8A3-4E9C-81F9-C78D3D8F90AF}" destId="{0F644115-3C88-4786-99D3-770ED5850764}" srcOrd="0" destOrd="0" presId="urn:microsoft.com/office/officeart/2005/8/layout/cycle1"/>
    <dgm:cxn modelId="{F224075F-DB88-4AD6-B7E7-F3B600F98452}" srcId="{282DF3EE-504B-4B48-A88A-EFAC528E19E0}" destId="{F720A480-19AF-49AF-A607-E3E7C4A2A60C}" srcOrd="0" destOrd="0" parTransId="{F7B4DDDF-B25A-49D2-BB7B-F1E9DE147983}" sibTransId="{2A64403B-135D-40E7-8CA3-CC60D691B7D7}"/>
    <dgm:cxn modelId="{278B3E1B-52AD-4A1A-8711-3A8E147B9635}" type="presOf" srcId="{F720A480-19AF-49AF-A607-E3E7C4A2A60C}" destId="{B1B541F6-129B-4F59-BFED-721E476B9919}" srcOrd="0" destOrd="0" presId="urn:microsoft.com/office/officeart/2005/8/layout/cycle1"/>
    <dgm:cxn modelId="{42C1FCFC-EE11-4A4B-9967-F8CCB2CC421E}" type="presParOf" srcId="{E0F37FE7-20B8-4F4A-BFCD-1F56CE62FBFB}" destId="{73FEECCA-004D-4D12-A134-11994BD431B8}" srcOrd="0" destOrd="0" presId="urn:microsoft.com/office/officeart/2005/8/layout/cycle1"/>
    <dgm:cxn modelId="{9103451C-488B-4B2A-8FB8-5FB03FDA3816}" type="presParOf" srcId="{E0F37FE7-20B8-4F4A-BFCD-1F56CE62FBFB}" destId="{B1B541F6-129B-4F59-BFED-721E476B9919}" srcOrd="1" destOrd="0" presId="urn:microsoft.com/office/officeart/2005/8/layout/cycle1"/>
    <dgm:cxn modelId="{7F3A90AF-873A-484F-AF27-B6C15C8812CE}" type="presParOf" srcId="{E0F37FE7-20B8-4F4A-BFCD-1F56CE62FBFB}" destId="{7462CBBD-99E7-4B03-B01A-B1579459EDDE}" srcOrd="2" destOrd="0" presId="urn:microsoft.com/office/officeart/2005/8/layout/cycle1"/>
    <dgm:cxn modelId="{CD49C8D7-1A66-4A95-801A-B1BB94B60C57}" type="presParOf" srcId="{E0F37FE7-20B8-4F4A-BFCD-1F56CE62FBFB}" destId="{6A433308-C71D-4C39-B886-BDAE7DA7A3CD}" srcOrd="3" destOrd="0" presId="urn:microsoft.com/office/officeart/2005/8/layout/cycle1"/>
    <dgm:cxn modelId="{1013FBD1-EF97-4A7E-8527-ADD6EF05A220}" type="presParOf" srcId="{E0F37FE7-20B8-4F4A-BFCD-1F56CE62FBFB}" destId="{0F644115-3C88-4786-99D3-770ED5850764}" srcOrd="4" destOrd="0" presId="urn:microsoft.com/office/officeart/2005/8/layout/cycle1"/>
    <dgm:cxn modelId="{8F80B119-9C71-4B18-AAC9-ED2BF2572A3D}" type="presParOf" srcId="{E0F37FE7-20B8-4F4A-BFCD-1F56CE62FBFB}" destId="{BFC68378-CD22-41DF-8AFF-9685CBC40B8E}" srcOrd="5" destOrd="0" presId="urn:microsoft.com/office/officeart/2005/8/layout/cycle1"/>
    <dgm:cxn modelId="{E87DE8E8-7B1B-45B0-84EB-3713E8EF87B6}" type="presParOf" srcId="{E0F37FE7-20B8-4F4A-BFCD-1F56CE62FBFB}" destId="{8C95D14F-3349-4F9D-A9E3-F73821755ED2}" srcOrd="6" destOrd="0" presId="urn:microsoft.com/office/officeart/2005/8/layout/cycle1"/>
    <dgm:cxn modelId="{695A6CEF-BF04-4551-8714-F210C444FF23}" type="presParOf" srcId="{E0F37FE7-20B8-4F4A-BFCD-1F56CE62FBFB}" destId="{ADAC6F3C-5A63-4D63-BF6F-4ABF78367AC6}" srcOrd="7" destOrd="0" presId="urn:microsoft.com/office/officeart/2005/8/layout/cycle1"/>
    <dgm:cxn modelId="{57E0429C-3707-4F06-8FE2-57162E72A3FE}" type="presParOf" srcId="{E0F37FE7-20B8-4F4A-BFCD-1F56CE62FBFB}" destId="{BAB79613-DCCA-441C-A3DB-F59F54D96100}" srcOrd="8" destOrd="0" presId="urn:microsoft.com/office/officeart/2005/8/layout/cycle1"/>
    <dgm:cxn modelId="{464F4BBB-9D59-40F7-9835-C2378C916ADE}" type="presParOf" srcId="{E0F37FE7-20B8-4F4A-BFCD-1F56CE62FBFB}" destId="{197A70A7-8F24-48F4-A8BE-660B62259DB5}" srcOrd="9" destOrd="0" presId="urn:microsoft.com/office/officeart/2005/8/layout/cycle1"/>
    <dgm:cxn modelId="{EEB135DD-09A7-480D-BB16-CDD1D0E8E5E4}" type="presParOf" srcId="{E0F37FE7-20B8-4F4A-BFCD-1F56CE62FBFB}" destId="{25854A46-DB1D-4578-B7B5-DD81E5C41FE2}" srcOrd="10" destOrd="0" presId="urn:microsoft.com/office/officeart/2005/8/layout/cycle1"/>
    <dgm:cxn modelId="{83541E0A-566B-45EF-B4C2-F610AC56F9F3}" type="presParOf" srcId="{E0F37FE7-20B8-4F4A-BFCD-1F56CE62FBFB}" destId="{C3E07127-DDB2-4373-80AC-50141748FACE}" srcOrd="11" destOrd="0" presId="urn:microsoft.com/office/officeart/2005/8/layout/cycle1"/>
    <dgm:cxn modelId="{FAE38E4F-8329-4B6E-B4D6-21DF3107F433}" type="presParOf" srcId="{E0F37FE7-20B8-4F4A-BFCD-1F56CE62FBFB}" destId="{AFA0138F-8342-4711-B8F7-524142B322CF}" srcOrd="12" destOrd="0" presId="urn:microsoft.com/office/officeart/2005/8/layout/cycle1"/>
    <dgm:cxn modelId="{9B0C6D33-F4B4-4231-B35C-C28A1B16EF5D}" type="presParOf" srcId="{E0F37FE7-20B8-4F4A-BFCD-1F56CE62FBFB}" destId="{FE9A3047-6595-4752-B46E-70F23E5C195B}" srcOrd="13" destOrd="0" presId="urn:microsoft.com/office/officeart/2005/8/layout/cycle1"/>
    <dgm:cxn modelId="{B1ACDDF9-ACB3-42E6-8779-9DBD34F2AB14}" type="presParOf" srcId="{E0F37FE7-20B8-4F4A-BFCD-1F56CE62FBFB}" destId="{3FA7DDF4-A0B5-4085-873E-097E9C41042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41F6-129B-4F59-BFED-721E476B9919}">
      <dsp:nvSpPr>
        <dsp:cNvPr id="0" name=""/>
        <dsp:cNvSpPr/>
      </dsp:nvSpPr>
      <dsp:spPr>
        <a:xfrm>
          <a:off x="2217293" y="17427"/>
          <a:ext cx="594717" cy="59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sågs på platsen</a:t>
          </a:r>
          <a:endParaRPr lang="sv-SE" sz="800" kern="1200" dirty="0"/>
        </a:p>
      </dsp:txBody>
      <dsp:txXfrm>
        <a:off x="2217293" y="17427"/>
        <a:ext cx="594717" cy="594717"/>
      </dsp:txXfrm>
    </dsp:sp>
    <dsp:sp modelId="{7462CBBD-99E7-4B03-B01A-B1579459EDDE}">
      <dsp:nvSpPr>
        <dsp:cNvPr id="0" name=""/>
        <dsp:cNvSpPr/>
      </dsp:nvSpPr>
      <dsp:spPr>
        <a:xfrm>
          <a:off x="818618" y="259"/>
          <a:ext cx="2229368" cy="2229368"/>
        </a:xfrm>
        <a:prstGeom prst="circularArrow">
          <a:avLst>
            <a:gd name="adj1" fmla="val 5202"/>
            <a:gd name="adj2" fmla="val 336041"/>
            <a:gd name="adj3" fmla="val 21292720"/>
            <a:gd name="adj4" fmla="val 1976669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44115-3C88-4786-99D3-770ED5850764}">
      <dsp:nvSpPr>
        <dsp:cNvPr id="0" name=""/>
        <dsp:cNvSpPr/>
      </dsp:nvSpPr>
      <dsp:spPr>
        <a:xfrm>
          <a:off x="2576586" y="1123218"/>
          <a:ext cx="594717" cy="59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DNA finns på kniven</a:t>
          </a:r>
          <a:endParaRPr lang="sv-SE" sz="800" kern="1200" dirty="0"/>
        </a:p>
      </dsp:txBody>
      <dsp:txXfrm>
        <a:off x="2576586" y="1123218"/>
        <a:ext cx="594717" cy="594717"/>
      </dsp:txXfrm>
    </dsp:sp>
    <dsp:sp modelId="{BFC68378-CD22-41DF-8AFF-9685CBC40B8E}">
      <dsp:nvSpPr>
        <dsp:cNvPr id="0" name=""/>
        <dsp:cNvSpPr/>
      </dsp:nvSpPr>
      <dsp:spPr>
        <a:xfrm>
          <a:off x="818618" y="259"/>
          <a:ext cx="2229368" cy="2229368"/>
        </a:xfrm>
        <a:prstGeom prst="circularArrow">
          <a:avLst>
            <a:gd name="adj1" fmla="val 5202"/>
            <a:gd name="adj2" fmla="val 336041"/>
            <a:gd name="adj3" fmla="val 4014158"/>
            <a:gd name="adj4" fmla="val 2253929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C6F3C-5A63-4D63-BF6F-4ABF78367AC6}">
      <dsp:nvSpPr>
        <dsp:cNvPr id="0" name=""/>
        <dsp:cNvSpPr/>
      </dsp:nvSpPr>
      <dsp:spPr>
        <a:xfrm>
          <a:off x="1635944" y="1806635"/>
          <a:ext cx="594717" cy="59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sa att han skulle hämnas</a:t>
          </a:r>
          <a:endParaRPr lang="sv-SE" sz="800" kern="1200" dirty="0"/>
        </a:p>
      </dsp:txBody>
      <dsp:txXfrm>
        <a:off x="1635944" y="1806635"/>
        <a:ext cx="594717" cy="594717"/>
      </dsp:txXfrm>
    </dsp:sp>
    <dsp:sp modelId="{BAB79613-DCCA-441C-A3DB-F59F54D96100}">
      <dsp:nvSpPr>
        <dsp:cNvPr id="0" name=""/>
        <dsp:cNvSpPr/>
      </dsp:nvSpPr>
      <dsp:spPr>
        <a:xfrm>
          <a:off x="818618" y="259"/>
          <a:ext cx="2229368" cy="2229368"/>
        </a:xfrm>
        <a:prstGeom prst="circularArrow">
          <a:avLst>
            <a:gd name="adj1" fmla="val 5202"/>
            <a:gd name="adj2" fmla="val 336041"/>
            <a:gd name="adj3" fmla="val 8210030"/>
            <a:gd name="adj4" fmla="val 644980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4A46-DB1D-4578-B7B5-DD81E5C41FE2}">
      <dsp:nvSpPr>
        <dsp:cNvPr id="0" name=""/>
        <dsp:cNvSpPr/>
      </dsp:nvSpPr>
      <dsp:spPr>
        <a:xfrm>
          <a:off x="695301" y="1123218"/>
          <a:ext cx="594717" cy="59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Anders skickade ett hotfullt sms till offret</a:t>
          </a:r>
          <a:endParaRPr lang="sv-SE" sz="800" kern="1200" dirty="0"/>
        </a:p>
      </dsp:txBody>
      <dsp:txXfrm>
        <a:off x="695301" y="1123218"/>
        <a:ext cx="594717" cy="594717"/>
      </dsp:txXfrm>
    </dsp:sp>
    <dsp:sp modelId="{C3E07127-DDB2-4373-80AC-50141748FACE}">
      <dsp:nvSpPr>
        <dsp:cNvPr id="0" name=""/>
        <dsp:cNvSpPr/>
      </dsp:nvSpPr>
      <dsp:spPr>
        <a:xfrm>
          <a:off x="818618" y="259"/>
          <a:ext cx="2229368" cy="2229368"/>
        </a:xfrm>
        <a:prstGeom prst="circularArrow">
          <a:avLst>
            <a:gd name="adj1" fmla="val 5202"/>
            <a:gd name="adj2" fmla="val 336041"/>
            <a:gd name="adj3" fmla="val 12297263"/>
            <a:gd name="adj4" fmla="val 1077123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A3047-6595-4752-B46E-70F23E5C195B}">
      <dsp:nvSpPr>
        <dsp:cNvPr id="0" name=""/>
        <dsp:cNvSpPr/>
      </dsp:nvSpPr>
      <dsp:spPr>
        <a:xfrm>
          <a:off x="1054595" y="17427"/>
          <a:ext cx="594717" cy="594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”Anders är skyldig</a:t>
          </a:r>
          <a:endParaRPr lang="sv-SE" sz="800" kern="1200" dirty="0"/>
        </a:p>
      </dsp:txBody>
      <dsp:txXfrm>
        <a:off x="1054595" y="17427"/>
        <a:ext cx="594717" cy="594717"/>
      </dsp:txXfrm>
    </dsp:sp>
    <dsp:sp modelId="{3FA7DDF4-A0B5-4085-873E-097E9C410422}">
      <dsp:nvSpPr>
        <dsp:cNvPr id="0" name=""/>
        <dsp:cNvSpPr/>
      </dsp:nvSpPr>
      <dsp:spPr>
        <a:xfrm>
          <a:off x="818618" y="259"/>
          <a:ext cx="2229368" cy="2229368"/>
        </a:xfrm>
        <a:prstGeom prst="circularArrow">
          <a:avLst>
            <a:gd name="adj1" fmla="val 5202"/>
            <a:gd name="adj2" fmla="val 336041"/>
            <a:gd name="adj3" fmla="val 16865148"/>
            <a:gd name="adj4" fmla="val 1519881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72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0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51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1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2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0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2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4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2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hTcQeqDWs&amp;t=35s" TargetMode="External"/><Relationship Id="rId2" Type="http://schemas.openxmlformats.org/officeDocument/2006/relationships/hyperlink" Target="https://www.youtube.com/watch?v=PqjdRAERWL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hyperlink" Target="https://www.gapminder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9600" dirty="0" smtClean="0"/>
              <a:t>KUNSKAP</a:t>
            </a:r>
            <a:endParaRPr lang="sv-SE" sz="9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Kapitel 4, 5 , 6 och 7 i Filosofera</a:t>
            </a:r>
            <a:r>
              <a:rPr lang="sv-SE" dirty="0" smtClean="0">
                <a:solidFill>
                  <a:srgbClr val="FF0000"/>
                </a:solidFill>
              </a:rPr>
              <a:t>!</a:t>
            </a:r>
            <a:r>
              <a:rPr lang="sv-SE" dirty="0" smtClean="0"/>
              <a:t> </a:t>
            </a:r>
          </a:p>
          <a:p>
            <a:r>
              <a:rPr lang="sv-SE" dirty="0" smtClean="0"/>
              <a:t>filosofi 1 för gymnasiet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0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71967"/>
            <a:ext cx="8596668" cy="3880773"/>
          </a:xfrm>
        </p:spPr>
        <p:txBody>
          <a:bodyPr/>
          <a:lstStyle/>
          <a:p>
            <a:r>
              <a:rPr lang="sv-SE" sz="3200" dirty="0" smtClean="0"/>
              <a:t>Den pragmatiska sanningsteorin</a:t>
            </a:r>
          </a:p>
          <a:p>
            <a:r>
              <a:rPr lang="sv-SE" dirty="0" smtClean="0"/>
              <a:t>Pragmatism: sanning = nytta</a:t>
            </a:r>
          </a:p>
          <a:p>
            <a:r>
              <a:rPr lang="sv-SE" dirty="0" smtClean="0"/>
              <a:t>Sanning är det som medför bäst konsekvenser i längden</a:t>
            </a:r>
          </a:p>
          <a:p>
            <a:r>
              <a:rPr lang="sv-SE" dirty="0" smtClean="0"/>
              <a:t>T ex Det kan vara nyttigt att tro att människor inte kan flyga</a:t>
            </a:r>
          </a:p>
          <a:p>
            <a:r>
              <a:rPr lang="sv-SE" i="1" dirty="0" smtClean="0">
                <a:solidFill>
                  <a:srgbClr val="FF0000"/>
                </a:solidFill>
              </a:rPr>
              <a:t>men</a:t>
            </a:r>
            <a:r>
              <a:rPr lang="sv-SE" dirty="0" smtClean="0"/>
              <a:t> är det nyttiga sant eller är det sanna nyttigt?</a:t>
            </a:r>
            <a:endParaRPr lang="sv-SE" dirty="0"/>
          </a:p>
        </p:txBody>
      </p:sp>
      <p:pic>
        <p:nvPicPr>
          <p:cNvPr id="4" name="Bildobjekt 3" descr="&lt;strong&gt;Fallskärm&lt;/strong&gt;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44" y="3688400"/>
            <a:ext cx="3460045" cy="2300930"/>
          </a:xfrm>
          <a:prstGeom prst="rect">
            <a:avLst/>
          </a:prstGeom>
        </p:spPr>
      </p:pic>
      <p:pic>
        <p:nvPicPr>
          <p:cNvPr id="5" name="Bildobjekt 4" descr="Gratis vektorgrafik: Pingvin, &lt;strong&gt;Fågel&lt;/strong&gt;, Linux, Maskot, Pun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7" y="4072662"/>
            <a:ext cx="1597907" cy="2142445"/>
          </a:xfrm>
          <a:prstGeom prst="rect">
            <a:avLst/>
          </a:prstGeom>
        </p:spPr>
      </p:pic>
      <p:pic>
        <p:nvPicPr>
          <p:cNvPr id="6" name="Bildobjekt 5" descr="File:QuestionM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1" y="4072662"/>
            <a:ext cx="732191" cy="6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Konsensusteorin</a:t>
            </a:r>
          </a:p>
          <a:p>
            <a:r>
              <a:rPr lang="sv-SE" sz="2000" dirty="0" smtClean="0"/>
              <a:t>Sant är det som man kommer överens om är sant, alltså:</a:t>
            </a:r>
          </a:p>
          <a:p>
            <a:r>
              <a:rPr lang="sv-SE" sz="2000" dirty="0" smtClean="0"/>
              <a:t>Sant är det som de flesta tror</a:t>
            </a:r>
          </a:p>
          <a:p>
            <a:r>
              <a:rPr lang="sv-SE" sz="2000" dirty="0" smtClean="0"/>
              <a:t>För att ta reda på vad som är sant måste man ta reda på vad de flesta tror</a:t>
            </a:r>
          </a:p>
          <a:p>
            <a:r>
              <a:rPr lang="sv-SE" sz="2000" dirty="0" smtClean="0"/>
              <a:t>Det är viktigt att vi har samma bild av verkligheten som de andra omkring oss</a:t>
            </a:r>
          </a:p>
          <a:p>
            <a:endParaRPr lang="sv-SE" sz="3200" dirty="0"/>
          </a:p>
        </p:txBody>
      </p:sp>
      <p:pic>
        <p:nvPicPr>
          <p:cNvPr id="4" name="Bildobjekt 3" descr="Detalj ur fresken &quot;&lt;strong&gt;Skapelsen&lt;/strong&gt; av &lt;strong&gt;Adam&lt;/strong&gt;&quot; av Michelangel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82" y="4915467"/>
            <a:ext cx="2491351" cy="16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3: Finns Gud?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343379"/>
            <a:ext cx="8596668" cy="4697984"/>
          </a:xfrm>
        </p:spPr>
        <p:txBody>
          <a:bodyPr/>
          <a:lstStyle/>
          <a:p>
            <a:r>
              <a:rPr lang="sv-SE" dirty="0" smtClean="0"/>
              <a:t>I de abrahamitiska religionerna argumenteras inte för Guds existens eftersom den tas för given.</a:t>
            </a:r>
          </a:p>
          <a:p>
            <a:r>
              <a:rPr lang="sv-SE" dirty="0" smtClean="0"/>
              <a:t>Grekisk filosofisk tradition ledde till att man sökte förnuftiga argument för Guds existens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Det ontologiska gudsbeviset</a:t>
            </a:r>
            <a:r>
              <a:rPr lang="sv-SE" dirty="0" smtClean="0"/>
              <a:t>: det perfekta vore inte perfekt om det inte existerade ; Gud är perfekt = Gud existerar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Det kosmologiska gudsbeviset: </a:t>
            </a:r>
            <a:r>
              <a:rPr lang="sv-SE" dirty="0" smtClean="0"/>
              <a:t>Gud är orsaken till att allt existerar, en första orsak</a:t>
            </a:r>
          </a:p>
          <a:p>
            <a:r>
              <a:rPr lang="sv-SE" b="1" dirty="0" smtClean="0">
                <a:solidFill>
                  <a:srgbClr val="FF0000"/>
                </a:solidFill>
              </a:rPr>
              <a:t>Det teleologiska gudsbeviset</a:t>
            </a:r>
            <a:r>
              <a:rPr lang="sv-SE" dirty="0" smtClean="0"/>
              <a:t>; världen är så väl konstruerad att det måste finnas en konstruktör, d.v.s. Gud.</a:t>
            </a:r>
            <a:endParaRPr lang="sv-SE" dirty="0"/>
          </a:p>
        </p:txBody>
      </p:sp>
      <p:pic>
        <p:nvPicPr>
          <p:cNvPr id="4" name="Bildobjekt 3" descr="Perfect Font Structur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44" y="2205163"/>
            <a:ext cx="1862667" cy="1300036"/>
          </a:xfrm>
          <a:prstGeom prst="rect">
            <a:avLst/>
          </a:prstGeom>
        </p:spPr>
      </p:pic>
      <p:pic>
        <p:nvPicPr>
          <p:cNvPr id="5" name="Bildobjekt 4" descr="Free illustration: Sports Ball Symbol, &lt;strong&gt;Bowling&lt;/strong&gt;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3" y="4366983"/>
            <a:ext cx="1453444" cy="1453444"/>
          </a:xfrm>
          <a:prstGeom prst="rect">
            <a:avLst/>
          </a:prstGeom>
        </p:spPr>
      </p:pic>
      <p:pic>
        <p:nvPicPr>
          <p:cNvPr id="6" name="Bildobjekt 5" descr="Gratis billede: Keramik, Drejeskive, Porcelæn - Grati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4709275"/>
            <a:ext cx="275448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44979"/>
            <a:ext cx="8596668" cy="4596384"/>
          </a:xfrm>
        </p:spPr>
        <p:txBody>
          <a:bodyPr>
            <a:normAutofit lnSpcReduction="10000"/>
          </a:bodyPr>
          <a:lstStyle/>
          <a:p>
            <a:r>
              <a:rPr lang="sv-SE" b="1" i="1" dirty="0" smtClean="0"/>
              <a:t>Sören Kirkegaard </a:t>
            </a:r>
            <a:r>
              <a:rPr lang="sv-SE" dirty="0" smtClean="0"/>
              <a:t>(1813 – 1855) menade att man behöver inga bevis för Guds existens utan man väljer vad man tror, trots att det inte finns några skäl.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i="1" dirty="0" smtClean="0"/>
              <a:t>William James </a:t>
            </a:r>
            <a:r>
              <a:rPr lang="sv-SE" dirty="0" smtClean="0"/>
              <a:t>(1842 – 1910) menade att det är våra behov, känslor och önskningar som styr vad vi tror på, och tron på Gud tillfredsställer flera av de behoven.</a:t>
            </a:r>
          </a:p>
          <a:p>
            <a:endParaRPr lang="sv-SE" dirty="0"/>
          </a:p>
          <a:p>
            <a:r>
              <a:rPr lang="sv-SE" sz="2000" dirty="0" smtClean="0">
                <a:solidFill>
                  <a:schemeClr val="tx1"/>
                </a:solidFill>
              </a:rPr>
              <a:t>Frågor: </a:t>
            </a:r>
            <a:r>
              <a:rPr lang="sv-SE" sz="2800" dirty="0" smtClean="0">
                <a:solidFill>
                  <a:srgbClr val="FF0000"/>
                </a:solidFill>
              </a:rPr>
              <a:t>Hur passar Kirkegaards och James resonemang ihop med den pragmatiska sanningsteorin och konsensusteorin?</a:t>
            </a:r>
          </a:p>
          <a:p>
            <a:r>
              <a:rPr lang="sv-SE" sz="2800" dirty="0" smtClean="0">
                <a:solidFill>
                  <a:srgbClr val="FF0000"/>
                </a:solidFill>
              </a:rPr>
              <a:t>Hur kan man argumentera för Guds existens om man är pragmatiker eller konsensusteoretiker?</a:t>
            </a:r>
            <a:endParaRPr lang="sv-SE" sz="2800" dirty="0">
              <a:solidFill>
                <a:srgbClr val="FF0000"/>
              </a:solidFill>
            </a:endParaRPr>
          </a:p>
        </p:txBody>
      </p:sp>
      <p:pic>
        <p:nvPicPr>
          <p:cNvPr id="4" name="Bildobjekt 3" descr="Søren &lt;strong&gt;Kierkegaard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74" y="1112650"/>
            <a:ext cx="934506" cy="1383671"/>
          </a:xfrm>
          <a:prstGeom prst="rect">
            <a:avLst/>
          </a:prstGeom>
        </p:spPr>
      </p:pic>
      <p:pic>
        <p:nvPicPr>
          <p:cNvPr id="5" name="Bildobjekt 4" descr="&lt;strong&gt;William&lt;/strong&gt; &lt;strong&gt;Jame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96" y="2597922"/>
            <a:ext cx="921062" cy="12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5: Hur får vi kunskap?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Intryck utifrån</a:t>
            </a:r>
          </a:p>
          <a:p>
            <a:r>
              <a:rPr lang="sv-SE" sz="2400" dirty="0" smtClean="0"/>
              <a:t>Bearbetning av intrycken utifrån:</a:t>
            </a:r>
          </a:p>
          <a:p>
            <a:r>
              <a:rPr lang="sv-SE" sz="2400" dirty="0" smtClean="0"/>
              <a:t>Rationalism = Kunskap genom tänkande</a:t>
            </a:r>
          </a:p>
          <a:p>
            <a:r>
              <a:rPr lang="sv-SE" sz="2400" dirty="0" smtClean="0"/>
              <a:t>Empirism = Kunskap genom sinneserfarenhet</a:t>
            </a:r>
            <a:endParaRPr lang="sv-SE" sz="2400" dirty="0"/>
          </a:p>
        </p:txBody>
      </p:sp>
      <p:pic>
        <p:nvPicPr>
          <p:cNvPr id="4" name="Bildobjekt 3" descr="Trädet Elm Alm &lt;strong&gt;Träd&lt;/strong&gt; · Gratis bilder på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74" y="960365"/>
            <a:ext cx="3774194" cy="3470523"/>
          </a:xfrm>
          <a:prstGeom prst="rect">
            <a:avLst/>
          </a:prstGeom>
        </p:spPr>
      </p:pic>
      <p:pic>
        <p:nvPicPr>
          <p:cNvPr id="5" name="Bildobjekt 4" descr="Green Apple Photo · Free Stock 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35" y="3732928"/>
            <a:ext cx="1042632" cy="697960"/>
          </a:xfrm>
          <a:prstGeom prst="rect">
            <a:avLst/>
          </a:prstGeom>
        </p:spPr>
      </p:pic>
      <p:pic>
        <p:nvPicPr>
          <p:cNvPr id="6" name="Bildobjekt 5" descr="Gratis illustration: Puzzle, Samarbete, Tillsamma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4" y="4328300"/>
            <a:ext cx="2142066" cy="2142066"/>
          </a:xfrm>
          <a:prstGeom prst="rect">
            <a:avLst/>
          </a:prstGeom>
        </p:spPr>
      </p:pic>
      <p:pic>
        <p:nvPicPr>
          <p:cNvPr id="7" name="Bildobjekt 6" descr="Tänkaren –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87" y="4406677"/>
            <a:ext cx="1540061" cy="20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 kapitel 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423851"/>
            <a:ext cx="8596668" cy="4617511"/>
          </a:xfrm>
        </p:spPr>
        <p:txBody>
          <a:bodyPr/>
          <a:lstStyle/>
          <a:p>
            <a:r>
              <a:rPr lang="sv-SE" sz="2000" dirty="0" smtClean="0"/>
              <a:t>Fyra filosofer </a:t>
            </a:r>
            <a:r>
              <a:rPr lang="sv-SE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i="1" dirty="0" smtClean="0"/>
              <a:t>René Descartes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i="1" dirty="0" smtClean="0"/>
              <a:t>Jahn Locke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i="1" dirty="0" smtClean="0"/>
              <a:t>David Hume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b="1" i="1" dirty="0" smtClean="0"/>
              <a:t>Immanuel Kant</a:t>
            </a:r>
          </a:p>
          <a:p>
            <a:pPr marL="457200" indent="-457200">
              <a:buFont typeface="+mj-lt"/>
              <a:buAutoNum type="arabicPeriod"/>
            </a:pPr>
            <a:endParaRPr lang="sv-SE" sz="2000" b="1" i="1" dirty="0" smtClean="0"/>
          </a:p>
          <a:p>
            <a:pPr marL="457200" indent="-457200"/>
            <a:r>
              <a:rPr lang="sv-SE" sz="2000" dirty="0" smtClean="0"/>
              <a:t>Redovisning:</a:t>
            </a:r>
          </a:p>
          <a:p>
            <a:pPr marL="457200" indent="-457200"/>
            <a:r>
              <a:rPr lang="sv-SE" sz="2000" b="1" i="1" dirty="0" smtClean="0"/>
              <a:t>Berätta om din filosof i tvärgrupp!</a:t>
            </a:r>
          </a:p>
          <a:p>
            <a:pPr marL="457200" indent="-457200"/>
            <a:r>
              <a:rPr lang="sv-SE" sz="2000" b="1" i="1" dirty="0" smtClean="0"/>
              <a:t>Svara på frågorna till kapitlet i gruppen.</a:t>
            </a:r>
          </a:p>
          <a:p>
            <a:pPr marL="457200" indent="-457200"/>
            <a:endParaRPr lang="sv-SE" sz="2000" b="1" i="1" dirty="0" smtClean="0"/>
          </a:p>
          <a:p>
            <a:endParaRPr lang="sv-SE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130134" y="1098983"/>
            <a:ext cx="2645464" cy="2532408"/>
            <a:chOff x="1824" y="633"/>
            <a:chExt cx="2834" cy="2849"/>
          </a:xfrm>
        </p:grpSpPr>
        <p:sp>
          <p:nvSpPr>
            <p:cNvPr id="102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2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3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pic>
        <p:nvPicPr>
          <p:cNvPr id="1033" name="Picture 9" descr="C:\Users\Karin\AppData\Local\Microsoft\Windows\Temporary Internet Files\Content.IE5\D4IIHD5R\group-2411624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068" y="3568088"/>
            <a:ext cx="3196590" cy="26273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6: Kan vi veta något om andras tankar och känslor?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Du har direkt erfarenhet av dina egna tankar och känslor, som t ex när du är rädd eller har ont någonstans.</a:t>
            </a:r>
          </a:p>
          <a:p>
            <a:r>
              <a:rPr lang="sv-SE" dirty="0" smtClean="0"/>
              <a:t>Det KAN också röra sej om självsuggestion som du själv framkallat. </a:t>
            </a:r>
          </a:p>
          <a:p>
            <a:endParaRPr lang="sv-SE" dirty="0" smtClean="0"/>
          </a:p>
        </p:txBody>
      </p:sp>
      <p:pic>
        <p:nvPicPr>
          <p:cNvPr id="4" name="Bildobjekt 3" descr="File:Huntsman spider white bg04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36" y="4316449"/>
            <a:ext cx="697319" cy="465025"/>
          </a:xfrm>
          <a:prstGeom prst="rect">
            <a:avLst/>
          </a:prstGeom>
        </p:spPr>
      </p:pic>
      <p:pic>
        <p:nvPicPr>
          <p:cNvPr id="5" name="Bildobjekt 4" descr="Free illustration: Fear, I'M Afraid, Sitting - Free Imag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557778"/>
            <a:ext cx="3138081" cy="313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4460" y="553156"/>
            <a:ext cx="8596668" cy="1555264"/>
          </a:xfrm>
        </p:spPr>
        <p:txBody>
          <a:bodyPr/>
          <a:lstStyle/>
          <a:p>
            <a:r>
              <a:rPr lang="sv-SE" dirty="0"/>
              <a:t>Kunskap om andra genom </a:t>
            </a:r>
            <a:r>
              <a:rPr lang="sv-SE" dirty="0" smtClean="0"/>
              <a:t>sig </a:t>
            </a:r>
            <a:r>
              <a:rPr lang="sv-SE" dirty="0"/>
              <a:t>själv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1512" y="1478845"/>
            <a:ext cx="8596668" cy="4480386"/>
          </a:xfrm>
        </p:spPr>
        <p:txBody>
          <a:bodyPr>
            <a:normAutofit/>
          </a:bodyPr>
          <a:lstStyle/>
          <a:p>
            <a:r>
              <a:rPr lang="sv-SE" dirty="0" smtClean="0"/>
              <a:t>Andra liknar mej och deras beteende drivs av samma känslor som mina!</a:t>
            </a:r>
          </a:p>
          <a:p>
            <a:r>
              <a:rPr lang="sv-SE" dirty="0" smtClean="0"/>
              <a:t>Analogislutledning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Datei:&lt;strong&gt;Person&lt;/strong&gt; icon BLACK-01.svg –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30" y="4018843"/>
            <a:ext cx="2772728" cy="2951427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>
            <a:off x="5755202" y="4264691"/>
            <a:ext cx="1207911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pil 5"/>
          <p:cNvSpPr/>
          <p:nvPr/>
        </p:nvSpPr>
        <p:spPr>
          <a:xfrm>
            <a:off x="5596949" y="5815437"/>
            <a:ext cx="1279157" cy="40790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Vänsterpil 6"/>
          <p:cNvSpPr/>
          <p:nvPr/>
        </p:nvSpPr>
        <p:spPr>
          <a:xfrm>
            <a:off x="2862441" y="3847854"/>
            <a:ext cx="978408" cy="4846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pil 7"/>
          <p:cNvSpPr/>
          <p:nvPr/>
        </p:nvSpPr>
        <p:spPr>
          <a:xfrm>
            <a:off x="3161282" y="5777072"/>
            <a:ext cx="978408" cy="48463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Smiley Yellow Happy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3" y="3451239"/>
            <a:ext cx="1625600" cy="1219200"/>
          </a:xfrm>
          <a:prstGeom prst="rect">
            <a:avLst/>
          </a:prstGeom>
        </p:spPr>
      </p:pic>
      <p:pic>
        <p:nvPicPr>
          <p:cNvPr id="11" name="Bildobjekt 10" descr="Smiley 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24" y="2092867"/>
            <a:ext cx="1047044" cy="1047044"/>
          </a:xfrm>
          <a:prstGeom prst="rect">
            <a:avLst/>
          </a:prstGeom>
        </p:spPr>
      </p:pic>
      <p:pic>
        <p:nvPicPr>
          <p:cNvPr id="12" name="Bildobjekt 11" descr="Smiley 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22" y="3903572"/>
            <a:ext cx="916847" cy="918378"/>
          </a:xfrm>
          <a:prstGeom prst="rect">
            <a:avLst/>
          </a:prstGeom>
        </p:spPr>
      </p:pic>
      <p:pic>
        <p:nvPicPr>
          <p:cNvPr id="13" name="Bildobjekt 12" descr="Kostenlose Illustration: Smiley, Erstaunt, Smiley Erstaunt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38" y="5629102"/>
            <a:ext cx="1840089" cy="1035050"/>
          </a:xfrm>
          <a:prstGeom prst="rect">
            <a:avLst/>
          </a:prstGeom>
        </p:spPr>
      </p:pic>
      <p:pic>
        <p:nvPicPr>
          <p:cNvPr id="14" name="Bildobjekt 13" descr="File:Smiley green alien KO.sv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47" y="5553293"/>
            <a:ext cx="1323648" cy="1463883"/>
          </a:xfrm>
          <a:prstGeom prst="rect">
            <a:avLst/>
          </a:prstGeom>
        </p:spPr>
      </p:pic>
      <p:pic>
        <p:nvPicPr>
          <p:cNvPr id="15" name="Bildobjekt 14" descr="Bildet : kjæledyr, kattunge, kinnskjegg, savannen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90" y="2641243"/>
            <a:ext cx="1616693" cy="1077795"/>
          </a:xfrm>
          <a:prstGeom prst="rect">
            <a:avLst/>
          </a:prstGeom>
        </p:spPr>
      </p:pic>
      <p:pic>
        <p:nvPicPr>
          <p:cNvPr id="16" name="Bildobjekt 15" descr="Datei:Question Mark.svg - Alemannische Wikipedi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78" y="1902464"/>
            <a:ext cx="1714127" cy="1285595"/>
          </a:xfrm>
          <a:prstGeom prst="rect">
            <a:avLst/>
          </a:prstGeom>
        </p:spPr>
      </p:pic>
      <p:sp>
        <p:nvSpPr>
          <p:cNvPr id="17" name="Uppåtpil 16"/>
          <p:cNvSpPr/>
          <p:nvPr/>
        </p:nvSpPr>
        <p:spPr>
          <a:xfrm>
            <a:off x="4811627" y="3075107"/>
            <a:ext cx="484632" cy="97840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1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 om sig själv genom andra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685109"/>
            <a:ext cx="8596668" cy="4356253"/>
          </a:xfrm>
        </p:spPr>
        <p:txBody>
          <a:bodyPr>
            <a:noAutofit/>
          </a:bodyPr>
          <a:lstStyle/>
          <a:p>
            <a:r>
              <a:rPr lang="sv-SE" sz="2000" dirty="0" smtClean="0"/>
              <a:t>Det </a:t>
            </a:r>
            <a:r>
              <a:rPr lang="sv-SE" sz="2000" dirty="0" smtClean="0"/>
              <a:t>är genom samspel med andra som vi lär oss att känna igen en viss känsla</a:t>
            </a:r>
            <a:r>
              <a:rPr lang="sv-SE" sz="2000" dirty="0" smtClean="0"/>
              <a:t>. (Ludvig Wittgenstein)</a:t>
            </a: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endParaRPr lang="sv-SE" sz="2000" dirty="0" smtClean="0"/>
          </a:p>
          <a:p>
            <a:pPr marL="0" indent="0">
              <a:buNone/>
            </a:pPr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Christine </a:t>
            </a:r>
            <a:r>
              <a:rPr lang="sv-SE" sz="2000" dirty="0" smtClean="0"/>
              <a:t>Overall menar att för kvinnor är det självklart att andra har känslor</a:t>
            </a:r>
          </a:p>
          <a:p>
            <a:r>
              <a:rPr lang="sv-SE" sz="2000" b="1" dirty="0" smtClean="0">
                <a:solidFill>
                  <a:srgbClr val="FF0000"/>
                </a:solidFill>
              </a:rPr>
              <a:t>FRÅGA: </a:t>
            </a:r>
            <a:r>
              <a:rPr lang="sv-SE" sz="2000" dirty="0" smtClean="0"/>
              <a:t>Är det en fråga om manligt och kvinnligt att ifrågasätta hur eller om andra känner?</a:t>
            </a:r>
          </a:p>
          <a:p>
            <a:endParaRPr lang="sv-SE" sz="2000" dirty="0"/>
          </a:p>
        </p:txBody>
      </p:sp>
      <p:pic>
        <p:nvPicPr>
          <p:cNvPr id="4" name="Bildobjekt 3" descr="Gratis foto: Vigeland, Staty, &lt;strong&gt;Mamma&lt;/strong&gt;, &lt;strong&gt;Barn&lt;/strong&gt;, Oslo - Grati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54" y="2488264"/>
            <a:ext cx="1528354" cy="2037805"/>
          </a:xfrm>
          <a:prstGeom prst="rect">
            <a:avLst/>
          </a:prstGeom>
        </p:spPr>
      </p:pic>
      <p:pic>
        <p:nvPicPr>
          <p:cNvPr id="5" name="Bildobjekt 4" descr="Förälder –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1" y="2488264"/>
            <a:ext cx="3018609" cy="2012406"/>
          </a:xfrm>
          <a:prstGeom prst="rect">
            <a:avLst/>
          </a:prstGeom>
        </p:spPr>
      </p:pic>
      <p:pic>
        <p:nvPicPr>
          <p:cNvPr id="6" name="Bildobjekt 5" descr="File:Gender-&lt;strong&gt;Symbol&lt;/strong&gt; &lt;strong&gt;Male&lt;/strong&gt; dark transparent Background.pn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7" y="2854529"/>
            <a:ext cx="1131352" cy="1131352"/>
          </a:xfrm>
          <a:prstGeom prst="rect">
            <a:avLst/>
          </a:prstGeom>
        </p:spPr>
      </p:pic>
      <p:pic>
        <p:nvPicPr>
          <p:cNvPr id="7" name="Bildobjekt 6" descr="Who is the most evil person of all time? | CreateDeba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23" y="3029771"/>
            <a:ext cx="833464" cy="8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7: Kan vi veta något över huvud taget?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3034" y="1803401"/>
            <a:ext cx="8596668" cy="4237962"/>
          </a:xfrm>
        </p:spPr>
        <p:txBody>
          <a:bodyPr/>
          <a:lstStyle/>
          <a:p>
            <a:r>
              <a:rPr lang="sv-SE" dirty="0" smtClean="0"/>
              <a:t>Under momentet ”Existens” diskuterade vi vad verkligheten består av; om den är materiell, andlig, både andlig och materiell eller om den har fler dimensioner än dessa två. </a:t>
            </a:r>
          </a:p>
          <a:p>
            <a:pPr algn="ctr">
              <a:buNone/>
            </a:pPr>
            <a:r>
              <a:rPr lang="sv-SE" sz="4000" dirty="0" smtClean="0">
                <a:latin typeface="Edwardian Script ITC" pitchFamily="66" charset="0"/>
              </a:rPr>
              <a:t>Monism, dualism, pluralism</a:t>
            </a:r>
            <a:r>
              <a:rPr lang="sv-SE" dirty="0" smtClean="0"/>
              <a:t>.</a:t>
            </a:r>
          </a:p>
          <a:p>
            <a:r>
              <a:rPr lang="sv-SE" dirty="0" smtClean="0"/>
              <a:t>Vi diskuterade också ifall vi uppfattar tillvaron korrekt eller om vi bara tror att verkligheten är så som vi uppfattar den.</a:t>
            </a:r>
          </a:p>
          <a:p>
            <a:r>
              <a:rPr lang="sv-SE" dirty="0" smtClean="0"/>
              <a:t>Detta är en skeptisk frågeställning!</a:t>
            </a:r>
          </a:p>
          <a:p>
            <a:r>
              <a:rPr lang="sv-SE" dirty="0" smtClean="0"/>
              <a:t>Enligt </a:t>
            </a:r>
            <a:r>
              <a:rPr lang="sv-SE" b="1" dirty="0" smtClean="0">
                <a:solidFill>
                  <a:srgbClr val="FF0000"/>
                </a:solidFill>
              </a:rPr>
              <a:t>skepticismen</a:t>
            </a:r>
            <a:r>
              <a:rPr lang="sv-SE" dirty="0" smtClean="0"/>
              <a:t> har vi inte kunskap om vi inte är helt säkra och inte kan ta fel.</a:t>
            </a:r>
            <a:endParaRPr lang="sv-SE" dirty="0"/>
          </a:p>
        </p:txBody>
      </p:sp>
      <p:pic>
        <p:nvPicPr>
          <p:cNvPr id="2050" name="Picture 2" descr="C:\Users\Karin\AppData\Local\Microsoft\Windows\Temporary Internet Files\Content.IE5\1I9ELCYI\strea_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599" y="5018606"/>
            <a:ext cx="2486025" cy="1648894"/>
          </a:xfrm>
          <a:prstGeom prst="rect">
            <a:avLst/>
          </a:prstGeom>
          <a:noFill/>
        </p:spPr>
      </p:pic>
      <p:sp>
        <p:nvSpPr>
          <p:cNvPr id="7" name="Ellips 6"/>
          <p:cNvSpPr/>
          <p:nvPr/>
        </p:nvSpPr>
        <p:spPr>
          <a:xfrm flipH="1" flipV="1">
            <a:off x="7658100" y="4978400"/>
            <a:ext cx="1587500" cy="1282700"/>
          </a:xfrm>
          <a:prstGeom prst="ellipse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????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Karin\AppData\Local\Microsoft\Windows\Temporary Internet Files\Content.IE5\MKXJR3NR\QuestionMar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187" y="5318777"/>
            <a:ext cx="709613" cy="632760"/>
          </a:xfrm>
          <a:prstGeom prst="rect">
            <a:avLst/>
          </a:prstGeom>
          <a:noFill/>
        </p:spPr>
      </p:pic>
      <p:sp>
        <p:nvSpPr>
          <p:cNvPr id="9" name="Ellips 8"/>
          <p:cNvSpPr/>
          <p:nvPr/>
        </p:nvSpPr>
        <p:spPr>
          <a:xfrm>
            <a:off x="7277100" y="5105400"/>
            <a:ext cx="3937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705600" y="5156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Koppling 10"/>
          <p:cNvSpPr/>
          <p:nvPr/>
        </p:nvSpPr>
        <p:spPr>
          <a:xfrm>
            <a:off x="6324600" y="5308600"/>
            <a:ext cx="190500" cy="152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Kapitlens innehåll: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4000" dirty="0" smtClean="0"/>
              <a:t>4. Vad är kunskap?</a:t>
            </a:r>
          </a:p>
          <a:p>
            <a:r>
              <a:rPr lang="sv-SE" sz="4000" dirty="0" smtClean="0"/>
              <a:t>5. Hur får vi kunskap?</a:t>
            </a:r>
          </a:p>
          <a:p>
            <a:r>
              <a:rPr lang="sv-SE" sz="4000" dirty="0" smtClean="0"/>
              <a:t>6. Kan vi veta något om andras tankar och känslor?</a:t>
            </a:r>
          </a:p>
          <a:p>
            <a:r>
              <a:rPr lang="sv-SE" sz="4000" dirty="0" smtClean="0"/>
              <a:t>7. Kan vi veta något över huvud taget?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5604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1536699"/>
            <a:ext cx="8596668" cy="4606263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Skepticism </a:t>
            </a:r>
            <a:r>
              <a:rPr lang="sv-SE" dirty="0" smtClean="0"/>
              <a:t>är en spärr mot</a:t>
            </a:r>
          </a:p>
          <a:p>
            <a:r>
              <a:rPr lang="sv-SE" sz="2400" dirty="0" smtClean="0"/>
              <a:t>Dogmatism (= att vara tvärsäker) </a:t>
            </a:r>
          </a:p>
          <a:p>
            <a:endParaRPr lang="sv-SE" sz="2400" dirty="0" smtClean="0"/>
          </a:p>
          <a:p>
            <a:pPr algn="ctr">
              <a:buNone/>
            </a:pPr>
            <a:r>
              <a:rPr lang="sv-SE" sz="3200" dirty="0" smtClean="0">
                <a:latin typeface="Baskerville Old Face" pitchFamily="18" charset="0"/>
              </a:rPr>
              <a:t>” Felet på världen är att de dumma är så</a:t>
            </a:r>
          </a:p>
          <a:p>
            <a:pPr algn="ctr">
              <a:buNone/>
            </a:pPr>
            <a:r>
              <a:rPr lang="sv-SE" sz="3200" dirty="0" smtClean="0">
                <a:latin typeface="Baskerville Old Face" pitchFamily="18" charset="0"/>
              </a:rPr>
              <a:t>säkra på sin sak och de visa så fulla av tvivel”                       </a:t>
            </a:r>
            <a:r>
              <a:rPr lang="sv-SE" sz="2800" dirty="0" smtClean="0">
                <a:latin typeface="Edwardian Script ITC" pitchFamily="66" charset="0"/>
              </a:rPr>
              <a:t>Bertrand Russell </a:t>
            </a:r>
            <a:endParaRPr lang="sv-SE" sz="2800" dirty="0" smtClean="0">
              <a:latin typeface="Edwardian Script ITC" pitchFamily="66" charset="0"/>
            </a:endParaRPr>
          </a:p>
          <a:p>
            <a:pPr>
              <a:buNone/>
            </a:pPr>
            <a:r>
              <a:rPr lang="sv-SE" sz="2800" dirty="0">
                <a:hlinkClick r:id="rId2"/>
              </a:rPr>
              <a:t>https://</a:t>
            </a:r>
            <a:r>
              <a:rPr lang="sv-SE" sz="2800" dirty="0" smtClean="0">
                <a:hlinkClick r:id="rId2"/>
              </a:rPr>
              <a:t>www.youtube.com/watch?v=PqjdRAERWLc</a:t>
            </a:r>
            <a:endParaRPr lang="sv-SE" sz="2800" dirty="0" smtClean="0"/>
          </a:p>
          <a:p>
            <a:pPr>
              <a:buNone/>
            </a:pPr>
            <a:r>
              <a:rPr lang="sv-SE" sz="2800" dirty="0">
                <a:hlinkClick r:id="rId3"/>
              </a:rPr>
              <a:t>https://</a:t>
            </a:r>
            <a:r>
              <a:rPr lang="sv-SE" sz="2800" dirty="0" smtClean="0">
                <a:hlinkClick r:id="rId3"/>
              </a:rPr>
              <a:t>www.youtube.com/watch?v=xehTcQeqDWs&amp;t=35s</a:t>
            </a:r>
            <a:endParaRPr lang="sv-SE" sz="2800" dirty="0" smtClean="0"/>
          </a:p>
          <a:p>
            <a:pPr>
              <a:buNone/>
            </a:pPr>
            <a:endParaRPr lang="sv-SE" sz="2800" dirty="0"/>
          </a:p>
        </p:txBody>
      </p:sp>
      <p:pic>
        <p:nvPicPr>
          <p:cNvPr id="4" name="Bildobjekt 3" descr="&lt;strong&gt;Smiley&lt;/strong&gt; Nerd Glasses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05" y="721451"/>
            <a:ext cx="2150882" cy="213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Kapitel 4: Vad är kunskap?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220512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sv-SE" sz="4000" dirty="0" smtClean="0"/>
              <a:t>Utförandekunskap</a:t>
            </a:r>
          </a:p>
          <a:p>
            <a:r>
              <a:rPr lang="sv-SE" dirty="0" smtClean="0"/>
              <a:t>Kan även kallas praktisk kunskap. T ex:</a:t>
            </a:r>
          </a:p>
          <a:p>
            <a:r>
              <a:rPr lang="sv-SE" dirty="0" smtClean="0"/>
              <a:t>Att kunna cykla</a:t>
            </a:r>
          </a:p>
          <a:p>
            <a:r>
              <a:rPr lang="sv-SE" dirty="0" smtClean="0"/>
              <a:t>Att kunna äta med kniv och gaffel</a:t>
            </a:r>
          </a:p>
          <a:p>
            <a:r>
              <a:rPr lang="sv-SE" dirty="0" smtClean="0"/>
              <a:t>Att kunna skruva ihop en motor.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Det sista exemplet kan göras om från praktisk till teoretisk kunskap och tvärtom</a:t>
            </a:r>
          </a:p>
          <a:p>
            <a:r>
              <a:rPr lang="sv-SE" dirty="0" smtClean="0"/>
              <a:t>Denna typ av kunskap kräver träning!</a:t>
            </a:r>
          </a:p>
          <a:p>
            <a:endParaRPr lang="sv-SE" i="1" dirty="0" smtClean="0"/>
          </a:p>
        </p:txBody>
      </p:sp>
      <p:pic>
        <p:nvPicPr>
          <p:cNvPr id="4" name="Bildobjekt 3" descr="Kostenlose Vektorgrafik: Restaurant, Hotel, Log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1" y="3064358"/>
            <a:ext cx="1825534" cy="1785849"/>
          </a:xfrm>
          <a:prstGeom prst="rect">
            <a:avLst/>
          </a:prstGeom>
        </p:spPr>
      </p:pic>
      <p:pic>
        <p:nvPicPr>
          <p:cNvPr id="5" name="Bildobjekt 4" descr="Käringafällan: Min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82" y="1407935"/>
            <a:ext cx="2070231" cy="1786868"/>
          </a:xfrm>
          <a:prstGeom prst="rect">
            <a:avLst/>
          </a:prstGeom>
        </p:spPr>
      </p:pic>
      <p:pic>
        <p:nvPicPr>
          <p:cNvPr id="6" name="Bildobjekt 5" descr="Clipart - Car / automotive mechani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40" y="3165798"/>
            <a:ext cx="2070231" cy="21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 smtClean="0"/>
              <a:t>Tyst kunskap</a:t>
            </a:r>
          </a:p>
          <a:p>
            <a:r>
              <a:rPr lang="sv-SE" dirty="0" smtClean="0"/>
              <a:t>Kan även kallas intuition</a:t>
            </a:r>
          </a:p>
          <a:p>
            <a:r>
              <a:rPr lang="sv-SE" dirty="0" smtClean="0"/>
              <a:t>Betyder att man inte riktigt kan säga hur man gör – man bara kan det!</a:t>
            </a:r>
          </a:p>
          <a:p>
            <a:endParaRPr lang="sv-SE" dirty="0"/>
          </a:p>
        </p:txBody>
      </p:sp>
      <p:pic>
        <p:nvPicPr>
          <p:cNvPr id="4" name="Bildobjekt 3" descr="Fechten – Wiktio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99" y="3851365"/>
            <a:ext cx="2889069" cy="2889069"/>
          </a:xfrm>
          <a:prstGeom prst="rect">
            <a:avLst/>
          </a:prstGeom>
        </p:spPr>
      </p:pic>
      <p:pic>
        <p:nvPicPr>
          <p:cNvPr id="5" name="Bildobjekt 4" descr="Målarbild &lt;strong&gt;cykla&lt;/strong&gt; - Bild 1418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4159116"/>
            <a:ext cx="2455817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 smtClean="0"/>
              <a:t>Påståendekunskap</a:t>
            </a:r>
          </a:p>
          <a:p>
            <a:r>
              <a:rPr lang="sv-SE" dirty="0" smtClean="0"/>
              <a:t>Kallas även teoretisk kunskap</a:t>
            </a:r>
          </a:p>
          <a:p>
            <a:r>
              <a:rPr lang="sv-SE" dirty="0" smtClean="0"/>
              <a:t>Enligt Platon måste tre kriterier vara uppfyllda:</a:t>
            </a:r>
          </a:p>
          <a:p>
            <a:r>
              <a:rPr lang="sv-SE" dirty="0" smtClean="0"/>
              <a:t>Det du vet måste vara sant</a:t>
            </a:r>
          </a:p>
          <a:p>
            <a:r>
              <a:rPr lang="sv-SE" dirty="0" smtClean="0"/>
              <a:t>Det man vet tror man på</a:t>
            </a:r>
          </a:p>
          <a:p>
            <a:r>
              <a:rPr lang="sv-SE" dirty="0" smtClean="0"/>
              <a:t>Man har goda skäl att tro det man vet</a:t>
            </a:r>
            <a:endParaRPr lang="sv-SE" dirty="0"/>
          </a:p>
        </p:txBody>
      </p:sp>
      <p:pic>
        <p:nvPicPr>
          <p:cNvPr id="4" name="Bildobjekt 3" descr="&lt;strong&gt;Jorden&lt;/strong&gt; - Wikipedia, den frie encyklopæ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42" y="2160589"/>
            <a:ext cx="2214564" cy="2225160"/>
          </a:xfrm>
          <a:prstGeom prst="rect">
            <a:avLst/>
          </a:prstGeom>
        </p:spPr>
      </p:pic>
      <p:pic>
        <p:nvPicPr>
          <p:cNvPr id="5" name="Bildobjekt 4" descr="&lt;strong&gt;Alien&lt;/strong&gt; Hitchhiker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8" y="4503746"/>
            <a:ext cx="1881052" cy="18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Vilka skäl har man att bli övertygad?</a:t>
            </a:r>
          </a:p>
          <a:p>
            <a:r>
              <a:rPr lang="sv-SE" dirty="0" smtClean="0"/>
              <a:t>Sinneserfarenheter (syn, hörsel, känsel)</a:t>
            </a:r>
          </a:p>
          <a:p>
            <a:r>
              <a:rPr lang="sv-SE" dirty="0" smtClean="0"/>
              <a:t>Minnen</a:t>
            </a:r>
          </a:p>
          <a:p>
            <a:r>
              <a:rPr lang="sv-SE" dirty="0" smtClean="0"/>
              <a:t>Induktiv slutledning (slutsats efter observationer)</a:t>
            </a:r>
          </a:p>
          <a:p>
            <a:r>
              <a:rPr lang="sv-SE" dirty="0" smtClean="0"/>
              <a:t>Deduktiv slutledning (slutsats efter allmän regel)</a:t>
            </a:r>
          </a:p>
          <a:p>
            <a:r>
              <a:rPr lang="sv-SE" dirty="0" smtClean="0"/>
              <a:t>Omedelbar insikt (logisk insikt)</a:t>
            </a:r>
            <a:endParaRPr lang="sv-SE" dirty="0"/>
          </a:p>
        </p:txBody>
      </p:sp>
      <p:pic>
        <p:nvPicPr>
          <p:cNvPr id="4" name="Bildobjekt 3" descr="&lt;strong&gt;Öga&lt;/strong&gt; Blå Ögon Iris · Gratis foto på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1860258"/>
            <a:ext cx="2573383" cy="1540009"/>
          </a:xfrm>
          <a:prstGeom prst="rect">
            <a:avLst/>
          </a:prstGeom>
        </p:spPr>
      </p:pic>
      <p:pic>
        <p:nvPicPr>
          <p:cNvPr id="5" name="Bildobjekt 4" descr="Pedagogy through &lt;strong&gt;Observation&lt;/strong&gt; | Art History Teaching Resour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36" y="3630456"/>
            <a:ext cx="1088316" cy="1470697"/>
          </a:xfrm>
          <a:prstGeom prst="rect">
            <a:avLst/>
          </a:prstGeom>
        </p:spPr>
      </p:pic>
      <p:pic>
        <p:nvPicPr>
          <p:cNvPr id="7" name="Bildobjekt 6" descr="About to &lt;strong&gt;fall&lt;/strong&gt;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33" y="4744585"/>
            <a:ext cx="3490118" cy="1963191"/>
          </a:xfrm>
          <a:prstGeom prst="rect">
            <a:avLst/>
          </a:prstGeom>
        </p:spPr>
      </p:pic>
      <p:pic>
        <p:nvPicPr>
          <p:cNvPr id="6" name="Bildobjekt 5" descr="Maple Høst Blad · Gratis vektorgrafikk på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8" y="4365804"/>
            <a:ext cx="1725793" cy="18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 smtClean="0">
                <a:solidFill>
                  <a:schemeClr val="tx1"/>
                </a:solidFill>
              </a:rPr>
              <a:t>FACTFULNESS</a:t>
            </a:r>
            <a:endParaRPr lang="sv-SE" sz="6000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400" dirty="0">
                <a:hlinkClick r:id="rId2"/>
              </a:rPr>
              <a:t>https://www.gapminder.org</a:t>
            </a:r>
            <a:r>
              <a:rPr lang="sv-SE" sz="4400" dirty="0" smtClean="0">
                <a:hlinkClick r:id="rId2"/>
              </a:rPr>
              <a:t>/</a:t>
            </a:r>
            <a:endParaRPr lang="sv-SE" sz="4400" dirty="0" smtClean="0"/>
          </a:p>
          <a:p>
            <a:endParaRPr lang="sv-SE" sz="4400" dirty="0" smtClean="0"/>
          </a:p>
          <a:p>
            <a:r>
              <a:rPr lang="sv-SE" sz="4400" dirty="0">
                <a:hlinkClick r:id="rId3"/>
              </a:rPr>
              <a:t>https://www.gapminder.org/tools/#$state$time$value=1800;;&amp;</a:t>
            </a:r>
            <a:r>
              <a:rPr lang="sv-SE" sz="4400" dirty="0" smtClean="0">
                <a:hlinkClick r:id="rId3"/>
              </a:rPr>
              <a:t>chart-type=bubbles</a:t>
            </a:r>
            <a:endParaRPr lang="sv-SE" sz="4400" dirty="0" smtClean="0"/>
          </a:p>
          <a:p>
            <a:endParaRPr lang="sv-SE" sz="44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Sanningsteorier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8957" y="212346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 smtClean="0"/>
              <a:t>Korrespondensteorin</a:t>
            </a:r>
          </a:p>
          <a:p>
            <a:r>
              <a:rPr lang="sv-SE" dirty="0" smtClean="0"/>
              <a:t>Ett påstående är sant om det överensstämmer med ett faktum</a:t>
            </a:r>
          </a:p>
          <a:p>
            <a:pPr marL="0" indent="0">
              <a:buNone/>
            </a:pPr>
            <a:r>
              <a:rPr lang="sv-SE" dirty="0" smtClean="0"/>
              <a:t>T ex ”Jorden är rund” eller ”Äpplet ligger på bordet”</a:t>
            </a:r>
          </a:p>
          <a:p>
            <a:r>
              <a:rPr lang="sv-SE" dirty="0" smtClean="0"/>
              <a:t>Vi kan ta reda på vad som är sant genom att skaffa fram fakta.</a:t>
            </a:r>
          </a:p>
          <a:p>
            <a:r>
              <a:rPr lang="sv-SE" dirty="0" smtClean="0"/>
              <a:t>Vi bör känna till den yttre verkligheten, eftersom vi måste ta hänsyn till den.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rgbClr val="FF0000"/>
                </a:solidFill>
              </a:rPr>
              <a:t>Problem:</a:t>
            </a:r>
          </a:p>
          <a:p>
            <a:r>
              <a:rPr lang="sv-SE" dirty="0" smtClean="0"/>
              <a:t>”Det är fel att ljuga” eller ”Daniel älskar Viktoria” är påståenden som inte riktigt kan kontrolleras genom att skaffa fram fakta</a:t>
            </a:r>
          </a:p>
          <a:p>
            <a:endParaRPr lang="sv-SE" dirty="0" smtClean="0"/>
          </a:p>
        </p:txBody>
      </p:sp>
      <p:pic>
        <p:nvPicPr>
          <p:cNvPr id="4" name="Bildobjekt 3" descr="Green Apple Photo · Free Stock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6" y="1184882"/>
            <a:ext cx="1965477" cy="1315732"/>
          </a:xfrm>
          <a:prstGeom prst="rect">
            <a:avLst/>
          </a:prstGeom>
        </p:spPr>
      </p:pic>
      <p:pic>
        <p:nvPicPr>
          <p:cNvPr id="5" name="Bildobjekt 4" descr="ROMANTIC AND CHIC: &lt;strong&gt;Victoria&lt;/strong&gt;'s Wedding: Los cuentos s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38" y="5098977"/>
            <a:ext cx="132283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 smtClean="0"/>
              <a:t>Koherensteorin</a:t>
            </a:r>
          </a:p>
          <a:p>
            <a:r>
              <a:rPr lang="sv-SE" dirty="0" smtClean="0"/>
              <a:t>Sant är det som överensstämmer med andra sanningar</a:t>
            </a:r>
          </a:p>
          <a:p>
            <a:r>
              <a:rPr lang="sv-SE" dirty="0" smtClean="0"/>
              <a:t>Vi kan ta reda på om ett påstående är sant genom att jämföra det med annat vi tror är sant</a:t>
            </a:r>
          </a:p>
          <a:p>
            <a:r>
              <a:rPr lang="sv-SE" dirty="0" smtClean="0"/>
              <a:t>Uppfattningarna måste hänga ihop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dirty="0" smtClean="0">
                <a:solidFill>
                  <a:srgbClr val="FF0000"/>
                </a:solidFill>
              </a:rPr>
              <a:t>Problem</a:t>
            </a:r>
            <a:r>
              <a:rPr lang="sv-SE" dirty="0" smtClean="0"/>
              <a:t>: </a:t>
            </a:r>
          </a:p>
          <a:p>
            <a:r>
              <a:rPr lang="sv-SE" dirty="0" smtClean="0"/>
              <a:t>Det går att konstruera flera alternativa sanningar</a:t>
            </a:r>
          </a:p>
          <a:p>
            <a:r>
              <a:rPr lang="sv-SE" dirty="0" smtClean="0"/>
              <a:t>Påhittade konstruktioner kan uppfattas som sanna</a:t>
            </a:r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2681539"/>
              </p:ext>
            </p:extLst>
          </p:nvPr>
        </p:nvGraphicFramePr>
        <p:xfrm>
          <a:off x="5904411" y="3735977"/>
          <a:ext cx="3866606" cy="240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971</Words>
  <Application>Microsoft Office PowerPoint</Application>
  <PresentationFormat>Bredbild</PresentationFormat>
  <Paragraphs>135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Edwardian Script ITC</vt:lpstr>
      <vt:lpstr>Trebuchet MS</vt:lpstr>
      <vt:lpstr>Wingdings 3</vt:lpstr>
      <vt:lpstr>Fasett</vt:lpstr>
      <vt:lpstr>KUNSKAP</vt:lpstr>
      <vt:lpstr>Kapitlens innehåll:</vt:lpstr>
      <vt:lpstr>Kapitel 4: Vad är kunskap?</vt:lpstr>
      <vt:lpstr>PowerPoint-presentation</vt:lpstr>
      <vt:lpstr>PowerPoint-presentation</vt:lpstr>
      <vt:lpstr>PowerPoint-presentation</vt:lpstr>
      <vt:lpstr>FACTFULNESS</vt:lpstr>
      <vt:lpstr>Sanningsteorier</vt:lpstr>
      <vt:lpstr>PowerPoint-presentation</vt:lpstr>
      <vt:lpstr>PowerPoint-presentation</vt:lpstr>
      <vt:lpstr>PowerPoint-presentation</vt:lpstr>
      <vt:lpstr>Kapitel 3: Finns Gud?</vt:lpstr>
      <vt:lpstr>PowerPoint-presentation</vt:lpstr>
      <vt:lpstr>Kapitel 5: Hur får vi kunskap?</vt:lpstr>
      <vt:lpstr>Uppgift kapitel 5</vt:lpstr>
      <vt:lpstr>Kapitel 6: Kan vi veta något om andras tankar och känslor?</vt:lpstr>
      <vt:lpstr>Kunskap om andra genom sig själv </vt:lpstr>
      <vt:lpstr>Kunskap om sig själv genom andra</vt:lpstr>
      <vt:lpstr>Kapitel 7: Kan vi veta något över huvud taget?</vt:lpstr>
      <vt:lpstr>PowerPoint-presentation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</dc:title>
  <dc:creator>Karin Bjurberg Lindström</dc:creator>
  <cp:lastModifiedBy>Karin Bjurberg Lindström</cp:lastModifiedBy>
  <cp:revision>70</cp:revision>
  <dcterms:created xsi:type="dcterms:W3CDTF">2018-10-03T07:40:36Z</dcterms:created>
  <dcterms:modified xsi:type="dcterms:W3CDTF">2018-10-11T12:57:09Z</dcterms:modified>
</cp:coreProperties>
</file>