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7" r:id="rId4"/>
    <p:sldId id="259" r:id="rId5"/>
    <p:sldId id="261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7" autoAdjust="0"/>
    <p:restoredTop sz="85040" autoAdjust="0"/>
  </p:normalViewPr>
  <p:slideViewPr>
    <p:cSldViewPr snapToGrid="0">
      <p:cViewPr varScale="1">
        <p:scale>
          <a:sx n="58" d="100"/>
          <a:sy n="58" d="100"/>
        </p:scale>
        <p:origin x="8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1B44B-CFC4-44F6-86A3-91FCE278E151}" type="datetimeFigureOut">
              <a:rPr lang="sv-SE" smtClean="0"/>
              <a:t>2020-08-12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4371C-73B7-436C-B0EC-7C0E75BD02D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36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4371C-73B7-436C-B0EC-7C0E75BD02DF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4382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Språket</a:t>
            </a:r>
            <a:r>
              <a:rPr lang="sv-SE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är människans främsta redskap för reflektion, kommunikation och kunskapsutveckling. Genom språket kan människan uttrycka sin personlighet, och med hjälp av </a:t>
            </a:r>
            <a:r>
              <a:rPr lang="sv-SE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skönlitteratur</a:t>
            </a:r>
            <a:r>
              <a:rPr lang="sv-SE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texter av olika slag och olika typer av medier lär hon känna sin omvärld, sina medmänniskor och sig själv. (ur kursplanen, beskrivning av ämnet)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4371C-73B7-436C-B0EC-7C0E75BD02DF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9330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4371C-73B7-436C-B0EC-7C0E75BD02DF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1378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4371C-73B7-436C-B0EC-7C0E75BD02D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33402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4371C-73B7-436C-B0EC-7C0E75BD02DF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6453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usanna.salmijarvi@edu.lycksele.s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Välkomna till Svenska 1!</a:t>
            </a:r>
            <a:endParaRPr lang="sv-SE" dirty="0"/>
          </a:p>
        </p:txBody>
      </p:sp>
      <p:sp>
        <p:nvSpPr>
          <p:cNvPr id="4" name="textruta 3"/>
          <p:cNvSpPr txBox="1"/>
          <p:nvPr/>
        </p:nvSpPr>
        <p:spPr>
          <a:xfrm>
            <a:off x="1507067" y="4889500"/>
            <a:ext cx="44099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Lärare: Susanna Salmijärvi</a:t>
            </a:r>
          </a:p>
          <a:p>
            <a:r>
              <a:rPr lang="sv-SE" dirty="0" smtClean="0">
                <a:hlinkClick r:id="rId3"/>
              </a:rPr>
              <a:t>susanna.salmijarvi@edu.lycksele.se</a:t>
            </a:r>
            <a:endParaRPr lang="sv-SE" dirty="0" smtClean="0"/>
          </a:p>
          <a:p>
            <a:r>
              <a:rPr lang="sv-SE" dirty="0" smtClean="0"/>
              <a:t>Kursnamn på Samarbeta: </a:t>
            </a:r>
            <a:endParaRPr lang="sv-SE" dirty="0" smtClean="0"/>
          </a:p>
          <a:p>
            <a:r>
              <a:rPr lang="sv-SE" dirty="0" smtClean="0"/>
              <a:t>Sv1 </a:t>
            </a:r>
            <a:r>
              <a:rPr lang="sv-SE" dirty="0"/>
              <a:t>ESEK20 ht20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91168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77335" y="1541225"/>
            <a:ext cx="8596668" cy="1826581"/>
          </a:xfrm>
        </p:spPr>
        <p:txBody>
          <a:bodyPr/>
          <a:lstStyle/>
          <a:p>
            <a:r>
              <a:rPr lang="sv-SE" dirty="0" smtClean="0"/>
              <a:t>Vad är svenska? Diskutera! 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77335" y="4033462"/>
            <a:ext cx="8596668" cy="1621104"/>
          </a:xfrm>
        </p:spPr>
        <p:txBody>
          <a:bodyPr>
            <a:normAutofit/>
          </a:bodyPr>
          <a:lstStyle/>
          <a:p>
            <a:r>
              <a:rPr lang="sv-SE" dirty="0" smtClean="0"/>
              <a:t>Diskutera 2 och 2 vad ni har för erfarenheter av svenska som skolämne – vad brukar ingå i svenskundervisningen? Diskutera också vilken nytta ni anser er ha av era kunskaper i svenska. Skriv ner några punkter och presentera vad ni kommit fram till för resten av klassen!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01476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Vad är svenska?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77334" y="1665289"/>
            <a:ext cx="8596668" cy="4862511"/>
          </a:xfrm>
        </p:spPr>
        <p:txBody>
          <a:bodyPr>
            <a:normAutofit lnSpcReduction="10000"/>
          </a:bodyPr>
          <a:lstStyle/>
          <a:p>
            <a:r>
              <a:rPr lang="sv-SE" sz="2000" dirty="0" smtClean="0">
                <a:solidFill>
                  <a:schemeClr val="accent2"/>
                </a:solidFill>
              </a:rPr>
              <a:t>Kärnan</a:t>
            </a:r>
            <a:r>
              <a:rPr lang="sv-SE" sz="2000" dirty="0" smtClean="0"/>
              <a:t> i ämnet är </a:t>
            </a:r>
            <a:r>
              <a:rPr lang="sv-SE" sz="2000" b="1" dirty="0" smtClean="0">
                <a:solidFill>
                  <a:schemeClr val="accent2"/>
                </a:solidFill>
              </a:rPr>
              <a:t>språk</a:t>
            </a:r>
            <a:r>
              <a:rPr lang="sv-SE" sz="2000" dirty="0" smtClean="0"/>
              <a:t> och </a:t>
            </a:r>
            <a:r>
              <a:rPr lang="sv-SE" sz="2000" b="1" dirty="0" smtClean="0">
                <a:solidFill>
                  <a:schemeClr val="accent2"/>
                </a:solidFill>
              </a:rPr>
              <a:t>litteratur</a:t>
            </a:r>
          </a:p>
          <a:p>
            <a:pPr marL="0" indent="0">
              <a:buNone/>
            </a:pPr>
            <a:endParaRPr lang="sv-SE" b="1" dirty="0"/>
          </a:p>
          <a:p>
            <a:r>
              <a:rPr lang="sv-SE" sz="2000" dirty="0" smtClean="0">
                <a:solidFill>
                  <a:schemeClr val="accent2"/>
                </a:solidFill>
              </a:rPr>
              <a:t>Syftet</a:t>
            </a:r>
            <a:r>
              <a:rPr lang="sv-SE" sz="2000" dirty="0" smtClean="0"/>
              <a:t> med ämnet är bland annat</a:t>
            </a:r>
          </a:p>
          <a:p>
            <a:pPr marL="0" indent="0">
              <a:buNone/>
            </a:pPr>
            <a:endParaRPr lang="sv-SE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 smtClean="0"/>
              <a:t>Att utveckla sin förmåga att kommunicera i tal och skrift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 smtClean="0"/>
              <a:t>Att få kunskap om svenska språkets uppbyggnad och språklig variation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 smtClean="0"/>
              <a:t>Att få kunskap om hur man söker information, sammanställer den och granskar samt hänvisar till olika källor.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Att nå självinsikt och förståelse för andra människors ”erfarenheter, livsvillkor, tankar och föreställningsvärldar</a:t>
            </a:r>
            <a:r>
              <a:rPr lang="sv-SE" dirty="0" smtClean="0"/>
              <a:t>” genom skönlitteratur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 smtClean="0"/>
              <a:t>Att </a:t>
            </a:r>
            <a:r>
              <a:rPr lang="sv-SE" dirty="0"/>
              <a:t>utmana eleverna till nya tankesätt och öppna för nya perspektiv</a:t>
            </a:r>
            <a:r>
              <a:rPr lang="sv-SE" dirty="0" smtClean="0"/>
              <a:t>.</a:t>
            </a:r>
          </a:p>
          <a:p>
            <a:pPr marL="0" indent="0">
              <a:buNone/>
            </a:pPr>
            <a:endParaRPr lang="sv-SE" dirty="0"/>
          </a:p>
          <a:p>
            <a:pPr marL="0" indent="0" algn="r">
              <a:buNone/>
            </a:pPr>
            <a:r>
              <a:rPr lang="sv-SE" sz="1600" dirty="0" smtClean="0"/>
              <a:t>Hämtat ur kursplanen för svenska (se skolverket.se) </a:t>
            </a:r>
          </a:p>
          <a:p>
            <a:pPr marL="0" indent="0">
              <a:buNone/>
            </a:pPr>
            <a:endParaRPr lang="sv-SE" dirty="0"/>
          </a:p>
          <a:p>
            <a:pPr>
              <a:buFont typeface="Arial" panose="020B0604020202020204" pitchFamily="34" charset="0"/>
              <a:buChar char="•"/>
            </a:pPr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8230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Svenska 1 – allmän information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 smtClean="0"/>
          </a:p>
          <a:p>
            <a:r>
              <a:rPr lang="sv-SE" dirty="0" smtClean="0"/>
              <a:t>Bygger på kunskaper från grundskolan</a:t>
            </a:r>
          </a:p>
          <a:p>
            <a:r>
              <a:rPr lang="sv-SE" dirty="0" smtClean="0"/>
              <a:t>Den första av tre gymnasiekurser som tillsammans ger högskolebehörighet (svenska 2 läses i åk 2 och svenska 3 läses i åk 3)</a:t>
            </a:r>
          </a:p>
          <a:p>
            <a:r>
              <a:rPr lang="sv-SE" dirty="0" smtClean="0"/>
              <a:t>Ger 100 poäng</a:t>
            </a:r>
          </a:p>
          <a:p>
            <a:r>
              <a:rPr lang="sv-SE" dirty="0" smtClean="0"/>
              <a:t>Nationellt prov under våren</a:t>
            </a:r>
          </a:p>
          <a:p>
            <a:pPr marL="0" indent="0">
              <a:buNone/>
            </a:pPr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19478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Svenska 1 - huvudinnehåll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Muntlig framställning (fokus på mottagaranpassning)</a:t>
            </a:r>
          </a:p>
          <a:p>
            <a:r>
              <a:rPr lang="sv-SE" dirty="0" smtClean="0"/>
              <a:t>Skriftlig framställning</a:t>
            </a:r>
          </a:p>
          <a:p>
            <a:r>
              <a:rPr lang="sv-SE" dirty="0" smtClean="0"/>
              <a:t>Retorik</a:t>
            </a:r>
          </a:p>
          <a:p>
            <a:r>
              <a:rPr lang="sv-SE" dirty="0" smtClean="0"/>
              <a:t>Argumentationsteknik</a:t>
            </a:r>
          </a:p>
          <a:p>
            <a:r>
              <a:rPr lang="sv-SE" dirty="0" smtClean="0"/>
              <a:t>Källkritik, citat- och referatteknik, upphovsrätt</a:t>
            </a:r>
          </a:p>
          <a:p>
            <a:r>
              <a:rPr lang="sv-SE" dirty="0" smtClean="0"/>
              <a:t>Språkriktighet</a:t>
            </a:r>
          </a:p>
          <a:p>
            <a:r>
              <a:rPr lang="sv-SE" dirty="0" smtClean="0"/>
              <a:t>Språkvariation</a:t>
            </a:r>
          </a:p>
          <a:p>
            <a:r>
              <a:rPr lang="sv-SE" dirty="0" smtClean="0"/>
              <a:t>Skönlitteratur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10398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Svenska 1 preliminär plan ht20/vt21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77334" y="1511300"/>
            <a:ext cx="8596668" cy="483441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dirty="0" smtClean="0"/>
              <a:t>v. 34-36 Diagnostiska prov/studieteknik</a:t>
            </a:r>
          </a:p>
          <a:p>
            <a:pPr marL="0" indent="0">
              <a:buNone/>
            </a:pPr>
            <a:r>
              <a:rPr lang="sv-SE" dirty="0" smtClean="0"/>
              <a:t>v. 37-39 Språklig variation</a:t>
            </a:r>
          </a:p>
          <a:p>
            <a:pPr marL="0" indent="0">
              <a:buNone/>
            </a:pPr>
            <a:r>
              <a:rPr lang="sv-SE" dirty="0" smtClean="0"/>
              <a:t>v. 39-42 Argumentation (debattartikel), källhantering och källkritik</a:t>
            </a:r>
          </a:p>
          <a:p>
            <a:pPr marL="0" indent="0">
              <a:buNone/>
            </a:pPr>
            <a:r>
              <a:rPr lang="sv-SE" dirty="0" smtClean="0"/>
              <a:t>v. 43 Retorik </a:t>
            </a:r>
          </a:p>
          <a:p>
            <a:pPr marL="0" indent="0">
              <a:buNone/>
            </a:pPr>
            <a:r>
              <a:rPr lang="sv-SE" dirty="0" smtClean="0">
                <a:solidFill>
                  <a:schemeClr val="accent2"/>
                </a:solidFill>
              </a:rPr>
              <a:t>v. 44 HÖSTLOV</a:t>
            </a:r>
          </a:p>
          <a:p>
            <a:pPr marL="0" indent="0">
              <a:buNone/>
            </a:pPr>
            <a:r>
              <a:rPr lang="sv-SE" dirty="0" smtClean="0"/>
              <a:t>v. 45-50 Argumentation/retorik</a:t>
            </a:r>
          </a:p>
          <a:p>
            <a:pPr marL="0" indent="0">
              <a:buNone/>
            </a:pPr>
            <a:r>
              <a:rPr lang="sv-SE" dirty="0" smtClean="0"/>
              <a:t>v. 51-52 Litteratur: läsning noveller + novellanalys</a:t>
            </a:r>
          </a:p>
          <a:p>
            <a:pPr marL="0" indent="0">
              <a:buNone/>
            </a:pPr>
            <a:r>
              <a:rPr lang="sv-SE" dirty="0" smtClean="0">
                <a:solidFill>
                  <a:schemeClr val="accent2"/>
                </a:solidFill>
              </a:rPr>
              <a:t>v. 53-2 JULLOV</a:t>
            </a:r>
          </a:p>
          <a:p>
            <a:pPr marL="0" indent="0">
              <a:buNone/>
            </a:pPr>
            <a:r>
              <a:rPr lang="sv-SE" dirty="0" smtClean="0"/>
              <a:t>v. 3-9 Litteratur forts. noveller + bokläsning (</a:t>
            </a:r>
            <a:r>
              <a:rPr lang="sv-SE" dirty="0" err="1" smtClean="0"/>
              <a:t>läslogg</a:t>
            </a:r>
            <a:r>
              <a:rPr lang="sv-SE" dirty="0" smtClean="0"/>
              <a:t>)</a:t>
            </a:r>
          </a:p>
          <a:p>
            <a:pPr marL="0" indent="0">
              <a:buNone/>
            </a:pPr>
            <a:r>
              <a:rPr lang="sv-SE" dirty="0" smtClean="0">
                <a:solidFill>
                  <a:schemeClr val="accent2"/>
                </a:solidFill>
              </a:rPr>
              <a:t>v. 10 SPORTLOV</a:t>
            </a:r>
          </a:p>
          <a:p>
            <a:pPr marL="0" indent="0">
              <a:buNone/>
            </a:pPr>
            <a:r>
              <a:rPr lang="sv-SE" dirty="0" smtClean="0"/>
              <a:t>v. 11-13 Litteratur </a:t>
            </a:r>
            <a:r>
              <a:rPr lang="sv-SE" dirty="0"/>
              <a:t>forts. noveller + bokläsning (</a:t>
            </a:r>
            <a:r>
              <a:rPr lang="sv-SE" dirty="0" err="1"/>
              <a:t>läslogg</a:t>
            </a:r>
            <a:r>
              <a:rPr lang="sv-SE" dirty="0"/>
              <a:t>)</a:t>
            </a:r>
          </a:p>
          <a:p>
            <a:pPr marL="0" indent="0">
              <a:buNone/>
            </a:pPr>
            <a:r>
              <a:rPr lang="sv-SE" dirty="0" smtClean="0">
                <a:solidFill>
                  <a:schemeClr val="accent2"/>
                </a:solidFill>
              </a:rPr>
              <a:t>v. 14 PÅSKLOV</a:t>
            </a:r>
          </a:p>
          <a:p>
            <a:pPr marL="0" indent="0">
              <a:buNone/>
            </a:pPr>
            <a:r>
              <a:rPr lang="sv-SE" dirty="0" smtClean="0"/>
              <a:t>v. 15-16 Nationella prov</a:t>
            </a:r>
          </a:p>
          <a:p>
            <a:pPr marL="0" indent="0">
              <a:buNone/>
            </a:pPr>
            <a:r>
              <a:rPr lang="sv-SE" dirty="0" smtClean="0"/>
              <a:t>v. 17-23 Avsluta litteratur/eventuellt uppgift om språkriktighet/skriva noveller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textruta 3"/>
          <p:cNvSpPr txBox="1"/>
          <p:nvPr/>
        </p:nvSpPr>
        <p:spPr>
          <a:xfrm>
            <a:off x="7395754" y="4037999"/>
            <a:ext cx="33676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+ genomgång och övningar i svenska skrivregler ungefär 20 minuter varannan vecka.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91969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Kunskapskrav för 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77334" y="1498601"/>
            <a:ext cx="8596668" cy="4542762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v-SE" dirty="0" smtClean="0"/>
              <a:t>Eleven </a:t>
            </a:r>
            <a:r>
              <a:rPr lang="sv-SE" dirty="0"/>
              <a:t>kan, i förberedda samtal och diskussioner, muntligt förmedla egna tankar och åsikter samt genomföra muntlig framställning inför en grupp. Detta gör eleven </a:t>
            </a:r>
            <a:r>
              <a:rPr lang="sv-SE" b="1" dirty="0"/>
              <a:t>med viss säkerhet</a:t>
            </a:r>
            <a:r>
              <a:rPr lang="sv-SE" dirty="0"/>
              <a:t>. Den muntliga framställningen är sammanhängande och begriplig. Eleven har </a:t>
            </a:r>
            <a:r>
              <a:rPr lang="sv-SE" b="1" dirty="0"/>
              <a:t>viss</a:t>
            </a:r>
            <a:r>
              <a:rPr lang="sv-SE" dirty="0"/>
              <a:t> </a:t>
            </a:r>
            <a:r>
              <a:rPr lang="sv-SE" b="1" dirty="0"/>
              <a:t>åhörarkontakt</a:t>
            </a:r>
            <a:r>
              <a:rPr lang="sv-SE" dirty="0"/>
              <a:t>. Språket är </a:t>
            </a:r>
            <a:r>
              <a:rPr lang="sv-SE" b="1" dirty="0"/>
              <a:t>till viss del</a:t>
            </a:r>
            <a:r>
              <a:rPr lang="sv-SE" dirty="0"/>
              <a:t> anpassat till syfte, mottagare och kommunikations­situation. Vidare kan eleven </a:t>
            </a:r>
            <a:r>
              <a:rPr lang="sv-SE" b="1" dirty="0"/>
              <a:t>med viss säkerhet </a:t>
            </a:r>
            <a:r>
              <a:rPr lang="sv-SE" dirty="0"/>
              <a:t>använda presentationstekniska hjälpmedel.</a:t>
            </a:r>
          </a:p>
          <a:p>
            <a:r>
              <a:rPr lang="sv-SE" dirty="0"/>
              <a:t>Eleven kan skriva argumenterande text och andra typer av texter, som är sammanhängande och begripliga samt </a:t>
            </a:r>
            <a:r>
              <a:rPr lang="sv-SE" b="1" dirty="0"/>
              <a:t>till viss del</a:t>
            </a:r>
            <a:r>
              <a:rPr lang="sv-SE" dirty="0"/>
              <a:t> anpassade till syfte, mottagare och kommunikations­situation. Eleven kan i huvudsak följa skriftspråkets normer för språkriktighet.</a:t>
            </a:r>
          </a:p>
          <a:p>
            <a:r>
              <a:rPr lang="sv-SE" dirty="0"/>
              <a:t>Eleven kan läsa, reflektera över och göra </a:t>
            </a:r>
            <a:r>
              <a:rPr lang="sv-SE" b="1" dirty="0"/>
              <a:t>enkla </a:t>
            </a:r>
            <a:r>
              <a:rPr lang="sv-SE" dirty="0"/>
              <a:t>sammanfattningar av texter samt skriva egna texter </a:t>
            </a:r>
            <a:r>
              <a:rPr lang="sv-SE" b="1" dirty="0"/>
              <a:t>som anknyter till det lästa</a:t>
            </a:r>
            <a:r>
              <a:rPr lang="sv-SE" dirty="0"/>
              <a:t>. I sitt arbete värderar och granskar eleven </a:t>
            </a:r>
            <a:r>
              <a:rPr lang="sv-SE" b="1" dirty="0"/>
              <a:t>med viss säkerhet</a:t>
            </a:r>
            <a:r>
              <a:rPr lang="sv-SE" dirty="0"/>
              <a:t> källor kritiskt samt tillämpar grundläggande regler för citat- och referatteknik.</a:t>
            </a:r>
          </a:p>
          <a:p>
            <a:r>
              <a:rPr lang="sv-SE" dirty="0"/>
              <a:t>Eleven kan översiktligt återge innehållet i några centrala svenska och internationella skönlitterära verk och annat berättande. Dessutom kan eleven </a:t>
            </a:r>
            <a:r>
              <a:rPr lang="sv-SE" b="1" dirty="0"/>
              <a:t>översiktligt</a:t>
            </a:r>
            <a:r>
              <a:rPr lang="sv-SE" dirty="0"/>
              <a:t> redogöra för några samband mellan olika verk genom att ge exempel på gemensamma teman och motiv. Eleven återger </a:t>
            </a:r>
            <a:r>
              <a:rPr lang="sv-SE" b="1" dirty="0"/>
              <a:t>någon</a:t>
            </a:r>
            <a:r>
              <a:rPr lang="sv-SE" dirty="0"/>
              <a:t> iakttagelse och formulerar egna tankar med utgångspunkt i berättandet.</a:t>
            </a:r>
          </a:p>
          <a:p>
            <a:r>
              <a:rPr lang="sv-SE" dirty="0"/>
              <a:t>Eleven kan göra </a:t>
            </a:r>
            <a:r>
              <a:rPr lang="sv-SE" b="1" dirty="0"/>
              <a:t>enkla</a:t>
            </a:r>
            <a:r>
              <a:rPr lang="sv-SE" dirty="0"/>
              <a:t> reflektioner över hur språklig variation hänger samman med talare och kommunikationssituation samt ge exempel på hur språk och språkbruk kan markera avstånd och samhörighet. Dessutom resonerar eleven </a:t>
            </a:r>
            <a:r>
              <a:rPr lang="sv-SE" b="1" dirty="0"/>
              <a:t>översiktligt</a:t>
            </a:r>
            <a:r>
              <a:rPr lang="sv-SE" dirty="0"/>
              <a:t> om attityder till </a:t>
            </a:r>
            <a:r>
              <a:rPr lang="sv-SE" b="1" dirty="0"/>
              <a:t>någon</a:t>
            </a:r>
            <a:r>
              <a:rPr lang="sv-SE" dirty="0"/>
              <a:t> form av språklig variation.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789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Kunskapskrav för C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77334" y="1589089"/>
            <a:ext cx="8596668" cy="4468811"/>
          </a:xfrm>
        </p:spPr>
        <p:txBody>
          <a:bodyPr>
            <a:normAutofit fontScale="77500" lnSpcReduction="20000"/>
          </a:bodyPr>
          <a:lstStyle/>
          <a:p>
            <a:r>
              <a:rPr lang="sv-SE" dirty="0"/>
              <a:t>Eleven kan, i förberedda samtal och diskussioner, muntligt förmedla egna tankar och åsikter </a:t>
            </a:r>
            <a:r>
              <a:rPr lang="sv-SE" b="1" dirty="0"/>
              <a:t>på ett nyanserat sätt </a:t>
            </a:r>
            <a:r>
              <a:rPr lang="sv-SE" dirty="0"/>
              <a:t>samt genomföra muntlig framställning inför en grupp. Detta gör eleven </a:t>
            </a:r>
            <a:r>
              <a:rPr lang="sv-SE" b="1" dirty="0"/>
              <a:t>med viss säkerhet</a:t>
            </a:r>
            <a:r>
              <a:rPr lang="sv-SE" dirty="0"/>
              <a:t>. Den muntliga framställningen är sammanhängande och begriplig,</a:t>
            </a:r>
            <a:r>
              <a:rPr lang="sv-SE" b="1" dirty="0"/>
              <a:t> och dispositionen tydligt urskiljbar</a:t>
            </a:r>
            <a:r>
              <a:rPr lang="sv-SE" dirty="0"/>
              <a:t>. Språket är </a:t>
            </a:r>
            <a:r>
              <a:rPr lang="sv-SE" b="1" dirty="0"/>
              <a:t>ledigt och</a:t>
            </a:r>
            <a:r>
              <a:rPr lang="sv-SE" dirty="0"/>
              <a:t> anpassat till syfte, mottagare och kommunikations­situation. Eleven har</a:t>
            </a:r>
            <a:r>
              <a:rPr lang="sv-SE" b="1" dirty="0"/>
              <a:t> viss åhörarkontakt</a:t>
            </a:r>
            <a:r>
              <a:rPr lang="sv-SE" dirty="0"/>
              <a:t>. Vidare kan eleven </a:t>
            </a:r>
            <a:r>
              <a:rPr lang="sv-SE" b="1" dirty="0"/>
              <a:t>med viss säkerhet </a:t>
            </a:r>
            <a:r>
              <a:rPr lang="sv-SE" dirty="0"/>
              <a:t>använda presentationstekniska hjälpmedel </a:t>
            </a:r>
            <a:r>
              <a:rPr lang="sv-SE" b="1" dirty="0"/>
              <a:t>som stöder och tydliggör den muntliga framställningen</a:t>
            </a:r>
            <a:r>
              <a:rPr lang="sv-SE" dirty="0"/>
              <a:t>.</a:t>
            </a:r>
          </a:p>
          <a:p>
            <a:r>
              <a:rPr lang="sv-SE" dirty="0"/>
              <a:t>Eleven kan skriva argumenterande text och andra typer av texter, som är sammanhängande och begripliga samt anpassade till syfte, mottagare och kommunikations­situation. </a:t>
            </a:r>
            <a:r>
              <a:rPr lang="sv-SE" b="1" dirty="0"/>
              <a:t>Dispositionen i den skriftliga framställningen är tydligt urskiljbar</a:t>
            </a:r>
            <a:r>
              <a:rPr lang="sv-SE" dirty="0"/>
              <a:t>. Eleven kan i huvudsak följa skriftspråkets normer för språkriktighet,</a:t>
            </a:r>
            <a:r>
              <a:rPr lang="sv-SE" b="1" dirty="0"/>
              <a:t> och språket är varierat och delvis välformulerat</a:t>
            </a:r>
            <a:r>
              <a:rPr lang="sv-SE" dirty="0"/>
              <a:t>.</a:t>
            </a:r>
          </a:p>
          <a:p>
            <a:r>
              <a:rPr lang="sv-SE" dirty="0"/>
              <a:t>Eleven kan läsa, reflektera över och göra sammanfattningar av texter samt skriva egna texter</a:t>
            </a:r>
            <a:r>
              <a:rPr lang="sv-SE" b="1" dirty="0"/>
              <a:t> som lyfter fram huvudtanken i det lästa</a:t>
            </a:r>
            <a:r>
              <a:rPr lang="sv-SE" dirty="0"/>
              <a:t>. I sitt arbete värderar och granskar eleven </a:t>
            </a:r>
            <a:r>
              <a:rPr lang="sv-SE" b="1" dirty="0"/>
              <a:t>med viss säkerhet</a:t>
            </a:r>
            <a:r>
              <a:rPr lang="sv-SE" dirty="0"/>
              <a:t> källor kritiskt samt tillämpar grundläggande regler för citat- och referatteknik.</a:t>
            </a:r>
          </a:p>
          <a:p>
            <a:r>
              <a:rPr lang="sv-SE" dirty="0"/>
              <a:t>Eleven kan översiktligt återge innehållet i några centrala svenska och internationella skönlitterära verk och annat berättande. </a:t>
            </a:r>
            <a:r>
              <a:rPr lang="sv-SE" b="1" dirty="0"/>
              <a:t>Eleven reflekterar också över innehåll och form med hjälp av några berättartekniska och stilistiska begrepp</a:t>
            </a:r>
            <a:r>
              <a:rPr lang="sv-SE" dirty="0"/>
              <a:t>. Dessutom kan eleven </a:t>
            </a:r>
            <a:r>
              <a:rPr lang="sv-SE" b="1" dirty="0"/>
              <a:t>utförligt </a:t>
            </a:r>
            <a:r>
              <a:rPr lang="sv-SE" dirty="0"/>
              <a:t>redogöra för några samband mellan olika verk genom att ge exempel på gemensamma teman och motiv. Eleven återger </a:t>
            </a:r>
            <a:r>
              <a:rPr lang="sv-SE" b="1" dirty="0"/>
              <a:t>några</a:t>
            </a:r>
            <a:r>
              <a:rPr lang="sv-SE" dirty="0"/>
              <a:t> iakttagelser och formulerar </a:t>
            </a:r>
            <a:r>
              <a:rPr lang="sv-SE" b="1" dirty="0"/>
              <a:t>välgrundade </a:t>
            </a:r>
            <a:r>
              <a:rPr lang="sv-SE" dirty="0"/>
              <a:t>egna tankar med utgångspunkt i berättandet.</a:t>
            </a:r>
          </a:p>
          <a:p>
            <a:r>
              <a:rPr lang="sv-SE" dirty="0"/>
              <a:t>Eleven kan göra </a:t>
            </a:r>
            <a:r>
              <a:rPr lang="sv-SE" b="1" dirty="0"/>
              <a:t>välgrundade </a:t>
            </a:r>
            <a:r>
              <a:rPr lang="sv-SE" dirty="0"/>
              <a:t>reflektioner över hur språklig variation hänger samman med talare och kommunikationssituation samt ge exempel på </a:t>
            </a:r>
            <a:r>
              <a:rPr lang="sv-SE" b="1" dirty="0"/>
              <a:t>och diskutera </a:t>
            </a:r>
            <a:r>
              <a:rPr lang="sv-SE" dirty="0"/>
              <a:t>hur språk och språkbruk kan markera avstånd och samhörighet. Dessutom resonerar eleven </a:t>
            </a:r>
            <a:r>
              <a:rPr lang="sv-SE" b="1" dirty="0"/>
              <a:t>översiktligt,</a:t>
            </a:r>
            <a:r>
              <a:rPr lang="sv-SE" dirty="0"/>
              <a:t> </a:t>
            </a:r>
            <a:r>
              <a:rPr lang="sv-SE" b="1" dirty="0"/>
              <a:t>utifrån några olika perspektiv</a:t>
            </a:r>
            <a:r>
              <a:rPr lang="sv-SE" dirty="0"/>
              <a:t>, om attityder till </a:t>
            </a:r>
            <a:r>
              <a:rPr lang="sv-SE" b="1" dirty="0"/>
              <a:t>några</a:t>
            </a:r>
            <a:r>
              <a:rPr lang="sv-SE" dirty="0"/>
              <a:t> olika former av språklig variation</a:t>
            </a:r>
            <a:r>
              <a:rPr lang="sv-SE" dirty="0" smtClean="0"/>
              <a:t>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45506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Kunskapskrav för 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77334" y="1396380"/>
            <a:ext cx="8596668" cy="5372100"/>
          </a:xfrm>
        </p:spPr>
        <p:txBody>
          <a:bodyPr>
            <a:normAutofit fontScale="77500" lnSpcReduction="20000"/>
          </a:bodyPr>
          <a:lstStyle/>
          <a:p>
            <a:r>
              <a:rPr lang="sv-SE" dirty="0"/>
              <a:t>Eleven kan, i förberedda samtal och diskussioner, muntligt förmedla egna tankar och åsikter </a:t>
            </a:r>
            <a:r>
              <a:rPr lang="sv-SE" b="1" dirty="0"/>
              <a:t>på ett nyanserat sätt </a:t>
            </a:r>
            <a:r>
              <a:rPr lang="sv-SE" dirty="0"/>
              <a:t>samt genomföra muntlig framställning inför en grupp. Detta gör eleven </a:t>
            </a:r>
            <a:r>
              <a:rPr lang="sv-SE" b="1" dirty="0"/>
              <a:t>med säkerhet</a:t>
            </a:r>
            <a:r>
              <a:rPr lang="sv-SE" dirty="0"/>
              <a:t>. Den muntliga framställningen är sammanhängande, begriplig</a:t>
            </a:r>
            <a:r>
              <a:rPr lang="sv-SE" b="1" dirty="0"/>
              <a:t> och väldisponerad</a:t>
            </a:r>
            <a:r>
              <a:rPr lang="sv-SE" dirty="0"/>
              <a:t>. Språket är </a:t>
            </a:r>
            <a:r>
              <a:rPr lang="sv-SE" b="1" dirty="0"/>
              <a:t>ledigt och</a:t>
            </a:r>
            <a:r>
              <a:rPr lang="sv-SE" dirty="0"/>
              <a:t> anpassat till syfte, mottagare och kommunikations­situation. Eleven har</a:t>
            </a:r>
            <a:r>
              <a:rPr lang="sv-SE" b="1" dirty="0"/>
              <a:t> god åhörarkontakt</a:t>
            </a:r>
            <a:r>
              <a:rPr lang="sv-SE" dirty="0"/>
              <a:t>. Vidare kan eleven </a:t>
            </a:r>
            <a:r>
              <a:rPr lang="sv-SE" b="1" dirty="0"/>
              <a:t>med säkerhet </a:t>
            </a:r>
            <a:r>
              <a:rPr lang="sv-SE" dirty="0"/>
              <a:t>använda presentationstekniska hjälpmedel </a:t>
            </a:r>
            <a:r>
              <a:rPr lang="sv-SE" b="1" dirty="0"/>
              <a:t>som stöder</a:t>
            </a:r>
            <a:r>
              <a:rPr lang="sv-SE" dirty="0"/>
              <a:t>,</a:t>
            </a:r>
            <a:r>
              <a:rPr lang="sv-SE" b="1" dirty="0"/>
              <a:t> tydliggör och är väl integrerade i den muntliga framställningen</a:t>
            </a:r>
            <a:r>
              <a:rPr lang="sv-SE" dirty="0"/>
              <a:t>.</a:t>
            </a:r>
          </a:p>
          <a:p>
            <a:r>
              <a:rPr lang="sv-SE" dirty="0"/>
              <a:t>Eleven kan skriva argumenterande text och andra typer av texter, som är sammanhängande, begripliga </a:t>
            </a:r>
            <a:r>
              <a:rPr lang="sv-SE" b="1" dirty="0"/>
              <a:t>och väldisponerade</a:t>
            </a:r>
            <a:r>
              <a:rPr lang="sv-SE" dirty="0"/>
              <a:t> samt anpassade till syfte, mottagare och kommunikations­situation. </a:t>
            </a:r>
            <a:r>
              <a:rPr lang="sv-SE" b="1" dirty="0"/>
              <a:t>Dispositionen i den skriftliga framställningen är tydligt urskiljbar</a:t>
            </a:r>
            <a:r>
              <a:rPr lang="sv-SE" dirty="0"/>
              <a:t>. Eleven kan i huvudsak följa skriftspråkets normer för språkriktighet,</a:t>
            </a:r>
            <a:r>
              <a:rPr lang="sv-SE" b="1" dirty="0"/>
              <a:t> och språket är varierat och innehåller goda formuleringar</a:t>
            </a:r>
            <a:r>
              <a:rPr lang="sv-SE" dirty="0"/>
              <a:t>.</a:t>
            </a:r>
          </a:p>
          <a:p>
            <a:r>
              <a:rPr lang="sv-SE" dirty="0"/>
              <a:t>Eleven kan läsa, reflektera över och göra sammanfattningar av texter samt skriva egna texter</a:t>
            </a:r>
            <a:r>
              <a:rPr lang="sv-SE" b="1" dirty="0"/>
              <a:t> som lyfter fram huvudtanken i det lästa och ger nya, relevanta perspektiv</a:t>
            </a:r>
            <a:r>
              <a:rPr lang="sv-SE" dirty="0"/>
              <a:t>. I sitt arbete värderar och granskar eleven </a:t>
            </a:r>
            <a:r>
              <a:rPr lang="sv-SE" b="1" dirty="0"/>
              <a:t>med säkerhet</a:t>
            </a:r>
            <a:r>
              <a:rPr lang="sv-SE" dirty="0"/>
              <a:t> källor kritiskt samt tillämpar grundläggande regler för citat- och referatteknik.</a:t>
            </a:r>
          </a:p>
          <a:p>
            <a:r>
              <a:rPr lang="sv-SE" dirty="0"/>
              <a:t>Eleven kan översiktligt återge innehållet i några centrala svenska och internationella skönlitterära verk och annat berättande. </a:t>
            </a:r>
            <a:r>
              <a:rPr lang="sv-SE" b="1" dirty="0"/>
              <a:t>Eleven reflekterar också över innehåll och form med hjälp av några berättartekniska och stilistiska begrepp</a:t>
            </a:r>
            <a:r>
              <a:rPr lang="sv-SE" dirty="0"/>
              <a:t>. Dessutom kan eleven </a:t>
            </a:r>
            <a:r>
              <a:rPr lang="sv-SE" b="1" dirty="0"/>
              <a:t>utförligt redogöra </a:t>
            </a:r>
            <a:r>
              <a:rPr lang="sv-SE" dirty="0"/>
              <a:t>för några samband mellan olika verk genom att ge exempel på gemensamma teman och motiv. Eleven återger </a:t>
            </a:r>
            <a:r>
              <a:rPr lang="sv-SE" b="1" dirty="0"/>
              <a:t>några</a:t>
            </a:r>
            <a:r>
              <a:rPr lang="sv-SE" dirty="0"/>
              <a:t> iakttagelser, formulerar </a:t>
            </a:r>
            <a:r>
              <a:rPr lang="sv-SE" b="1" dirty="0"/>
              <a:t>välgrundade och nyanserade</a:t>
            </a:r>
            <a:r>
              <a:rPr lang="sv-SE" dirty="0"/>
              <a:t> egna tankar med utgångspunkt i berättandet </a:t>
            </a:r>
            <a:r>
              <a:rPr lang="sv-SE" b="1" dirty="0"/>
              <a:t>samt relaterar innehållet i berättandet på ett relevant sätt till allmänmänskliga förhållanden</a:t>
            </a:r>
            <a:r>
              <a:rPr lang="sv-SE" dirty="0"/>
              <a:t>.</a:t>
            </a:r>
          </a:p>
          <a:p>
            <a:r>
              <a:rPr lang="sv-SE" dirty="0"/>
              <a:t>Eleven kan göra </a:t>
            </a:r>
            <a:r>
              <a:rPr lang="sv-SE" b="1" dirty="0"/>
              <a:t>välgrundade och nyanserade</a:t>
            </a:r>
            <a:r>
              <a:rPr lang="sv-SE" dirty="0"/>
              <a:t> reflektioner över hur språklig variation hänger samman med talare och kommunikationssituation samt ge exempel på </a:t>
            </a:r>
            <a:r>
              <a:rPr lang="sv-SE" b="1" dirty="0"/>
              <a:t>och nyanserat diskutera </a:t>
            </a:r>
            <a:r>
              <a:rPr lang="sv-SE" dirty="0"/>
              <a:t>hur språk och språkbruk kan markera avstånd och samhörighet. Dessutom resonerar eleven </a:t>
            </a:r>
            <a:r>
              <a:rPr lang="sv-SE" b="1" dirty="0"/>
              <a:t>utförligt,</a:t>
            </a:r>
            <a:r>
              <a:rPr lang="sv-SE" dirty="0"/>
              <a:t> </a:t>
            </a:r>
            <a:r>
              <a:rPr lang="sv-SE" b="1" dirty="0"/>
              <a:t>utifrån flera olika perspektiv</a:t>
            </a:r>
            <a:r>
              <a:rPr lang="sv-SE" dirty="0"/>
              <a:t>, om attityder till </a:t>
            </a:r>
            <a:r>
              <a:rPr lang="sv-SE" b="1" dirty="0"/>
              <a:t>flera</a:t>
            </a:r>
            <a:r>
              <a:rPr lang="sv-SE" dirty="0"/>
              <a:t> olika former av språklig </a:t>
            </a:r>
            <a:r>
              <a:rPr lang="sv-SE" dirty="0" smtClean="0"/>
              <a:t>variation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59100621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1178</TotalTime>
  <Words>1269</Words>
  <Application>Microsoft Office PowerPoint</Application>
  <PresentationFormat>Bredbild</PresentationFormat>
  <Paragraphs>75</Paragraphs>
  <Slides>9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6" baseType="lpstr">
      <vt:lpstr>Arial</vt:lpstr>
      <vt:lpstr>Calibri</vt:lpstr>
      <vt:lpstr>Courier New</vt:lpstr>
      <vt:lpstr>Trebuchet MS</vt:lpstr>
      <vt:lpstr>Wingdings</vt:lpstr>
      <vt:lpstr>Wingdings 3</vt:lpstr>
      <vt:lpstr>Fasett</vt:lpstr>
      <vt:lpstr>Välkomna till Svenska 1!</vt:lpstr>
      <vt:lpstr>Vad är svenska? Diskutera! </vt:lpstr>
      <vt:lpstr>Vad är svenska?</vt:lpstr>
      <vt:lpstr>Svenska 1 – allmän information</vt:lpstr>
      <vt:lpstr>Svenska 1 - huvudinnehåll</vt:lpstr>
      <vt:lpstr>Svenska 1 preliminär plan ht20/vt21</vt:lpstr>
      <vt:lpstr>Kunskapskrav för E</vt:lpstr>
      <vt:lpstr>Kunskapskrav för C</vt:lpstr>
      <vt:lpstr>Kunskapskrav för A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Välkomna till Svenska 1!</dc:title>
  <dc:creator>Susanna Salmijärvi</dc:creator>
  <cp:lastModifiedBy>Susanna Salmijärvi</cp:lastModifiedBy>
  <cp:revision>21</cp:revision>
  <dcterms:created xsi:type="dcterms:W3CDTF">2020-08-04T07:59:08Z</dcterms:created>
  <dcterms:modified xsi:type="dcterms:W3CDTF">2020-08-12T13:18:18Z</dcterms:modified>
</cp:coreProperties>
</file>