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61" r:id="rId5"/>
    <p:sldId id="257" r:id="rId6"/>
    <p:sldId id="260" r:id="rId7"/>
    <p:sldId id="258" r:id="rId8"/>
    <p:sldId id="259" r:id="rId9"/>
    <p:sldId id="263" r:id="rId10"/>
    <p:sldId id="262" r:id="rId11"/>
    <p:sldId id="264" r:id="rId12"/>
    <p:sldId id="265" r:id="rId13"/>
    <p:sldId id="266" r:id="rId14"/>
    <p:sldId id="268" r:id="rId15"/>
    <p:sldId id="267" r:id="rId16"/>
    <p:sldId id="269" r:id="rId17"/>
    <p:sldId id="256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2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0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3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55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91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1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35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33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25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76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5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11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91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80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32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809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88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0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53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6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99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18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66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46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049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757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472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82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6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1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58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686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822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218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8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3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9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4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0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8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7C0ACD-8A1D-4428-9524-B51F486C9DC4}" type="datetimeFigureOut">
              <a:rPr lang="sv-SE" smtClean="0">
                <a:solidFill>
                  <a:srgbClr val="465E9C"/>
                </a:solidFill>
              </a:rPr>
              <a:pPr/>
              <a:t>2014-10-20</a:t>
            </a:fld>
            <a:endParaRPr lang="sv-SE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v-SE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D76BE1-F0BF-411E-BD8F-9135F14F82B9}" type="slidenum">
              <a:rPr lang="sv-SE" smtClean="0">
                <a:solidFill>
                  <a:srgbClr val="465E9C"/>
                </a:solidFill>
              </a:rPr>
              <a:pPr/>
              <a:t>‹#›</a:t>
            </a:fld>
            <a:endParaRPr lang="sv-SE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6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FPwDe22CoY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Retorik </a:t>
            </a:r>
            <a:endParaRPr lang="sv-SE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Argumenterande tal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359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sv-SE" dirty="0" err="1" smtClean="0">
                <a:latin typeface="Franklin Gothic Book" pitchFamily="34" charset="0"/>
              </a:rPr>
              <a:t>Dispositio</a:t>
            </a:r>
            <a:r>
              <a:rPr lang="sv-SE" dirty="0" smtClean="0">
                <a:latin typeface="Franklin Gothic Book" pitchFamily="34" charset="0"/>
              </a:rPr>
              <a:t> </a:t>
            </a:r>
            <a:endParaRPr lang="sv-SE" dirty="0" smtClean="0">
              <a:latin typeface="Franklin Gothic Book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68760"/>
            <a:ext cx="6984776" cy="48245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Inledningsord </a:t>
            </a:r>
            <a:r>
              <a:rPr lang="sv-SE" sz="2400" dirty="0" smtClean="0">
                <a:latin typeface="Franklin Gothic Book" pitchFamily="34" charset="0"/>
              </a:rPr>
              <a:t>(</a:t>
            </a:r>
            <a:r>
              <a:rPr lang="sv-SE" sz="2400" dirty="0" err="1" smtClean="0">
                <a:latin typeface="Franklin Gothic Book" pitchFamily="34" charset="0"/>
              </a:rPr>
              <a:t>Exordium</a:t>
            </a:r>
            <a:r>
              <a:rPr lang="sv-SE" dirty="0">
                <a:latin typeface="Franklin Gothic Book" pitchFamily="34" charset="0"/>
              </a:rPr>
              <a:t>)</a:t>
            </a:r>
            <a:endParaRPr lang="sv-SE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Bakgrund (</a:t>
            </a:r>
            <a:r>
              <a:rPr lang="sv-SE" sz="2400" dirty="0" err="1" smtClean="0">
                <a:latin typeface="Franklin Gothic Book" pitchFamily="34" charset="0"/>
              </a:rPr>
              <a:t>Narratio</a:t>
            </a:r>
            <a:r>
              <a:rPr lang="sv-SE" dirty="0" smtClean="0">
                <a:latin typeface="Franklin Gothic Book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Tesen (</a:t>
            </a:r>
            <a:r>
              <a:rPr lang="sv-SE" dirty="0" err="1" smtClean="0">
                <a:latin typeface="Franklin Gothic Book" pitchFamily="34" charset="0"/>
              </a:rPr>
              <a:t>propositio</a:t>
            </a:r>
            <a:r>
              <a:rPr lang="sv-SE" dirty="0">
                <a:latin typeface="Franklin Gothic Book" pitchFamily="34" charset="0"/>
              </a:rPr>
              <a:t>)</a:t>
            </a:r>
            <a:endParaRPr lang="sv-SE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Argument </a:t>
            </a:r>
            <a:r>
              <a:rPr lang="sv-SE" sz="2400" dirty="0" smtClean="0">
                <a:latin typeface="Franklin Gothic Book" pitchFamily="34" charset="0"/>
              </a:rPr>
              <a:t>(</a:t>
            </a:r>
            <a:r>
              <a:rPr lang="sv-SE" sz="2400" dirty="0" err="1" smtClean="0">
                <a:latin typeface="Franklin Gothic Book" pitchFamily="34" charset="0"/>
              </a:rPr>
              <a:t>confirmatio</a:t>
            </a:r>
            <a:r>
              <a:rPr lang="sv-SE" dirty="0">
                <a:latin typeface="Franklin Gothic Book" pitchFamily="34" charset="0"/>
              </a:rPr>
              <a:t>)</a:t>
            </a:r>
            <a:endParaRPr lang="sv-SE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Stödargument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Argument 2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Stödargument: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Ev. </a:t>
            </a:r>
            <a:r>
              <a:rPr lang="sv-SE" sz="2400" dirty="0" smtClean="0">
                <a:latin typeface="Franklin Gothic Book" pitchFamily="34" charset="0"/>
              </a:rPr>
              <a:t>Motargument (</a:t>
            </a:r>
            <a:r>
              <a:rPr lang="sv-SE" sz="2400" dirty="0" err="1" smtClean="0">
                <a:latin typeface="Franklin Gothic Book" pitchFamily="34" charset="0"/>
              </a:rPr>
              <a:t>Refutatio</a:t>
            </a:r>
            <a:r>
              <a:rPr lang="sv-SE" dirty="0">
                <a:latin typeface="Franklin Gothic Book" pitchFamily="34" charset="0"/>
              </a:rPr>
              <a:t>)</a:t>
            </a:r>
            <a:endParaRPr lang="sv-SE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Argument 3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Ev. klimax med det starkaste argumentet.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Sammanfattning – upprepa </a:t>
            </a:r>
            <a:r>
              <a:rPr lang="sv-SE" sz="2400" dirty="0" smtClean="0">
                <a:latin typeface="Franklin Gothic Book" pitchFamily="34" charset="0"/>
              </a:rPr>
              <a:t>tesen (Finis)</a:t>
            </a:r>
            <a:endParaRPr lang="sv-SE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Franklin Gothic Book" pitchFamily="34" charset="0"/>
              </a:rPr>
              <a:t>Avsluta med uppmaning eller vädjan.</a:t>
            </a:r>
          </a:p>
        </p:txBody>
      </p:sp>
    </p:spTree>
    <p:extLst>
      <p:ext uri="{BB962C8B-B14F-4D97-AF65-F5344CB8AC3E}">
        <p14:creationId xmlns:p14="http://schemas.microsoft.com/office/powerpoint/2010/main" val="27356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Retorikens 5 stilideal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Latinitas</a:t>
            </a:r>
            <a:r>
              <a:rPr lang="sv-SE" dirty="0" smtClean="0"/>
              <a:t>: Korrekt språk</a:t>
            </a:r>
          </a:p>
          <a:p>
            <a:r>
              <a:rPr lang="sv-SE" dirty="0" err="1" smtClean="0"/>
              <a:t>Perspicuitas</a:t>
            </a:r>
            <a:r>
              <a:rPr lang="sv-SE" dirty="0" smtClean="0"/>
              <a:t>: Tydlighet</a:t>
            </a:r>
          </a:p>
          <a:p>
            <a:r>
              <a:rPr lang="sv-SE" dirty="0" err="1" smtClean="0"/>
              <a:t>Aptum</a:t>
            </a:r>
            <a:r>
              <a:rPr lang="sv-SE" dirty="0" smtClean="0"/>
              <a:t>: Passande ordval</a:t>
            </a:r>
          </a:p>
          <a:p>
            <a:r>
              <a:rPr lang="sv-SE" dirty="0" err="1" smtClean="0"/>
              <a:t>Ornatus</a:t>
            </a:r>
            <a:r>
              <a:rPr lang="sv-SE" dirty="0" smtClean="0"/>
              <a:t>: vackert språk</a:t>
            </a:r>
          </a:p>
          <a:p>
            <a:r>
              <a:rPr lang="sv-SE" dirty="0" err="1" smtClean="0"/>
              <a:t>Brevitas</a:t>
            </a:r>
            <a:r>
              <a:rPr lang="sv-SE" dirty="0" smtClean="0"/>
              <a:t>: Kortfattat språk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746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Franklin Gothic Book" pitchFamily="34" charset="0"/>
              </a:rPr>
              <a:t>Argumentationsknep</a:t>
            </a:r>
            <a:r>
              <a:rPr lang="sv-SE" dirty="0" smtClean="0">
                <a:latin typeface="Garamond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988840"/>
            <a:ext cx="6840760" cy="38785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Personangrepp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Auktoritetsargument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Oklara 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Majoritetsargument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Generaliseringar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Cirkelargument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Övertalningsdefinition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Franklin Gothic Book" pitchFamily="34" charset="0"/>
              </a:rPr>
              <a:t>Ensidigt urval </a:t>
            </a:r>
          </a:p>
        </p:txBody>
      </p:sp>
    </p:spTree>
    <p:extLst>
      <p:ext uri="{BB962C8B-B14F-4D97-AF65-F5344CB8AC3E}">
        <p14:creationId xmlns:p14="http://schemas.microsoft.com/office/powerpoint/2010/main" val="4740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n-lt"/>
              </a:rPr>
              <a:t>Memoria</a:t>
            </a:r>
            <a:r>
              <a:rPr lang="sv-SE" dirty="0" smtClean="0">
                <a:latin typeface="+mn-lt"/>
              </a:rPr>
              <a:t> 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Träna högt </a:t>
            </a:r>
          </a:p>
          <a:p>
            <a:r>
              <a:rPr lang="sv-SE" dirty="0" smtClean="0"/>
              <a:t>Ta tid</a:t>
            </a:r>
          </a:p>
          <a:p>
            <a:r>
              <a:rPr lang="sv-SE" dirty="0" smtClean="0"/>
              <a:t>Manus, tankekarta, </a:t>
            </a:r>
            <a:r>
              <a:rPr lang="sv-SE" dirty="0" err="1" smtClean="0"/>
              <a:t>talkort</a:t>
            </a:r>
            <a:r>
              <a:rPr lang="sv-SE" dirty="0" smtClean="0"/>
              <a:t>, </a:t>
            </a:r>
          </a:p>
          <a:p>
            <a:r>
              <a:rPr lang="sv-SE" dirty="0" smtClean="0"/>
              <a:t>Hjälpmedel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94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Titta gärna på andra talare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Via länken kommer du till ett klipp som visar en då relativt okänd Barack Obama (2004) och delar av det tal som kallas ”the </a:t>
            </a:r>
            <a:r>
              <a:rPr lang="sv-SE" dirty="0" err="1"/>
              <a:t>speech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Obama president”</a:t>
            </a:r>
          </a:p>
          <a:p>
            <a:r>
              <a:rPr lang="sv-SE" dirty="0"/>
              <a:t>Vad är det han gör så bra?</a:t>
            </a:r>
          </a:p>
          <a:p>
            <a:r>
              <a:rPr lang="sv-SE" dirty="0">
                <a:hlinkClick r:id="rId2"/>
              </a:rPr>
              <a:t>http://www.youtube.com/watch?v=OFPwDe22CoY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744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Tre viktiga beståndsdelar vid ett tal: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Talaren</a:t>
            </a:r>
          </a:p>
          <a:p>
            <a:r>
              <a:rPr lang="sv-SE" dirty="0" smtClean="0"/>
              <a:t>Talet</a:t>
            </a:r>
          </a:p>
          <a:p>
            <a:r>
              <a:rPr lang="sv-SE" dirty="0" smtClean="0"/>
              <a:t>Publiken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Alla tre bör ägnas noggrann eftertanke i det förberedande arbetet.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33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Talarens tre plikter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accent2"/>
                </a:solidFill>
              </a:rPr>
              <a:t>Delectare</a:t>
            </a:r>
            <a:r>
              <a:rPr lang="sv-SE" dirty="0" smtClean="0"/>
              <a:t> – att behaga sin publik, annars lyssnar de inte.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>
                <a:solidFill>
                  <a:schemeClr val="accent2"/>
                </a:solidFill>
              </a:rPr>
              <a:t>Docere</a:t>
            </a:r>
            <a:r>
              <a:rPr lang="sv-SE" dirty="0" smtClean="0"/>
              <a:t> – att lära publiken något nytt, undervisa.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>
                <a:solidFill>
                  <a:schemeClr val="accent2"/>
                </a:solidFill>
              </a:rPr>
              <a:t>Movere</a:t>
            </a:r>
            <a:r>
              <a:rPr lang="sv-SE" dirty="0" smtClean="0"/>
              <a:t> – att röra sin publik, annars kan du inte påverka dem i önskvärd riktning.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69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Tre sätt att vinna tillit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Logos – sakskälen, argumenten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Ethos</a:t>
            </a:r>
            <a:r>
              <a:rPr lang="sv-SE" dirty="0" smtClean="0"/>
              <a:t> – en förtroendeingivande karaktär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Pathos</a:t>
            </a:r>
            <a:r>
              <a:rPr lang="sv-SE" dirty="0" smtClean="0"/>
              <a:t> – den känsla/de känslor du väcker hos publiken samt den känsla/de känslor du själv visar i ditt tal.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38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Partes</a:t>
            </a:r>
            <a:r>
              <a:rPr lang="sv-SE" dirty="0" smtClean="0"/>
              <a:t> – den retoriska arbetsprocessen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Intellection</a:t>
            </a:r>
            <a:r>
              <a:rPr lang="sv-SE" dirty="0" smtClean="0"/>
              <a:t>: syft</a:t>
            </a:r>
            <a:r>
              <a:rPr lang="sv-SE" dirty="0" smtClean="0"/>
              <a:t>e? Mottagare? Situation? Tid? Hjälpmedel?</a:t>
            </a:r>
            <a:endParaRPr lang="sv-SE" dirty="0" smtClean="0"/>
          </a:p>
          <a:p>
            <a:r>
              <a:rPr lang="sv-SE" dirty="0" err="1" smtClean="0"/>
              <a:t>Inventio</a:t>
            </a:r>
            <a:r>
              <a:rPr lang="sv-SE" dirty="0" smtClean="0"/>
              <a:t>: kartlägga situationen och uppfinna argument</a:t>
            </a:r>
          </a:p>
          <a:p>
            <a:r>
              <a:rPr lang="sv-SE" dirty="0" err="1" smtClean="0"/>
              <a:t>Dispositio</a:t>
            </a:r>
            <a:r>
              <a:rPr lang="sv-SE" dirty="0" smtClean="0"/>
              <a:t>: att ordna argumenten</a:t>
            </a:r>
          </a:p>
          <a:p>
            <a:r>
              <a:rPr lang="sv-SE" dirty="0" err="1" smtClean="0"/>
              <a:t>Elocutio</a:t>
            </a:r>
            <a:r>
              <a:rPr lang="sv-SE" dirty="0" smtClean="0"/>
              <a:t>: att välja ord</a:t>
            </a:r>
          </a:p>
          <a:p>
            <a:r>
              <a:rPr lang="sv-SE" dirty="0" err="1" smtClean="0"/>
              <a:t>Actio</a:t>
            </a:r>
            <a:r>
              <a:rPr lang="sv-SE" dirty="0" smtClean="0"/>
              <a:t>/</a:t>
            </a:r>
            <a:r>
              <a:rPr lang="sv-SE" dirty="0" err="1" smtClean="0"/>
              <a:t>pronunciatio</a:t>
            </a:r>
            <a:r>
              <a:rPr lang="sv-SE" dirty="0" smtClean="0"/>
              <a:t>: att planera själva framförandet</a:t>
            </a:r>
          </a:p>
          <a:p>
            <a:r>
              <a:rPr lang="sv-SE" dirty="0" err="1" smtClean="0"/>
              <a:t>Memoria</a:t>
            </a:r>
            <a:r>
              <a:rPr lang="sv-SE" dirty="0" smtClean="0"/>
              <a:t>: att lära sig utantill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24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Franklin Gothic Book" pitchFamily="34" charset="0"/>
              </a:rPr>
              <a:t>Syftet med argumentationen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Övertyga någon om att ändra åsikt</a:t>
            </a:r>
          </a:p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Påverka någon till handling</a:t>
            </a:r>
          </a:p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Avskräcka någon att göra något.</a:t>
            </a:r>
          </a:p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Uppmuntra fortsättningen av ett önskat beteende/tänkande</a:t>
            </a:r>
          </a:p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Acceptans av en idé, inställning i en sakfråga</a:t>
            </a:r>
          </a:p>
          <a:p>
            <a:pPr eaLnBrk="1" hangingPunct="1"/>
            <a:r>
              <a:rPr lang="sv-SE" sz="2800" dirty="0" smtClean="0">
                <a:latin typeface="Franklin Gothic Book" pitchFamily="34" charset="0"/>
              </a:rPr>
              <a:t>Sluta göra något som anses skadligt eller </a:t>
            </a:r>
            <a:r>
              <a:rPr lang="sv-SE" sz="2800" dirty="0" smtClean="0">
                <a:latin typeface="Franklin Gothic Book" pitchFamily="34" charset="0"/>
              </a:rPr>
              <a:t>förkastligt</a:t>
            </a:r>
            <a:r>
              <a:rPr lang="sv-SE" sz="2800" dirty="0" smtClean="0">
                <a:latin typeface="Franklin Gothic Book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05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Franklin Gothic Book" pitchFamily="34" charset="0"/>
              </a:rPr>
              <a:t>Argumentation</a:t>
            </a:r>
            <a:r>
              <a:rPr lang="sv-SE" dirty="0" smtClean="0">
                <a:latin typeface="Garamond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v-SE" sz="4000" dirty="0" smtClean="0">
                <a:latin typeface="Franklin Gothic Book" pitchFamily="34" charset="0"/>
              </a:rPr>
              <a:t>Tes</a:t>
            </a:r>
          </a:p>
          <a:p>
            <a:pPr eaLnBrk="1" hangingPunct="1"/>
            <a:r>
              <a:rPr lang="sv-SE" sz="4000" dirty="0" smtClean="0">
                <a:latin typeface="Franklin Gothic Book" pitchFamily="34" charset="0"/>
              </a:rPr>
              <a:t>Argument</a:t>
            </a:r>
          </a:p>
          <a:p>
            <a:pPr lvl="2" eaLnBrk="1" hangingPunct="1"/>
            <a:r>
              <a:rPr lang="sv-SE" sz="4000" dirty="0" err="1" smtClean="0">
                <a:latin typeface="Franklin Gothic Book" pitchFamily="34" charset="0"/>
              </a:rPr>
              <a:t>Förargument</a:t>
            </a:r>
            <a:r>
              <a:rPr lang="sv-SE" sz="4000" dirty="0" smtClean="0">
                <a:latin typeface="Franklin Gothic Book" pitchFamily="34" charset="0"/>
              </a:rPr>
              <a:t> </a:t>
            </a:r>
          </a:p>
          <a:p>
            <a:pPr lvl="2" eaLnBrk="1" hangingPunct="1"/>
            <a:r>
              <a:rPr lang="sv-SE" sz="4000" dirty="0" smtClean="0">
                <a:latin typeface="Franklin Gothic Book" pitchFamily="34" charset="0"/>
              </a:rPr>
              <a:t>Motargument</a:t>
            </a:r>
          </a:p>
          <a:p>
            <a:pPr lvl="2" eaLnBrk="1" hangingPunct="1"/>
            <a:r>
              <a:rPr lang="sv-SE" sz="4000" dirty="0" smtClean="0">
                <a:latin typeface="Franklin Gothic Book" pitchFamily="34" charset="0"/>
              </a:rPr>
              <a:t>Stödargument</a:t>
            </a:r>
            <a:r>
              <a:rPr lang="sv-SE" sz="4400" dirty="0" smtClean="0">
                <a:latin typeface="Franklin Gothic Boo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21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Franklin Gothic Book" pitchFamily="34" charset="0"/>
              </a:rPr>
              <a:t>Olika typer av argument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Förnuftsargument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Känsloargument </a:t>
            </a:r>
          </a:p>
          <a:p>
            <a:pPr eaLnBrk="1" hangingPunct="1">
              <a:lnSpc>
                <a:spcPct val="90000"/>
              </a:lnSpc>
            </a:pPr>
            <a:endParaRPr lang="sv-SE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Stödargument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Konkreta exempel och berättelser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Nyttoargument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Jämförelser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dirty="0" smtClean="0">
                <a:latin typeface="Franklin Gothic Book" pitchFamily="34" charset="0"/>
              </a:rPr>
              <a:t>Faktauppgifter </a:t>
            </a:r>
          </a:p>
          <a:p>
            <a:pPr eaLnBrk="1" hangingPunct="1">
              <a:lnSpc>
                <a:spcPct val="90000"/>
              </a:lnSpc>
            </a:pPr>
            <a:endParaRPr lang="sv-SE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63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7077377" cy="955234"/>
          </a:xfrm>
        </p:spPr>
        <p:txBody>
          <a:bodyPr/>
          <a:lstStyle/>
          <a:p>
            <a:r>
              <a:rPr lang="sv-SE" dirty="0" err="1" smtClean="0">
                <a:latin typeface="Franklin Gothic Book" pitchFamily="34" charset="0"/>
              </a:rPr>
              <a:t>Inventio</a:t>
            </a:r>
            <a:r>
              <a:rPr lang="sv-SE" dirty="0" smtClean="0">
                <a:latin typeface="Franklin Gothic Book" pitchFamily="34" charset="0"/>
              </a:rPr>
              <a:t>  </a:t>
            </a:r>
            <a:endParaRPr lang="sv-SE" dirty="0" smtClean="0">
              <a:latin typeface="Franklin Gothic Book" pitchFamily="34" charset="0"/>
            </a:endParaRP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899592" y="1700808"/>
            <a:ext cx="6984776" cy="4248472"/>
          </a:xfrm>
        </p:spPr>
        <p:txBody>
          <a:bodyPr>
            <a:normAutofit/>
          </a:bodyPr>
          <a:lstStyle/>
          <a:p>
            <a:r>
              <a:rPr lang="sv-SE" sz="2800" dirty="0" smtClean="0">
                <a:latin typeface="Franklin Gothic Book" pitchFamily="34" charset="0"/>
              </a:rPr>
              <a:t>När du kommit på tes samt samlat på dig för- och motargument samt sovrat/sållat, kan du göra följande lista: </a:t>
            </a:r>
          </a:p>
          <a:p>
            <a:r>
              <a:rPr lang="sv-SE" sz="2800" dirty="0" smtClean="0">
                <a:latin typeface="Franklin Gothic Book" pitchFamily="34" charset="0"/>
              </a:rPr>
              <a:t>Förslag:</a:t>
            </a:r>
          </a:p>
          <a:p>
            <a:r>
              <a:rPr lang="sv-SE" sz="2800" dirty="0" smtClean="0">
                <a:latin typeface="Franklin Gothic Book" pitchFamily="34" charset="0"/>
              </a:rPr>
              <a:t>Argument 2:</a:t>
            </a:r>
          </a:p>
          <a:p>
            <a:r>
              <a:rPr lang="sv-SE" sz="2800" dirty="0" smtClean="0">
                <a:latin typeface="Franklin Gothic Book" pitchFamily="34" charset="0"/>
              </a:rPr>
              <a:t>Argument 1:</a:t>
            </a:r>
          </a:p>
          <a:p>
            <a:r>
              <a:rPr lang="sv-SE" sz="2800" dirty="0" smtClean="0">
                <a:latin typeface="Franklin Gothic Book" pitchFamily="34" charset="0"/>
              </a:rPr>
              <a:t>Motargument/</a:t>
            </a:r>
            <a:r>
              <a:rPr lang="sv-SE" sz="2800" dirty="0" err="1" smtClean="0">
                <a:latin typeface="Franklin Gothic Book" pitchFamily="34" charset="0"/>
              </a:rPr>
              <a:t>refutatio</a:t>
            </a:r>
            <a:r>
              <a:rPr lang="sv-SE" sz="2800" dirty="0" smtClean="0">
                <a:latin typeface="Franklin Gothic Book" pitchFamily="34" charset="0"/>
              </a:rPr>
              <a:t>: </a:t>
            </a:r>
          </a:p>
          <a:p>
            <a:r>
              <a:rPr lang="sv-SE" sz="2800" dirty="0" smtClean="0">
                <a:latin typeface="Franklin Gothic Book" pitchFamily="34" charset="0"/>
              </a:rPr>
              <a:t>Argument 3: </a:t>
            </a:r>
          </a:p>
        </p:txBody>
      </p:sp>
    </p:spTree>
    <p:extLst>
      <p:ext uri="{BB962C8B-B14F-4D97-AF65-F5344CB8AC3E}">
        <p14:creationId xmlns:p14="http://schemas.microsoft.com/office/powerpoint/2010/main" val="979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tnål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rt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rt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rtnål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rt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rt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artnål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rt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rt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artnål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rt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rt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391</Words>
  <Application>Microsoft Office PowerPoint</Application>
  <PresentationFormat>Bildspel på skärmen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Kartnål</vt:lpstr>
      <vt:lpstr>1_Kartnål</vt:lpstr>
      <vt:lpstr>2_Kartnål</vt:lpstr>
      <vt:lpstr>3_Kartnål</vt:lpstr>
      <vt:lpstr>Retorik </vt:lpstr>
      <vt:lpstr>Förutsättningar</vt:lpstr>
      <vt:lpstr>Talarens tre plikter</vt:lpstr>
      <vt:lpstr>Tre sätt att vinna tillit</vt:lpstr>
      <vt:lpstr>Partes – den retoriska arbetsprocessen</vt:lpstr>
      <vt:lpstr>Syftet med argumentationen </vt:lpstr>
      <vt:lpstr>Argumentation </vt:lpstr>
      <vt:lpstr>Olika typer av argument</vt:lpstr>
      <vt:lpstr>Inventio  </vt:lpstr>
      <vt:lpstr>Dispositio </vt:lpstr>
      <vt:lpstr>Retorikens 5 stilideal</vt:lpstr>
      <vt:lpstr>Argumentationsknep </vt:lpstr>
      <vt:lpstr>Memoria </vt:lpstr>
      <vt:lpstr>Titta gärna på andra talare 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</dc:title>
  <dc:creator>Åsa Löfgren</dc:creator>
  <cp:lastModifiedBy>Åsa Löfgren</cp:lastModifiedBy>
  <cp:revision>4</cp:revision>
  <dcterms:created xsi:type="dcterms:W3CDTF">2014-10-20T06:39:26Z</dcterms:created>
  <dcterms:modified xsi:type="dcterms:W3CDTF">2014-10-20T07:45:18Z</dcterms:modified>
</cp:coreProperties>
</file>