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8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602" autoAdjust="0"/>
  </p:normalViewPr>
  <p:slideViewPr>
    <p:cSldViewPr snapToGrid="0">
      <p:cViewPr varScale="1">
        <p:scale>
          <a:sx n="59" d="100"/>
          <a:sy n="59" d="100"/>
        </p:scale>
        <p:origin x="9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47495-FA3D-49C9-8505-90010821B6A5}" type="datetimeFigureOut">
              <a:rPr lang="sv-SE" smtClean="0"/>
              <a:t>2020-10-19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2E9B1-62D5-407E-B337-22047CC907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3258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Genomgång helklass efter film.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E9B1-62D5-407E-B337-22047CC90790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2532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Efter</a:t>
            </a:r>
            <a:r>
              <a:rPr lang="sv-SE" baseline="0" dirty="0" smtClean="0"/>
              <a:t> detta kort rast.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E9B1-62D5-407E-B337-22047CC90790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2456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Diskutera en stund – fortsätt sedan på nästa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slide</a:t>
            </a:r>
            <a:r>
              <a:rPr lang="sv-SE" baseline="0" dirty="0" smtClean="0"/>
              <a:t>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E9B1-62D5-407E-B337-22047CC90790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8443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E9B1-62D5-407E-B337-22047CC90790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6924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10/19/2020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JHMbBnAKD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nternetkunskap.se/kallkritik/darfor-ska-du-bry-dig-om-kallkriti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Källtillit och källkritik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sv-SE" dirty="0" smtClean="0"/>
              <a:t>Definiera källtillit</a:t>
            </a:r>
          </a:p>
          <a:p>
            <a:pPr marL="342900" indent="-342900">
              <a:buAutoNum type="arabicPeriod"/>
            </a:pPr>
            <a:r>
              <a:rPr lang="sv-SE" dirty="0" smtClean="0"/>
              <a:t>Vilka källor kan man lita på?</a:t>
            </a:r>
          </a:p>
          <a:p>
            <a:pPr marL="342900" indent="-342900">
              <a:buAutoNum type="arabicPeriod"/>
            </a:pPr>
            <a:r>
              <a:rPr lang="sv-SE" dirty="0" smtClean="0"/>
              <a:t>Vad gör att vi litar på källor?</a:t>
            </a:r>
          </a:p>
          <a:p>
            <a:pPr marL="342900" indent="-342900">
              <a:buAutoNum type="arabicPeriod"/>
            </a:pPr>
            <a:r>
              <a:rPr lang="sv-SE" dirty="0" smtClean="0"/>
              <a:t>Sammanfattning</a:t>
            </a:r>
          </a:p>
          <a:p>
            <a:pPr marL="342900" indent="-342900">
              <a:buAutoNum type="arabicPeriod"/>
            </a:pP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2221345" y="6085458"/>
            <a:ext cx="4844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Lektion inspirerad av material på internetstiftelsen.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27760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1. Definiera källtillit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 smtClean="0">
                <a:solidFill>
                  <a:srgbClr val="4C4C4C"/>
                </a:solidFill>
                <a:latin typeface="DejaVuSansCondensed"/>
              </a:rPr>
              <a:t>Se programmet: ”Vilka </a:t>
            </a:r>
            <a:r>
              <a:rPr lang="sv-SE" sz="2400" dirty="0">
                <a:solidFill>
                  <a:srgbClr val="4C4C4C"/>
                </a:solidFill>
                <a:latin typeface="DejaVuSansCondensed"/>
              </a:rPr>
              <a:t>källor litar du på?” </a:t>
            </a:r>
            <a:r>
              <a:rPr lang="sv-SE" sz="2400" dirty="0" smtClean="0">
                <a:solidFill>
                  <a:srgbClr val="4C4C4C"/>
                </a:solidFill>
                <a:latin typeface="DejaVuSansCondensed"/>
              </a:rPr>
              <a:t>här: </a:t>
            </a:r>
            <a:r>
              <a:rPr lang="sv-SE" sz="2400" dirty="0" smtClean="0">
                <a:hlinkClick r:id="rId3"/>
              </a:rPr>
              <a:t>https</a:t>
            </a:r>
            <a:r>
              <a:rPr lang="sv-SE" sz="2400" dirty="0">
                <a:hlinkClick r:id="rId3"/>
              </a:rPr>
              <a:t>://</a:t>
            </a:r>
            <a:r>
              <a:rPr lang="sv-SE" sz="2400" dirty="0" smtClean="0">
                <a:hlinkClick r:id="rId3"/>
              </a:rPr>
              <a:t>www.youtube.com/watch?v=DJHMbBnAKDg</a:t>
            </a:r>
            <a:r>
              <a:rPr lang="sv-SE" sz="2400" dirty="0" smtClean="0">
                <a:solidFill>
                  <a:srgbClr val="4C4C4C"/>
                </a:solidFill>
                <a:latin typeface="DejaVuSansCondensed"/>
              </a:rPr>
              <a:t> </a:t>
            </a:r>
            <a:r>
              <a:rPr lang="sv-SE" sz="2400" dirty="0">
                <a:solidFill>
                  <a:srgbClr val="4C4C4C"/>
                </a:solidFill>
                <a:latin typeface="DejaVuSansCondensed"/>
              </a:rPr>
              <a:t>o</a:t>
            </a:r>
            <a:r>
              <a:rPr lang="sv-SE" sz="2400" dirty="0" smtClean="0">
                <a:solidFill>
                  <a:srgbClr val="4C4C4C"/>
                </a:solidFill>
                <a:latin typeface="DejaVuSansCondensed"/>
              </a:rPr>
              <a:t>ch svara på nedanstående </a:t>
            </a:r>
            <a:r>
              <a:rPr lang="sv-SE" sz="2400" dirty="0" smtClean="0">
                <a:solidFill>
                  <a:srgbClr val="4C4C4C"/>
                </a:solidFill>
                <a:latin typeface="DejaVuSansCondensed"/>
              </a:rPr>
              <a:t>frågor. Skriv ner dina svar och </a:t>
            </a:r>
            <a:r>
              <a:rPr lang="sv-SE" sz="2400" dirty="0" smtClean="0">
                <a:solidFill>
                  <a:srgbClr val="FF0000"/>
                </a:solidFill>
                <a:latin typeface="DejaVuSansCondensed"/>
              </a:rPr>
              <a:t>skicka in</a:t>
            </a:r>
            <a:r>
              <a:rPr lang="sv-SE" sz="2400" dirty="0" smtClean="0">
                <a:solidFill>
                  <a:srgbClr val="4C4C4C"/>
                </a:solidFill>
                <a:latin typeface="DejaVuSansCondensed"/>
              </a:rPr>
              <a:t>!</a:t>
            </a:r>
            <a:endParaRPr lang="sv-SE" sz="2400" dirty="0" smtClean="0">
              <a:solidFill>
                <a:srgbClr val="4C4C4C"/>
              </a:solidFill>
              <a:latin typeface="DejaVuSansCondensed"/>
            </a:endParaRPr>
          </a:p>
          <a:p>
            <a:pPr marL="0" indent="0">
              <a:buNone/>
            </a:pPr>
            <a:endParaRPr lang="sv-SE" sz="2400" dirty="0">
              <a:solidFill>
                <a:srgbClr val="4C4C4C"/>
              </a:solidFill>
              <a:latin typeface="DejaVuSansCondensed"/>
            </a:endParaRPr>
          </a:p>
          <a:p>
            <a:r>
              <a:rPr lang="sv-SE" sz="2400" dirty="0" smtClean="0">
                <a:solidFill>
                  <a:srgbClr val="4C4C4C"/>
                </a:solidFill>
                <a:latin typeface="DejaVuSansCondensed"/>
              </a:rPr>
              <a:t>1</a:t>
            </a:r>
            <a:r>
              <a:rPr lang="sv-SE" sz="2400" dirty="0">
                <a:solidFill>
                  <a:srgbClr val="4C4C4C"/>
                </a:solidFill>
                <a:latin typeface="DejaVuSansCondensed"/>
              </a:rPr>
              <a:t>. Källtillit är att lita på information som känns trovärdig. Vilka är de fem </a:t>
            </a:r>
            <a:r>
              <a:rPr lang="sv-SE" sz="2400" dirty="0" smtClean="0">
                <a:solidFill>
                  <a:srgbClr val="4C4C4C"/>
                </a:solidFill>
                <a:latin typeface="DejaVuSansCondensed"/>
              </a:rPr>
              <a:t>faktorer som </a:t>
            </a:r>
            <a:r>
              <a:rPr lang="sv-SE" sz="2400" dirty="0">
                <a:solidFill>
                  <a:srgbClr val="4C4C4C"/>
                </a:solidFill>
                <a:latin typeface="DejaVuSansCondensed"/>
              </a:rPr>
              <a:t>bidrar </a:t>
            </a:r>
            <a:r>
              <a:rPr lang="sv-SE" sz="2400" dirty="0" smtClean="0">
                <a:solidFill>
                  <a:srgbClr val="4C4C4C"/>
                </a:solidFill>
                <a:latin typeface="DejaVuSansCondensed"/>
              </a:rPr>
              <a:t>till att </a:t>
            </a:r>
            <a:r>
              <a:rPr lang="sv-SE" sz="2400" dirty="0">
                <a:solidFill>
                  <a:srgbClr val="4C4C4C"/>
                </a:solidFill>
                <a:latin typeface="DejaVuSansCondensed"/>
              </a:rPr>
              <a:t>göra källor mer tillförlitliga?</a:t>
            </a:r>
          </a:p>
          <a:p>
            <a:r>
              <a:rPr lang="sv-SE" sz="2400" dirty="0">
                <a:solidFill>
                  <a:srgbClr val="4C4C4C"/>
                </a:solidFill>
                <a:latin typeface="DejaVuSansCondensed"/>
              </a:rPr>
              <a:t>2. Vilka källor kan man lita på och varför?</a:t>
            </a:r>
          </a:p>
          <a:p>
            <a:r>
              <a:rPr lang="sv-SE" sz="2400" dirty="0">
                <a:solidFill>
                  <a:srgbClr val="4C4C4C"/>
                </a:solidFill>
                <a:latin typeface="DejaVuSansCondensed"/>
              </a:rPr>
              <a:t>3. Jack Werner framför några argument för varför vi bör lita på journalister. Vilka?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8389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2. Vilka källor kan man lita på?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24128" y="1938561"/>
            <a:ext cx="9720073" cy="4023360"/>
          </a:xfrm>
        </p:spPr>
        <p:txBody>
          <a:bodyPr/>
          <a:lstStyle/>
          <a:p>
            <a:r>
              <a:rPr lang="sv-SE" dirty="0" smtClean="0"/>
              <a:t>Uppgift:</a:t>
            </a:r>
          </a:p>
          <a:p>
            <a:r>
              <a:rPr lang="sv-SE" dirty="0" smtClean="0"/>
              <a:t>Gå igenom källorna </a:t>
            </a:r>
            <a:r>
              <a:rPr lang="sv-SE" dirty="0" smtClean="0"/>
              <a:t>nedanför och </a:t>
            </a:r>
            <a:r>
              <a:rPr lang="sv-SE" dirty="0" smtClean="0"/>
              <a:t>ta ställning till om du har förtroende för dem eller inte. Arbeta först enskilt, sedan i </a:t>
            </a:r>
            <a:r>
              <a:rPr lang="sv-SE" dirty="0" smtClean="0"/>
              <a:t>par. Skriv slutligen ner vilken av källorna som du har störst förtroende för och vilken du har minst förtroende för. Motivera ditt svar! </a:t>
            </a:r>
            <a:endParaRPr lang="sv-SE" dirty="0"/>
          </a:p>
          <a:p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2941237" y="3470595"/>
            <a:ext cx="24731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/>
              <a:t>Wikipedia</a:t>
            </a:r>
            <a:endParaRPr lang="sv-SE" dirty="0"/>
          </a:p>
          <a:p>
            <a:r>
              <a:rPr lang="sv-SE" dirty="0"/>
              <a:t>mamma</a:t>
            </a:r>
          </a:p>
          <a:p>
            <a:r>
              <a:rPr lang="sv-SE" dirty="0"/>
              <a:t>skolbiblioteket</a:t>
            </a:r>
          </a:p>
          <a:p>
            <a:r>
              <a:rPr lang="sv-SE" dirty="0"/>
              <a:t>kompisens </a:t>
            </a:r>
            <a:r>
              <a:rPr lang="sv-SE" dirty="0" err="1"/>
              <a:t>Snapchat</a:t>
            </a:r>
            <a:r>
              <a:rPr lang="sv-SE" dirty="0"/>
              <a:t>-inlägg</a:t>
            </a:r>
          </a:p>
          <a:p>
            <a:r>
              <a:rPr lang="sv-SE" dirty="0"/>
              <a:t>Internet</a:t>
            </a:r>
          </a:p>
          <a:p>
            <a:r>
              <a:rPr lang="sv-SE" dirty="0"/>
              <a:t>Googles söktjänst</a:t>
            </a:r>
          </a:p>
          <a:p>
            <a:r>
              <a:rPr lang="sv-SE" dirty="0"/>
              <a:t>Nationalencyklopedin</a:t>
            </a:r>
          </a:p>
          <a:p>
            <a:r>
              <a:rPr lang="sv-SE" dirty="0" smtClean="0"/>
              <a:t>Facebook-vänner</a:t>
            </a:r>
          </a:p>
          <a:p>
            <a:r>
              <a:rPr lang="sv-SE" dirty="0" smtClean="0"/>
              <a:t>forskningsrapport </a:t>
            </a:r>
            <a:r>
              <a:rPr lang="sv-SE" dirty="0"/>
              <a:t>från Lunds universitet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236" y="4017075"/>
            <a:ext cx="2857500" cy="2857500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718" y="708855"/>
            <a:ext cx="1590964" cy="1590964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270" y="4017075"/>
            <a:ext cx="1698294" cy="1500909"/>
          </a:xfrm>
          <a:prstGeom prst="rect">
            <a:avLst/>
          </a:prstGeom>
        </p:spPr>
      </p:pic>
      <p:sp>
        <p:nvSpPr>
          <p:cNvPr id="8" name="textruta 7"/>
          <p:cNvSpPr txBox="1"/>
          <p:nvPr/>
        </p:nvSpPr>
        <p:spPr>
          <a:xfrm>
            <a:off x="5269758" y="3470595"/>
            <a:ext cx="308799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läroboken</a:t>
            </a:r>
          </a:p>
          <a:p>
            <a:r>
              <a:rPr lang="sv-SE" dirty="0"/>
              <a:t>morgontidningen</a:t>
            </a:r>
          </a:p>
          <a:p>
            <a:r>
              <a:rPr lang="sv-SE" dirty="0" err="1"/>
              <a:t>influencers</a:t>
            </a:r>
            <a:r>
              <a:rPr lang="sv-SE" dirty="0"/>
              <a:t> sociala medier</a:t>
            </a:r>
          </a:p>
          <a:p>
            <a:r>
              <a:rPr lang="sv-SE" dirty="0"/>
              <a:t>en nyhet från CNN på </a:t>
            </a:r>
            <a:r>
              <a:rPr lang="sv-SE" dirty="0" err="1"/>
              <a:t>Instagram</a:t>
            </a:r>
            <a:endParaRPr lang="sv-SE" dirty="0"/>
          </a:p>
          <a:p>
            <a:r>
              <a:rPr lang="sv-SE" dirty="0"/>
              <a:t>Aftonbladet</a:t>
            </a:r>
          </a:p>
          <a:p>
            <a:r>
              <a:rPr lang="sv-SE" dirty="0"/>
              <a:t>lokaltidningen</a:t>
            </a:r>
          </a:p>
          <a:p>
            <a:r>
              <a:rPr lang="sv-SE" dirty="0"/>
              <a:t>Sveriges Television</a:t>
            </a:r>
          </a:p>
          <a:p>
            <a:r>
              <a:rPr lang="sv-SE" dirty="0"/>
              <a:t>rektor</a:t>
            </a:r>
          </a:p>
          <a:p>
            <a:r>
              <a:rPr lang="sv-SE" dirty="0"/>
              <a:t>Sveriges Radio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11048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3. Vad gör att vi litar på källor? Del 1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b="1" dirty="0"/>
              <a:t>Instruktioner</a:t>
            </a:r>
          </a:p>
          <a:p>
            <a:endParaRPr lang="sv-SE" dirty="0" smtClean="0"/>
          </a:p>
          <a:p>
            <a:r>
              <a:rPr lang="sv-SE" dirty="0" smtClean="0"/>
              <a:t>Ta </a:t>
            </a:r>
            <a:r>
              <a:rPr lang="sv-SE" dirty="0"/>
              <a:t>ställning till vilka faktorer som gör att vi litar på källor. Arbeta i par</a:t>
            </a:r>
            <a:r>
              <a:rPr lang="sv-SE" dirty="0" smtClean="0"/>
              <a:t>. Diskutera!</a:t>
            </a:r>
            <a:endParaRPr lang="sv-SE" dirty="0"/>
          </a:p>
          <a:p>
            <a:r>
              <a:rPr lang="sv-SE" dirty="0"/>
              <a:t>Gå igenom listan och fundera på vad som påverkar din tillit eller ditt förtroende till en källa.</a:t>
            </a:r>
          </a:p>
          <a:p>
            <a:r>
              <a:rPr lang="sv-SE" dirty="0"/>
              <a:t>Anser du att din källtillit är större eller mindre om</a:t>
            </a:r>
            <a:r>
              <a:rPr lang="sv-SE" dirty="0" smtClean="0"/>
              <a:t>:</a:t>
            </a:r>
            <a:endParaRPr lang="sv-S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v-SE" dirty="0" smtClean="0"/>
              <a:t>källan </a:t>
            </a:r>
            <a:r>
              <a:rPr lang="sv-SE" dirty="0"/>
              <a:t>är saklig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källan är känslosam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källan är transparent i hur den fungerar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du har kunskap om källans motiv och funktion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du har en relation till källan sedan tidigare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du har kunskap om källan och hur den fungerar?</a:t>
            </a:r>
          </a:p>
        </p:txBody>
      </p:sp>
    </p:spTree>
    <p:extLst>
      <p:ext uri="{BB962C8B-B14F-4D97-AF65-F5344CB8AC3E}">
        <p14:creationId xmlns:p14="http://schemas.microsoft.com/office/powerpoint/2010/main" val="1478574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3</a:t>
            </a:r>
            <a:r>
              <a:rPr lang="sv-SE" dirty="0" smtClean="0"/>
              <a:t>. Vad </a:t>
            </a:r>
            <a:r>
              <a:rPr lang="sv-SE" dirty="0"/>
              <a:t>gör att vi litar på källor? Del </a:t>
            </a:r>
            <a:r>
              <a:rPr lang="sv-SE" dirty="0" smtClean="0"/>
              <a:t>2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Titta på listan med källor igen och fundera på vilka av punkterna som stämmer på dem</a:t>
            </a:r>
            <a:r>
              <a:rPr lang="sv-SE" dirty="0" smtClean="0"/>
              <a:t>. Diskutera 2 och 2.</a:t>
            </a: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6269180" y="2975095"/>
            <a:ext cx="2537694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 err="1"/>
              <a:t>Wikipedia</a:t>
            </a:r>
            <a:endParaRPr lang="sv-SE" sz="1100" dirty="0"/>
          </a:p>
          <a:p>
            <a:r>
              <a:rPr lang="sv-SE" sz="1100" dirty="0"/>
              <a:t>mamma</a:t>
            </a:r>
          </a:p>
          <a:p>
            <a:r>
              <a:rPr lang="sv-SE" sz="1100" dirty="0"/>
              <a:t>skolbiblioteket</a:t>
            </a:r>
          </a:p>
          <a:p>
            <a:r>
              <a:rPr lang="sv-SE" sz="1100" dirty="0"/>
              <a:t>kompisens </a:t>
            </a:r>
            <a:r>
              <a:rPr lang="sv-SE" sz="1100" dirty="0" err="1"/>
              <a:t>Snapchat</a:t>
            </a:r>
            <a:r>
              <a:rPr lang="sv-SE" sz="1100" dirty="0"/>
              <a:t>-inlägg</a:t>
            </a:r>
          </a:p>
          <a:p>
            <a:r>
              <a:rPr lang="sv-SE" sz="1100" dirty="0"/>
              <a:t>Internet</a:t>
            </a:r>
          </a:p>
          <a:p>
            <a:r>
              <a:rPr lang="sv-SE" sz="1100" dirty="0"/>
              <a:t>Googles söktjänst</a:t>
            </a:r>
          </a:p>
          <a:p>
            <a:r>
              <a:rPr lang="sv-SE" sz="1100" dirty="0"/>
              <a:t>Nationalencyklopedin</a:t>
            </a:r>
          </a:p>
          <a:p>
            <a:r>
              <a:rPr lang="sv-SE" sz="1100" dirty="0"/>
              <a:t>Facebook-vänner</a:t>
            </a:r>
          </a:p>
          <a:p>
            <a:r>
              <a:rPr lang="sv-SE" sz="1100" dirty="0"/>
              <a:t>läroboken</a:t>
            </a:r>
          </a:p>
          <a:p>
            <a:r>
              <a:rPr lang="sv-SE" sz="1100" dirty="0"/>
              <a:t>morgontidningen</a:t>
            </a:r>
          </a:p>
          <a:p>
            <a:r>
              <a:rPr lang="sv-SE" sz="1100" dirty="0" err="1"/>
              <a:t>influencers</a:t>
            </a:r>
            <a:r>
              <a:rPr lang="sv-SE" sz="1100" dirty="0"/>
              <a:t> sociala medier</a:t>
            </a:r>
          </a:p>
          <a:p>
            <a:r>
              <a:rPr lang="sv-SE" sz="1100" dirty="0"/>
              <a:t>en nyhet från CNN på </a:t>
            </a:r>
            <a:r>
              <a:rPr lang="sv-SE" sz="1100" dirty="0" err="1"/>
              <a:t>Instagram</a:t>
            </a:r>
            <a:endParaRPr lang="sv-SE" sz="1100" dirty="0"/>
          </a:p>
          <a:p>
            <a:r>
              <a:rPr lang="sv-SE" sz="1100" dirty="0"/>
              <a:t>Aftonbladet</a:t>
            </a:r>
          </a:p>
          <a:p>
            <a:r>
              <a:rPr lang="sv-SE" sz="1100" dirty="0"/>
              <a:t>lokaltidningen</a:t>
            </a:r>
          </a:p>
          <a:p>
            <a:r>
              <a:rPr lang="sv-SE" sz="1100" dirty="0"/>
              <a:t>Sveriges Television</a:t>
            </a:r>
          </a:p>
          <a:p>
            <a:r>
              <a:rPr lang="sv-SE" sz="1100" dirty="0"/>
              <a:t>rektor</a:t>
            </a:r>
          </a:p>
          <a:p>
            <a:r>
              <a:rPr lang="sv-SE" sz="1100" dirty="0"/>
              <a:t>Sveriges </a:t>
            </a:r>
            <a:r>
              <a:rPr lang="sv-SE" sz="1100" dirty="0" smtClean="0"/>
              <a:t>Radio</a:t>
            </a:r>
          </a:p>
          <a:p>
            <a:r>
              <a:rPr lang="sv-SE" sz="1200" dirty="0"/>
              <a:t>forskningsrapport från Lunds universitet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2482872" y="2975095"/>
            <a:ext cx="232756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källan är saklig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källan är känslosam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källan är transparent i hur den fungerar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du har kunskap om källans motiv och funktion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du har en relation till källan sedan tidigare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du har kunskap om källan och hur den fungerar?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0622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4. sammanfattning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408714"/>
          </a:xfrm>
        </p:spPr>
        <p:txBody>
          <a:bodyPr>
            <a:noAutofit/>
          </a:bodyPr>
          <a:lstStyle/>
          <a:p>
            <a:pPr marL="342900" indent="-342900">
              <a:buAutoNum type="arabicPeriod"/>
            </a:pPr>
            <a:r>
              <a:rPr lang="sv-SE" sz="1800" dirty="0" smtClean="0"/>
              <a:t>Läs </a:t>
            </a:r>
            <a:r>
              <a:rPr lang="sv-SE" sz="1800" dirty="0" smtClean="0"/>
              <a:t>artikeln </a:t>
            </a:r>
            <a:r>
              <a:rPr lang="sv-SE" sz="1800" dirty="0"/>
              <a:t>”Därför ska du bry dig om källkritik</a:t>
            </a:r>
            <a:r>
              <a:rPr lang="sv-SE" sz="1800" dirty="0" smtClean="0"/>
              <a:t>” här:</a:t>
            </a:r>
            <a:r>
              <a:rPr lang="sv-SE" sz="1800" dirty="0">
                <a:hlinkClick r:id="rId2"/>
              </a:rPr>
              <a:t> https://internetkunskap.se/kallkritik/darfor-ska-du-bry-dig-om-kallkritik</a:t>
            </a:r>
            <a:r>
              <a:rPr lang="sv-SE" sz="1800" dirty="0" smtClean="0">
                <a:hlinkClick r:id="rId2"/>
              </a:rPr>
              <a:t>/</a:t>
            </a:r>
            <a:r>
              <a:rPr lang="sv-SE" sz="1800" dirty="0" smtClean="0"/>
              <a:t> </a:t>
            </a:r>
          </a:p>
          <a:p>
            <a:pPr marL="342900" indent="-342900">
              <a:buAutoNum type="arabicPeriod"/>
            </a:pPr>
            <a:r>
              <a:rPr lang="sv-SE" sz="1800" dirty="0" smtClean="0"/>
              <a:t>Är </a:t>
            </a:r>
            <a:r>
              <a:rPr lang="sv-SE" sz="1800" dirty="0" smtClean="0"/>
              <a:t>källkritik ett nytt fenomen? Är spridande av falska nyheter ett nytt problem? Motivera</a:t>
            </a:r>
            <a:r>
              <a:rPr lang="sv-SE" sz="1800" dirty="0" smtClean="0"/>
              <a:t>! (</a:t>
            </a:r>
            <a:r>
              <a:rPr lang="sv-SE" sz="1800" dirty="0" smtClean="0">
                <a:solidFill>
                  <a:srgbClr val="FF0000"/>
                </a:solidFill>
              </a:rPr>
              <a:t>Skicka in</a:t>
            </a:r>
            <a:r>
              <a:rPr lang="sv-SE" sz="1800" dirty="0" smtClean="0"/>
              <a:t>)</a:t>
            </a:r>
            <a:endParaRPr lang="sv-SE" sz="1800" dirty="0"/>
          </a:p>
          <a:p>
            <a:pPr marL="342900" indent="-342900">
              <a:buAutoNum type="arabicPeriod"/>
            </a:pPr>
            <a:r>
              <a:rPr lang="sv-SE" sz="1800" dirty="0" smtClean="0"/>
              <a:t>Läs </a:t>
            </a:r>
            <a:r>
              <a:rPr lang="sv-SE" sz="1800" dirty="0"/>
              <a:t>vad Jutta Haider, som bland annat forskar om digital källkritik, säger om </a:t>
            </a:r>
            <a:r>
              <a:rPr lang="sv-SE" sz="1800" dirty="0" smtClean="0"/>
              <a:t>källkritik:</a:t>
            </a:r>
            <a:endParaRPr lang="sv-SE" sz="1800" dirty="0"/>
          </a:p>
          <a:p>
            <a:pPr marL="128016" lvl="1" indent="0">
              <a:buNone/>
            </a:pPr>
            <a:endParaRPr lang="sv-SE" sz="1200" i="1" dirty="0" smtClean="0"/>
          </a:p>
          <a:p>
            <a:pPr marL="310896" lvl="2" indent="0" algn="ctr">
              <a:buNone/>
            </a:pPr>
            <a:r>
              <a:rPr lang="sv-SE" sz="1800" i="1" dirty="0" smtClean="0"/>
              <a:t>”– </a:t>
            </a:r>
            <a:r>
              <a:rPr lang="sv-SE" sz="1800" i="1" dirty="0">
                <a:solidFill>
                  <a:schemeClr val="accent1"/>
                </a:solidFill>
              </a:rPr>
              <a:t>Vi hinner inte lägga tid på att granska alla påståenden vi stöter på i sociala medier. Därför</a:t>
            </a:r>
          </a:p>
          <a:p>
            <a:pPr marL="310896" lvl="2" indent="0" algn="ctr">
              <a:buNone/>
            </a:pPr>
            <a:r>
              <a:rPr lang="sv-SE" sz="1800" i="1" dirty="0">
                <a:solidFill>
                  <a:schemeClr val="accent1"/>
                </a:solidFill>
              </a:rPr>
              <a:t>behöver vi hitta källor som vi faktiskt litar på. Då kan vi i en nyhetssituation jämföra</a:t>
            </a:r>
          </a:p>
          <a:p>
            <a:pPr marL="310896" lvl="2" indent="0" algn="ctr">
              <a:buNone/>
            </a:pPr>
            <a:r>
              <a:rPr lang="sv-SE" sz="1800" i="1" dirty="0">
                <a:solidFill>
                  <a:schemeClr val="accent1"/>
                </a:solidFill>
              </a:rPr>
              <a:t>information från andra källor med dem</a:t>
            </a:r>
            <a:r>
              <a:rPr lang="sv-SE" sz="1800" i="1" dirty="0" smtClean="0"/>
              <a:t>.”</a:t>
            </a:r>
            <a:endParaRPr lang="sv-SE" sz="1800" dirty="0" smtClean="0"/>
          </a:p>
          <a:p>
            <a:r>
              <a:rPr lang="sv-SE" sz="1800" dirty="0" smtClean="0"/>
              <a:t>Svara på nedanstående frågor:</a:t>
            </a:r>
            <a:endParaRPr lang="sv-SE" sz="1800" dirty="0"/>
          </a:p>
          <a:p>
            <a:r>
              <a:rPr lang="sv-SE" sz="1800" dirty="0"/>
              <a:t>a</a:t>
            </a:r>
            <a:r>
              <a:rPr lang="sv-SE" sz="1800" dirty="0" smtClean="0"/>
              <a:t>. </a:t>
            </a:r>
            <a:r>
              <a:rPr lang="sv-SE" sz="1800" dirty="0" smtClean="0"/>
              <a:t>Instämmer </a:t>
            </a:r>
            <a:r>
              <a:rPr lang="sv-SE" sz="1800" dirty="0"/>
              <a:t>du i Haiders påstående? Motivera ditt ställningstagande</a:t>
            </a:r>
            <a:r>
              <a:rPr lang="sv-SE" sz="1800" dirty="0"/>
              <a:t>. (</a:t>
            </a:r>
            <a:r>
              <a:rPr lang="sv-SE" sz="1800" dirty="0">
                <a:solidFill>
                  <a:srgbClr val="FF0000"/>
                </a:solidFill>
              </a:rPr>
              <a:t>Skicka in</a:t>
            </a:r>
            <a:r>
              <a:rPr lang="sv-SE" sz="1800" dirty="0" smtClean="0"/>
              <a:t>)</a:t>
            </a:r>
            <a:endParaRPr lang="sv-SE" sz="1800" dirty="0"/>
          </a:p>
          <a:p>
            <a:r>
              <a:rPr lang="sv-SE" sz="1800" dirty="0"/>
              <a:t>b</a:t>
            </a:r>
            <a:r>
              <a:rPr lang="sv-SE" sz="1800" dirty="0" smtClean="0"/>
              <a:t>. </a:t>
            </a:r>
            <a:r>
              <a:rPr lang="sv-SE" sz="1800" dirty="0" smtClean="0"/>
              <a:t>Skriv </a:t>
            </a:r>
            <a:r>
              <a:rPr lang="sv-SE" sz="1800" dirty="0"/>
              <a:t>ner tre källor som du för det mesta litar på</a:t>
            </a:r>
            <a:r>
              <a:rPr lang="sv-SE" sz="1800" dirty="0"/>
              <a:t>. (</a:t>
            </a:r>
            <a:r>
              <a:rPr lang="sv-SE" sz="1800" dirty="0">
                <a:solidFill>
                  <a:srgbClr val="FF0000"/>
                </a:solidFill>
              </a:rPr>
              <a:t>Skicka in</a:t>
            </a:r>
            <a:r>
              <a:rPr lang="sv-SE" sz="1800" dirty="0"/>
              <a:t>)</a:t>
            </a:r>
          </a:p>
          <a:p>
            <a:endParaRPr lang="sv-SE" sz="1800" dirty="0" smtClean="0"/>
          </a:p>
        </p:txBody>
      </p:sp>
    </p:spTree>
    <p:extLst>
      <p:ext uri="{BB962C8B-B14F-4D97-AF65-F5344CB8AC3E}">
        <p14:creationId xmlns:p14="http://schemas.microsoft.com/office/powerpoint/2010/main" val="1899537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78</TotalTime>
  <Words>576</Words>
  <Application>Microsoft Office PowerPoint</Application>
  <PresentationFormat>Bredbild</PresentationFormat>
  <Paragraphs>89</Paragraphs>
  <Slides>6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3" baseType="lpstr">
      <vt:lpstr>Calibri</vt:lpstr>
      <vt:lpstr>DejaVuSansCondensed</vt:lpstr>
      <vt:lpstr>Tw Cen MT</vt:lpstr>
      <vt:lpstr>Tw Cen MT Condensed</vt:lpstr>
      <vt:lpstr>Wingdings</vt:lpstr>
      <vt:lpstr>Wingdings 3</vt:lpstr>
      <vt:lpstr>Integral</vt:lpstr>
      <vt:lpstr>Källtillit och källkritik</vt:lpstr>
      <vt:lpstr>1. Definiera källtillit</vt:lpstr>
      <vt:lpstr>2. Vilka källor kan man lita på?</vt:lpstr>
      <vt:lpstr>3. Vad gör att vi litar på källor? Del 1</vt:lpstr>
      <vt:lpstr>3. Vad gör att vi litar på källor? Del 2</vt:lpstr>
      <vt:lpstr>4. sammanfattning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Definiera källtillit</dc:title>
  <dc:creator>Susanna Salmijärvi</dc:creator>
  <cp:lastModifiedBy>Susanna Salmijärvi</cp:lastModifiedBy>
  <cp:revision>18</cp:revision>
  <dcterms:created xsi:type="dcterms:W3CDTF">2019-12-08T08:57:02Z</dcterms:created>
  <dcterms:modified xsi:type="dcterms:W3CDTF">2020-10-19T11:17:41Z</dcterms:modified>
</cp:coreProperties>
</file>