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A37E0B3-255A-4840-963F-A98398C3BCEB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</dgm:pt>
    <dgm:pt modelId="{46887212-2079-48A9-AFDD-CA08C21B6D0F}">
      <dgm:prSet phldrT="[Text]"/>
      <dgm:spPr>
        <a:solidFill>
          <a:schemeClr val="accent3">
            <a:lumMod val="20000"/>
            <a:lumOff val="80000"/>
          </a:schemeClr>
        </a:solidFill>
      </dgm:spPr>
      <dgm:t>
        <a:bodyPr/>
        <a:lstStyle/>
        <a:p>
          <a:r>
            <a:rPr lang="sv-SE" dirty="0" smtClean="0"/>
            <a:t>Förnuft</a:t>
          </a:r>
          <a:endParaRPr lang="sv-SE" dirty="0"/>
        </a:p>
      </dgm:t>
    </dgm:pt>
    <dgm:pt modelId="{AC96E164-7267-4329-975E-2EEAA88DEB3E}" type="parTrans" cxnId="{0FF0D9CB-26CA-4A1D-A49C-817C6870A3B4}">
      <dgm:prSet/>
      <dgm:spPr/>
      <dgm:t>
        <a:bodyPr/>
        <a:lstStyle/>
        <a:p>
          <a:endParaRPr lang="sv-SE"/>
        </a:p>
      </dgm:t>
    </dgm:pt>
    <dgm:pt modelId="{2C5BDF0F-7F92-4F39-93CE-A09C323B9B23}" type="sibTrans" cxnId="{0FF0D9CB-26CA-4A1D-A49C-817C6870A3B4}">
      <dgm:prSet/>
      <dgm:spPr/>
      <dgm:t>
        <a:bodyPr/>
        <a:lstStyle/>
        <a:p>
          <a:endParaRPr lang="sv-SE"/>
        </a:p>
      </dgm:t>
    </dgm:pt>
    <dgm:pt modelId="{D3A87406-A9FD-42E5-926E-837A1EB8DE7B}">
      <dgm:prSet phldrT="[Text]"/>
      <dgm:spPr>
        <a:solidFill>
          <a:schemeClr val="accent3">
            <a:lumMod val="40000"/>
            <a:lumOff val="60000"/>
          </a:schemeClr>
        </a:solidFill>
      </dgm:spPr>
      <dgm:t>
        <a:bodyPr/>
        <a:lstStyle/>
        <a:p>
          <a:r>
            <a:rPr lang="sv-SE" dirty="0" smtClean="0"/>
            <a:t>Vilja</a:t>
          </a:r>
          <a:endParaRPr lang="sv-SE" dirty="0"/>
        </a:p>
      </dgm:t>
    </dgm:pt>
    <dgm:pt modelId="{4599FAB4-495F-4128-8453-DF23E45F2FC4}" type="parTrans" cxnId="{915037B2-0A6B-4AC0-AE65-CB3CAAB07293}">
      <dgm:prSet/>
      <dgm:spPr/>
      <dgm:t>
        <a:bodyPr/>
        <a:lstStyle/>
        <a:p>
          <a:endParaRPr lang="sv-SE"/>
        </a:p>
      </dgm:t>
    </dgm:pt>
    <dgm:pt modelId="{B6FA214F-E5ED-4F50-AB06-BC6568CD48A7}" type="sibTrans" cxnId="{915037B2-0A6B-4AC0-AE65-CB3CAAB07293}">
      <dgm:prSet/>
      <dgm:spPr/>
      <dgm:t>
        <a:bodyPr/>
        <a:lstStyle/>
        <a:p>
          <a:endParaRPr lang="sv-SE"/>
        </a:p>
      </dgm:t>
    </dgm:pt>
    <dgm:pt modelId="{E6EEF4E2-20CC-4ACD-A843-841F46D90A9B}">
      <dgm:prSet phldrT="[Text]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sv-SE" dirty="0" smtClean="0"/>
            <a:t>Drifter</a:t>
          </a:r>
          <a:endParaRPr lang="sv-SE" dirty="0"/>
        </a:p>
      </dgm:t>
    </dgm:pt>
    <dgm:pt modelId="{E742921D-227D-4C37-AFC1-8DE4DA8503F9}" type="parTrans" cxnId="{50D23154-2AC5-4419-B6A4-FA40637E66BD}">
      <dgm:prSet/>
      <dgm:spPr/>
      <dgm:t>
        <a:bodyPr/>
        <a:lstStyle/>
        <a:p>
          <a:endParaRPr lang="sv-SE"/>
        </a:p>
      </dgm:t>
    </dgm:pt>
    <dgm:pt modelId="{B6860E36-DB7E-466F-9D80-D0C80A529411}" type="sibTrans" cxnId="{50D23154-2AC5-4419-B6A4-FA40637E66BD}">
      <dgm:prSet/>
      <dgm:spPr/>
      <dgm:t>
        <a:bodyPr/>
        <a:lstStyle/>
        <a:p>
          <a:endParaRPr lang="sv-SE"/>
        </a:p>
      </dgm:t>
    </dgm:pt>
    <dgm:pt modelId="{16DEA2A0-3B40-4DC1-A33E-A44E6D6CD12D}" type="pres">
      <dgm:prSet presAssocID="{DA37E0B3-255A-4840-963F-A98398C3BCEB}" presName="Name0" presStyleCnt="0">
        <dgm:presLayoutVars>
          <dgm:dir/>
          <dgm:animLvl val="lvl"/>
          <dgm:resizeHandles val="exact"/>
        </dgm:presLayoutVars>
      </dgm:prSet>
      <dgm:spPr/>
    </dgm:pt>
    <dgm:pt modelId="{1EA3B434-7FA2-4357-958A-F36B28AEB7BE}" type="pres">
      <dgm:prSet presAssocID="{46887212-2079-48A9-AFDD-CA08C21B6D0F}" presName="Name8" presStyleCnt="0"/>
      <dgm:spPr/>
    </dgm:pt>
    <dgm:pt modelId="{7E26DD6D-F470-4FCB-86AF-3F33B0887307}" type="pres">
      <dgm:prSet presAssocID="{46887212-2079-48A9-AFDD-CA08C21B6D0F}" presName="level" presStyleLbl="node1" presStyleIdx="0" presStyleCnt="3" custLinFactNeighborX="1964" custLinFactNeighborY="804">
        <dgm:presLayoutVars>
          <dgm:chMax val="1"/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5AC37E6E-929D-4217-A4EC-20BABDFF7597}" type="pres">
      <dgm:prSet presAssocID="{46887212-2079-48A9-AFDD-CA08C21B6D0F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488E71E2-71A1-4727-B95F-7426EA3ED92B}" type="pres">
      <dgm:prSet presAssocID="{D3A87406-A9FD-42E5-926E-837A1EB8DE7B}" presName="Name8" presStyleCnt="0"/>
      <dgm:spPr/>
    </dgm:pt>
    <dgm:pt modelId="{A54706C4-92D2-4D9F-AC28-1DFD5B65D1FB}" type="pres">
      <dgm:prSet presAssocID="{D3A87406-A9FD-42E5-926E-837A1EB8DE7B}" presName="level" presStyleLbl="node1" presStyleIdx="1" presStyleCnt="3" custAng="0" custLinFactNeighborX="-159" custLinFactNeighborY="-2954">
        <dgm:presLayoutVars>
          <dgm:chMax val="1"/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10F002D0-8814-434E-B3F1-3C1515D12478}" type="pres">
      <dgm:prSet presAssocID="{D3A87406-A9FD-42E5-926E-837A1EB8DE7B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5E6EE856-D2AD-49EF-A836-78097C7E4131}" type="pres">
      <dgm:prSet presAssocID="{E6EEF4E2-20CC-4ACD-A843-841F46D90A9B}" presName="Name8" presStyleCnt="0"/>
      <dgm:spPr/>
    </dgm:pt>
    <dgm:pt modelId="{273A405C-A873-4437-A3A0-D4AAD5A1C550}" type="pres">
      <dgm:prSet presAssocID="{E6EEF4E2-20CC-4ACD-A843-841F46D90A9B}" presName="level" presStyleLbl="node1" presStyleIdx="2" presStyleCnt="3" custLinFactNeighborX="25000" custLinFactNeighborY="804">
        <dgm:presLayoutVars>
          <dgm:chMax val="1"/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7F638DAB-1049-41B1-B4DE-37151F324336}" type="pres">
      <dgm:prSet presAssocID="{E6EEF4E2-20CC-4ACD-A843-841F46D90A9B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sv-SE"/>
        </a:p>
      </dgm:t>
    </dgm:pt>
  </dgm:ptLst>
  <dgm:cxnLst>
    <dgm:cxn modelId="{E13D7B27-AC11-4EBF-A11F-BD16AF81650C}" type="presOf" srcId="{E6EEF4E2-20CC-4ACD-A843-841F46D90A9B}" destId="{273A405C-A873-4437-A3A0-D4AAD5A1C550}" srcOrd="0" destOrd="0" presId="urn:microsoft.com/office/officeart/2005/8/layout/pyramid1"/>
    <dgm:cxn modelId="{3B56EA7C-3CFF-4AFE-84FE-EF7349BDEAA3}" type="presOf" srcId="{E6EEF4E2-20CC-4ACD-A843-841F46D90A9B}" destId="{7F638DAB-1049-41B1-B4DE-37151F324336}" srcOrd="1" destOrd="0" presId="urn:microsoft.com/office/officeart/2005/8/layout/pyramid1"/>
    <dgm:cxn modelId="{915037B2-0A6B-4AC0-AE65-CB3CAAB07293}" srcId="{DA37E0B3-255A-4840-963F-A98398C3BCEB}" destId="{D3A87406-A9FD-42E5-926E-837A1EB8DE7B}" srcOrd="1" destOrd="0" parTransId="{4599FAB4-495F-4128-8453-DF23E45F2FC4}" sibTransId="{B6FA214F-E5ED-4F50-AB06-BC6568CD48A7}"/>
    <dgm:cxn modelId="{E9D53F44-2CD7-4DDB-AB2A-1FEAAFA94EBD}" type="presOf" srcId="{DA37E0B3-255A-4840-963F-A98398C3BCEB}" destId="{16DEA2A0-3B40-4DC1-A33E-A44E6D6CD12D}" srcOrd="0" destOrd="0" presId="urn:microsoft.com/office/officeart/2005/8/layout/pyramid1"/>
    <dgm:cxn modelId="{0FF0D9CB-26CA-4A1D-A49C-817C6870A3B4}" srcId="{DA37E0B3-255A-4840-963F-A98398C3BCEB}" destId="{46887212-2079-48A9-AFDD-CA08C21B6D0F}" srcOrd="0" destOrd="0" parTransId="{AC96E164-7267-4329-975E-2EEAA88DEB3E}" sibTransId="{2C5BDF0F-7F92-4F39-93CE-A09C323B9B23}"/>
    <dgm:cxn modelId="{23540E44-C5C3-4C8D-B925-505672C11759}" type="presOf" srcId="{46887212-2079-48A9-AFDD-CA08C21B6D0F}" destId="{7E26DD6D-F470-4FCB-86AF-3F33B0887307}" srcOrd="0" destOrd="0" presId="urn:microsoft.com/office/officeart/2005/8/layout/pyramid1"/>
    <dgm:cxn modelId="{50D23154-2AC5-4419-B6A4-FA40637E66BD}" srcId="{DA37E0B3-255A-4840-963F-A98398C3BCEB}" destId="{E6EEF4E2-20CC-4ACD-A843-841F46D90A9B}" srcOrd="2" destOrd="0" parTransId="{E742921D-227D-4C37-AFC1-8DE4DA8503F9}" sibTransId="{B6860E36-DB7E-466F-9D80-D0C80A529411}"/>
    <dgm:cxn modelId="{8056AC07-B2E5-48FD-BEFE-12DE67477B9D}" type="presOf" srcId="{D3A87406-A9FD-42E5-926E-837A1EB8DE7B}" destId="{A54706C4-92D2-4D9F-AC28-1DFD5B65D1FB}" srcOrd="0" destOrd="0" presId="urn:microsoft.com/office/officeart/2005/8/layout/pyramid1"/>
    <dgm:cxn modelId="{49FC3661-AE2C-425E-9D19-D3230DAFB9A8}" type="presOf" srcId="{46887212-2079-48A9-AFDD-CA08C21B6D0F}" destId="{5AC37E6E-929D-4217-A4EC-20BABDFF7597}" srcOrd="1" destOrd="0" presId="urn:microsoft.com/office/officeart/2005/8/layout/pyramid1"/>
    <dgm:cxn modelId="{57E67534-F5C1-4D59-A4FC-E3B3D89880F8}" type="presOf" srcId="{D3A87406-A9FD-42E5-926E-837A1EB8DE7B}" destId="{10F002D0-8814-434E-B3F1-3C1515D12478}" srcOrd="1" destOrd="0" presId="urn:microsoft.com/office/officeart/2005/8/layout/pyramid1"/>
    <dgm:cxn modelId="{1532E739-6E1A-4CC0-87BF-DE1A24B4B210}" type="presParOf" srcId="{16DEA2A0-3B40-4DC1-A33E-A44E6D6CD12D}" destId="{1EA3B434-7FA2-4357-958A-F36B28AEB7BE}" srcOrd="0" destOrd="0" presId="urn:microsoft.com/office/officeart/2005/8/layout/pyramid1"/>
    <dgm:cxn modelId="{9D752A8B-9445-4356-85FF-2267BE58298F}" type="presParOf" srcId="{1EA3B434-7FA2-4357-958A-F36B28AEB7BE}" destId="{7E26DD6D-F470-4FCB-86AF-3F33B0887307}" srcOrd="0" destOrd="0" presId="urn:microsoft.com/office/officeart/2005/8/layout/pyramid1"/>
    <dgm:cxn modelId="{6C276544-4C69-4CA0-B92E-136EA6D8F057}" type="presParOf" srcId="{1EA3B434-7FA2-4357-958A-F36B28AEB7BE}" destId="{5AC37E6E-929D-4217-A4EC-20BABDFF7597}" srcOrd="1" destOrd="0" presId="urn:microsoft.com/office/officeart/2005/8/layout/pyramid1"/>
    <dgm:cxn modelId="{E54C9147-46B8-4C55-B0BE-2D024C267E7B}" type="presParOf" srcId="{16DEA2A0-3B40-4DC1-A33E-A44E6D6CD12D}" destId="{488E71E2-71A1-4727-B95F-7426EA3ED92B}" srcOrd="1" destOrd="0" presId="urn:microsoft.com/office/officeart/2005/8/layout/pyramid1"/>
    <dgm:cxn modelId="{0B8D1FC7-5D27-4287-962A-E64D45D477FC}" type="presParOf" srcId="{488E71E2-71A1-4727-B95F-7426EA3ED92B}" destId="{A54706C4-92D2-4D9F-AC28-1DFD5B65D1FB}" srcOrd="0" destOrd="0" presId="urn:microsoft.com/office/officeart/2005/8/layout/pyramid1"/>
    <dgm:cxn modelId="{8BE451C0-C36E-4803-807E-52A9FCF61836}" type="presParOf" srcId="{488E71E2-71A1-4727-B95F-7426EA3ED92B}" destId="{10F002D0-8814-434E-B3F1-3C1515D12478}" srcOrd="1" destOrd="0" presId="urn:microsoft.com/office/officeart/2005/8/layout/pyramid1"/>
    <dgm:cxn modelId="{1AEFCA66-E006-418B-B95A-9F2AABF7B869}" type="presParOf" srcId="{16DEA2A0-3B40-4DC1-A33E-A44E6D6CD12D}" destId="{5E6EE856-D2AD-49EF-A836-78097C7E4131}" srcOrd="2" destOrd="0" presId="urn:microsoft.com/office/officeart/2005/8/layout/pyramid1"/>
    <dgm:cxn modelId="{F0DA442D-68C0-4602-91D0-55979D3696FD}" type="presParOf" srcId="{5E6EE856-D2AD-49EF-A836-78097C7E4131}" destId="{273A405C-A873-4437-A3A0-D4AAD5A1C550}" srcOrd="0" destOrd="0" presId="urn:microsoft.com/office/officeart/2005/8/layout/pyramid1"/>
    <dgm:cxn modelId="{8685C73B-3D4C-4AA1-ABA9-08A4E7F1F438}" type="presParOf" srcId="{5E6EE856-D2AD-49EF-A836-78097C7E4131}" destId="{7F638DAB-1049-41B1-B4DE-37151F324336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A37E0B3-255A-4840-963F-A98398C3BCEB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</dgm:pt>
    <dgm:pt modelId="{46887212-2079-48A9-AFDD-CA08C21B6D0F}">
      <dgm:prSet phldrT="[Text]"/>
      <dgm:spPr>
        <a:solidFill>
          <a:schemeClr val="accent3">
            <a:lumMod val="20000"/>
            <a:lumOff val="80000"/>
          </a:schemeClr>
        </a:solidFill>
      </dgm:spPr>
      <dgm:t>
        <a:bodyPr/>
        <a:lstStyle/>
        <a:p>
          <a:r>
            <a:rPr lang="sv-SE" dirty="0" smtClean="0"/>
            <a:t>Styrande filosofkungar</a:t>
          </a:r>
          <a:endParaRPr lang="sv-SE" dirty="0"/>
        </a:p>
      </dgm:t>
    </dgm:pt>
    <dgm:pt modelId="{AC96E164-7267-4329-975E-2EEAA88DEB3E}" type="parTrans" cxnId="{0FF0D9CB-26CA-4A1D-A49C-817C6870A3B4}">
      <dgm:prSet/>
      <dgm:spPr/>
      <dgm:t>
        <a:bodyPr/>
        <a:lstStyle/>
        <a:p>
          <a:endParaRPr lang="sv-SE"/>
        </a:p>
      </dgm:t>
    </dgm:pt>
    <dgm:pt modelId="{2C5BDF0F-7F92-4F39-93CE-A09C323B9B23}" type="sibTrans" cxnId="{0FF0D9CB-26CA-4A1D-A49C-817C6870A3B4}">
      <dgm:prSet/>
      <dgm:spPr/>
      <dgm:t>
        <a:bodyPr/>
        <a:lstStyle/>
        <a:p>
          <a:endParaRPr lang="sv-SE"/>
        </a:p>
      </dgm:t>
    </dgm:pt>
    <dgm:pt modelId="{D3A87406-A9FD-42E5-926E-837A1EB8DE7B}">
      <dgm:prSet phldrT="[Text]"/>
      <dgm:spPr>
        <a:solidFill>
          <a:schemeClr val="accent3">
            <a:lumMod val="40000"/>
            <a:lumOff val="60000"/>
          </a:schemeClr>
        </a:solidFill>
      </dgm:spPr>
      <dgm:t>
        <a:bodyPr/>
        <a:lstStyle/>
        <a:p>
          <a:r>
            <a:rPr lang="sv-SE" dirty="0" smtClean="0"/>
            <a:t>Soldater</a:t>
          </a:r>
          <a:endParaRPr lang="sv-SE" dirty="0"/>
        </a:p>
      </dgm:t>
    </dgm:pt>
    <dgm:pt modelId="{4599FAB4-495F-4128-8453-DF23E45F2FC4}" type="parTrans" cxnId="{915037B2-0A6B-4AC0-AE65-CB3CAAB07293}">
      <dgm:prSet/>
      <dgm:spPr/>
      <dgm:t>
        <a:bodyPr/>
        <a:lstStyle/>
        <a:p>
          <a:endParaRPr lang="sv-SE"/>
        </a:p>
      </dgm:t>
    </dgm:pt>
    <dgm:pt modelId="{B6FA214F-E5ED-4F50-AB06-BC6568CD48A7}" type="sibTrans" cxnId="{915037B2-0A6B-4AC0-AE65-CB3CAAB07293}">
      <dgm:prSet/>
      <dgm:spPr/>
      <dgm:t>
        <a:bodyPr/>
        <a:lstStyle/>
        <a:p>
          <a:endParaRPr lang="sv-SE"/>
        </a:p>
      </dgm:t>
    </dgm:pt>
    <dgm:pt modelId="{E6EEF4E2-20CC-4ACD-A843-841F46D90A9B}">
      <dgm:prSet phldrT="[Text]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sv-SE" dirty="0" smtClean="0"/>
            <a:t>Handelsmän och hantverkare</a:t>
          </a:r>
          <a:endParaRPr lang="sv-SE" dirty="0"/>
        </a:p>
      </dgm:t>
    </dgm:pt>
    <dgm:pt modelId="{E742921D-227D-4C37-AFC1-8DE4DA8503F9}" type="parTrans" cxnId="{50D23154-2AC5-4419-B6A4-FA40637E66BD}">
      <dgm:prSet/>
      <dgm:spPr/>
      <dgm:t>
        <a:bodyPr/>
        <a:lstStyle/>
        <a:p>
          <a:endParaRPr lang="sv-SE"/>
        </a:p>
      </dgm:t>
    </dgm:pt>
    <dgm:pt modelId="{B6860E36-DB7E-466F-9D80-D0C80A529411}" type="sibTrans" cxnId="{50D23154-2AC5-4419-B6A4-FA40637E66BD}">
      <dgm:prSet/>
      <dgm:spPr/>
      <dgm:t>
        <a:bodyPr/>
        <a:lstStyle/>
        <a:p>
          <a:endParaRPr lang="sv-SE"/>
        </a:p>
      </dgm:t>
    </dgm:pt>
    <dgm:pt modelId="{16DEA2A0-3B40-4DC1-A33E-A44E6D6CD12D}" type="pres">
      <dgm:prSet presAssocID="{DA37E0B3-255A-4840-963F-A98398C3BCEB}" presName="Name0" presStyleCnt="0">
        <dgm:presLayoutVars>
          <dgm:dir/>
          <dgm:animLvl val="lvl"/>
          <dgm:resizeHandles val="exact"/>
        </dgm:presLayoutVars>
      </dgm:prSet>
      <dgm:spPr/>
    </dgm:pt>
    <dgm:pt modelId="{1EA3B434-7FA2-4357-958A-F36B28AEB7BE}" type="pres">
      <dgm:prSet presAssocID="{46887212-2079-48A9-AFDD-CA08C21B6D0F}" presName="Name8" presStyleCnt="0"/>
      <dgm:spPr/>
    </dgm:pt>
    <dgm:pt modelId="{7E26DD6D-F470-4FCB-86AF-3F33B0887307}" type="pres">
      <dgm:prSet presAssocID="{46887212-2079-48A9-AFDD-CA08C21B6D0F}" presName="level" presStyleLbl="node1" presStyleIdx="0" presStyleCnt="3" custLinFactNeighborX="1964" custLinFactNeighborY="804">
        <dgm:presLayoutVars>
          <dgm:chMax val="1"/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5AC37E6E-929D-4217-A4EC-20BABDFF7597}" type="pres">
      <dgm:prSet presAssocID="{46887212-2079-48A9-AFDD-CA08C21B6D0F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488E71E2-71A1-4727-B95F-7426EA3ED92B}" type="pres">
      <dgm:prSet presAssocID="{D3A87406-A9FD-42E5-926E-837A1EB8DE7B}" presName="Name8" presStyleCnt="0"/>
      <dgm:spPr/>
    </dgm:pt>
    <dgm:pt modelId="{A54706C4-92D2-4D9F-AC28-1DFD5B65D1FB}" type="pres">
      <dgm:prSet presAssocID="{D3A87406-A9FD-42E5-926E-837A1EB8DE7B}" presName="level" presStyleLbl="node1" presStyleIdx="1" presStyleCnt="3" custAng="0" custLinFactNeighborX="-159" custLinFactNeighborY="-2954">
        <dgm:presLayoutVars>
          <dgm:chMax val="1"/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10F002D0-8814-434E-B3F1-3C1515D12478}" type="pres">
      <dgm:prSet presAssocID="{D3A87406-A9FD-42E5-926E-837A1EB8DE7B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5E6EE856-D2AD-49EF-A836-78097C7E4131}" type="pres">
      <dgm:prSet presAssocID="{E6EEF4E2-20CC-4ACD-A843-841F46D90A9B}" presName="Name8" presStyleCnt="0"/>
      <dgm:spPr/>
    </dgm:pt>
    <dgm:pt modelId="{273A405C-A873-4437-A3A0-D4AAD5A1C550}" type="pres">
      <dgm:prSet presAssocID="{E6EEF4E2-20CC-4ACD-A843-841F46D90A9B}" presName="level" presStyleLbl="node1" presStyleIdx="2" presStyleCnt="3" custLinFactNeighborX="25000" custLinFactNeighborY="804">
        <dgm:presLayoutVars>
          <dgm:chMax val="1"/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7F638DAB-1049-41B1-B4DE-37151F324336}" type="pres">
      <dgm:prSet presAssocID="{E6EEF4E2-20CC-4ACD-A843-841F46D90A9B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sv-SE"/>
        </a:p>
      </dgm:t>
    </dgm:pt>
  </dgm:ptLst>
  <dgm:cxnLst>
    <dgm:cxn modelId="{915037B2-0A6B-4AC0-AE65-CB3CAAB07293}" srcId="{DA37E0B3-255A-4840-963F-A98398C3BCEB}" destId="{D3A87406-A9FD-42E5-926E-837A1EB8DE7B}" srcOrd="1" destOrd="0" parTransId="{4599FAB4-495F-4128-8453-DF23E45F2FC4}" sibTransId="{B6FA214F-E5ED-4F50-AB06-BC6568CD48A7}"/>
    <dgm:cxn modelId="{A60D360B-2B43-4B2D-A81D-E799DA3F6ADA}" type="presOf" srcId="{DA37E0B3-255A-4840-963F-A98398C3BCEB}" destId="{16DEA2A0-3B40-4DC1-A33E-A44E6D6CD12D}" srcOrd="0" destOrd="0" presId="urn:microsoft.com/office/officeart/2005/8/layout/pyramid1"/>
    <dgm:cxn modelId="{0FF0D9CB-26CA-4A1D-A49C-817C6870A3B4}" srcId="{DA37E0B3-255A-4840-963F-A98398C3BCEB}" destId="{46887212-2079-48A9-AFDD-CA08C21B6D0F}" srcOrd="0" destOrd="0" parTransId="{AC96E164-7267-4329-975E-2EEAA88DEB3E}" sibTransId="{2C5BDF0F-7F92-4F39-93CE-A09C323B9B23}"/>
    <dgm:cxn modelId="{50D23154-2AC5-4419-B6A4-FA40637E66BD}" srcId="{DA37E0B3-255A-4840-963F-A98398C3BCEB}" destId="{E6EEF4E2-20CC-4ACD-A843-841F46D90A9B}" srcOrd="2" destOrd="0" parTransId="{E742921D-227D-4C37-AFC1-8DE4DA8503F9}" sibTransId="{B6860E36-DB7E-466F-9D80-D0C80A529411}"/>
    <dgm:cxn modelId="{5430F6AB-7567-479E-9D9F-5A1F0264110F}" type="presOf" srcId="{D3A87406-A9FD-42E5-926E-837A1EB8DE7B}" destId="{10F002D0-8814-434E-B3F1-3C1515D12478}" srcOrd="1" destOrd="0" presId="urn:microsoft.com/office/officeart/2005/8/layout/pyramid1"/>
    <dgm:cxn modelId="{51E160DF-4819-4432-9DB5-964B37DF70B1}" type="presOf" srcId="{E6EEF4E2-20CC-4ACD-A843-841F46D90A9B}" destId="{7F638DAB-1049-41B1-B4DE-37151F324336}" srcOrd="1" destOrd="0" presId="urn:microsoft.com/office/officeart/2005/8/layout/pyramid1"/>
    <dgm:cxn modelId="{3FA95F2C-B73B-4659-A3AC-6405669D029A}" type="presOf" srcId="{46887212-2079-48A9-AFDD-CA08C21B6D0F}" destId="{5AC37E6E-929D-4217-A4EC-20BABDFF7597}" srcOrd="1" destOrd="0" presId="urn:microsoft.com/office/officeart/2005/8/layout/pyramid1"/>
    <dgm:cxn modelId="{1FDD32B8-520E-4780-AC1F-FE8909D78BE9}" type="presOf" srcId="{E6EEF4E2-20CC-4ACD-A843-841F46D90A9B}" destId="{273A405C-A873-4437-A3A0-D4AAD5A1C550}" srcOrd="0" destOrd="0" presId="urn:microsoft.com/office/officeart/2005/8/layout/pyramid1"/>
    <dgm:cxn modelId="{2F660A3F-B104-418C-87A9-F6F0238E0BC0}" type="presOf" srcId="{D3A87406-A9FD-42E5-926E-837A1EB8DE7B}" destId="{A54706C4-92D2-4D9F-AC28-1DFD5B65D1FB}" srcOrd="0" destOrd="0" presId="urn:microsoft.com/office/officeart/2005/8/layout/pyramid1"/>
    <dgm:cxn modelId="{86527699-347E-4FCD-8DF1-D4576E9FEA1C}" type="presOf" srcId="{46887212-2079-48A9-AFDD-CA08C21B6D0F}" destId="{7E26DD6D-F470-4FCB-86AF-3F33B0887307}" srcOrd="0" destOrd="0" presId="urn:microsoft.com/office/officeart/2005/8/layout/pyramid1"/>
    <dgm:cxn modelId="{5BE37E5B-BB31-4A77-B145-FCC783B0F0A4}" type="presParOf" srcId="{16DEA2A0-3B40-4DC1-A33E-A44E6D6CD12D}" destId="{1EA3B434-7FA2-4357-958A-F36B28AEB7BE}" srcOrd="0" destOrd="0" presId="urn:microsoft.com/office/officeart/2005/8/layout/pyramid1"/>
    <dgm:cxn modelId="{6A083C76-D267-4AD6-9224-373642725CAE}" type="presParOf" srcId="{1EA3B434-7FA2-4357-958A-F36B28AEB7BE}" destId="{7E26DD6D-F470-4FCB-86AF-3F33B0887307}" srcOrd="0" destOrd="0" presId="urn:microsoft.com/office/officeart/2005/8/layout/pyramid1"/>
    <dgm:cxn modelId="{760E6678-DB07-4AD9-A791-B7AC906445DB}" type="presParOf" srcId="{1EA3B434-7FA2-4357-958A-F36B28AEB7BE}" destId="{5AC37E6E-929D-4217-A4EC-20BABDFF7597}" srcOrd="1" destOrd="0" presId="urn:microsoft.com/office/officeart/2005/8/layout/pyramid1"/>
    <dgm:cxn modelId="{7E3589D8-B472-431E-95BC-537BF31D8AAB}" type="presParOf" srcId="{16DEA2A0-3B40-4DC1-A33E-A44E6D6CD12D}" destId="{488E71E2-71A1-4727-B95F-7426EA3ED92B}" srcOrd="1" destOrd="0" presId="urn:microsoft.com/office/officeart/2005/8/layout/pyramid1"/>
    <dgm:cxn modelId="{2871D157-4886-4E35-88E8-0566EDAB5982}" type="presParOf" srcId="{488E71E2-71A1-4727-B95F-7426EA3ED92B}" destId="{A54706C4-92D2-4D9F-AC28-1DFD5B65D1FB}" srcOrd="0" destOrd="0" presId="urn:microsoft.com/office/officeart/2005/8/layout/pyramid1"/>
    <dgm:cxn modelId="{D297025B-74C0-45AB-BBF2-0653607C63EC}" type="presParOf" srcId="{488E71E2-71A1-4727-B95F-7426EA3ED92B}" destId="{10F002D0-8814-434E-B3F1-3C1515D12478}" srcOrd="1" destOrd="0" presId="urn:microsoft.com/office/officeart/2005/8/layout/pyramid1"/>
    <dgm:cxn modelId="{A375C52D-F5A8-438F-8DA9-8088DD20DBBD}" type="presParOf" srcId="{16DEA2A0-3B40-4DC1-A33E-A44E6D6CD12D}" destId="{5E6EE856-D2AD-49EF-A836-78097C7E4131}" srcOrd="2" destOrd="0" presId="urn:microsoft.com/office/officeart/2005/8/layout/pyramid1"/>
    <dgm:cxn modelId="{04DACE5D-8765-4CCB-993D-385D2CC1D498}" type="presParOf" srcId="{5E6EE856-D2AD-49EF-A836-78097C7E4131}" destId="{273A405C-A873-4437-A3A0-D4AAD5A1C550}" srcOrd="0" destOrd="0" presId="urn:microsoft.com/office/officeart/2005/8/layout/pyramid1"/>
    <dgm:cxn modelId="{4DDA38B5-0190-4EE1-BE82-6946573BF81B}" type="presParOf" srcId="{5E6EE856-D2AD-49EF-A836-78097C7E4131}" destId="{7F638DAB-1049-41B1-B4DE-37151F324336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A37E0B3-255A-4840-963F-A98398C3BCEB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</dgm:pt>
    <dgm:pt modelId="{46887212-2079-48A9-AFDD-CA08C21B6D0F}">
      <dgm:prSet phldrT="[Text]" custT="1"/>
      <dgm:spPr>
        <a:solidFill>
          <a:schemeClr val="accent3">
            <a:lumMod val="20000"/>
            <a:lumOff val="80000"/>
          </a:schemeClr>
        </a:solidFill>
      </dgm:spPr>
      <dgm:t>
        <a:bodyPr/>
        <a:lstStyle/>
        <a:p>
          <a:r>
            <a:rPr lang="sv-SE" sz="1600" b="1" dirty="0" smtClean="0"/>
            <a:t>Överbyggnad</a:t>
          </a:r>
        </a:p>
        <a:p>
          <a:r>
            <a:rPr lang="sv-SE" sz="1700" dirty="0" smtClean="0"/>
            <a:t>(idéer, lagar, föreställningar, religion)</a:t>
          </a:r>
          <a:endParaRPr lang="sv-SE" sz="1700" dirty="0"/>
        </a:p>
      </dgm:t>
    </dgm:pt>
    <dgm:pt modelId="{AC96E164-7267-4329-975E-2EEAA88DEB3E}" type="parTrans" cxnId="{0FF0D9CB-26CA-4A1D-A49C-817C6870A3B4}">
      <dgm:prSet/>
      <dgm:spPr/>
      <dgm:t>
        <a:bodyPr/>
        <a:lstStyle/>
        <a:p>
          <a:endParaRPr lang="sv-SE"/>
        </a:p>
      </dgm:t>
    </dgm:pt>
    <dgm:pt modelId="{2C5BDF0F-7F92-4F39-93CE-A09C323B9B23}" type="sibTrans" cxnId="{0FF0D9CB-26CA-4A1D-A49C-817C6870A3B4}">
      <dgm:prSet/>
      <dgm:spPr/>
      <dgm:t>
        <a:bodyPr/>
        <a:lstStyle/>
        <a:p>
          <a:endParaRPr lang="sv-SE"/>
        </a:p>
      </dgm:t>
    </dgm:pt>
    <dgm:pt modelId="{D3A87406-A9FD-42E5-926E-837A1EB8DE7B}">
      <dgm:prSet phldrT="[Text]" custT="1"/>
      <dgm:spPr>
        <a:solidFill>
          <a:schemeClr val="accent3">
            <a:lumMod val="40000"/>
            <a:lumOff val="60000"/>
          </a:schemeClr>
        </a:solidFill>
      </dgm:spPr>
      <dgm:t>
        <a:bodyPr/>
        <a:lstStyle/>
        <a:p>
          <a:r>
            <a:rPr lang="sv-SE" sz="1800" b="1" dirty="0" smtClean="0"/>
            <a:t>Produktionsförhållanden</a:t>
          </a:r>
        </a:p>
        <a:p>
          <a:r>
            <a:rPr lang="sv-SE" sz="1300" dirty="0" smtClean="0"/>
            <a:t>(som t ex ägande)</a:t>
          </a:r>
          <a:endParaRPr lang="sv-SE" sz="1300" dirty="0"/>
        </a:p>
      </dgm:t>
    </dgm:pt>
    <dgm:pt modelId="{4599FAB4-495F-4128-8453-DF23E45F2FC4}" type="parTrans" cxnId="{915037B2-0A6B-4AC0-AE65-CB3CAAB07293}">
      <dgm:prSet/>
      <dgm:spPr/>
      <dgm:t>
        <a:bodyPr/>
        <a:lstStyle/>
        <a:p>
          <a:endParaRPr lang="sv-SE"/>
        </a:p>
      </dgm:t>
    </dgm:pt>
    <dgm:pt modelId="{B6FA214F-E5ED-4F50-AB06-BC6568CD48A7}" type="sibTrans" cxnId="{915037B2-0A6B-4AC0-AE65-CB3CAAB07293}">
      <dgm:prSet/>
      <dgm:spPr/>
      <dgm:t>
        <a:bodyPr/>
        <a:lstStyle/>
        <a:p>
          <a:endParaRPr lang="sv-SE"/>
        </a:p>
      </dgm:t>
    </dgm:pt>
    <dgm:pt modelId="{E6EEF4E2-20CC-4ACD-A843-841F46D90A9B}">
      <dgm:prSet phldrT="[Text]" custT="1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sv-SE" sz="1800" b="1" dirty="0" smtClean="0"/>
            <a:t>Produktionsfaktorer</a:t>
          </a:r>
        </a:p>
        <a:p>
          <a:r>
            <a:rPr lang="sv-SE" sz="1300" dirty="0" smtClean="0"/>
            <a:t>(människor, maskiner, teknik)</a:t>
          </a:r>
          <a:endParaRPr lang="sv-SE" sz="1300" dirty="0"/>
        </a:p>
      </dgm:t>
    </dgm:pt>
    <dgm:pt modelId="{E742921D-227D-4C37-AFC1-8DE4DA8503F9}" type="parTrans" cxnId="{50D23154-2AC5-4419-B6A4-FA40637E66BD}">
      <dgm:prSet/>
      <dgm:spPr/>
      <dgm:t>
        <a:bodyPr/>
        <a:lstStyle/>
        <a:p>
          <a:endParaRPr lang="sv-SE"/>
        </a:p>
      </dgm:t>
    </dgm:pt>
    <dgm:pt modelId="{B6860E36-DB7E-466F-9D80-D0C80A529411}" type="sibTrans" cxnId="{50D23154-2AC5-4419-B6A4-FA40637E66BD}">
      <dgm:prSet/>
      <dgm:spPr/>
      <dgm:t>
        <a:bodyPr/>
        <a:lstStyle/>
        <a:p>
          <a:endParaRPr lang="sv-SE"/>
        </a:p>
      </dgm:t>
    </dgm:pt>
    <dgm:pt modelId="{16DEA2A0-3B40-4DC1-A33E-A44E6D6CD12D}" type="pres">
      <dgm:prSet presAssocID="{DA37E0B3-255A-4840-963F-A98398C3BCEB}" presName="Name0" presStyleCnt="0">
        <dgm:presLayoutVars>
          <dgm:dir/>
          <dgm:animLvl val="lvl"/>
          <dgm:resizeHandles val="exact"/>
        </dgm:presLayoutVars>
      </dgm:prSet>
      <dgm:spPr/>
    </dgm:pt>
    <dgm:pt modelId="{1EA3B434-7FA2-4357-958A-F36B28AEB7BE}" type="pres">
      <dgm:prSet presAssocID="{46887212-2079-48A9-AFDD-CA08C21B6D0F}" presName="Name8" presStyleCnt="0"/>
      <dgm:spPr/>
    </dgm:pt>
    <dgm:pt modelId="{7E26DD6D-F470-4FCB-86AF-3F33B0887307}" type="pres">
      <dgm:prSet presAssocID="{46887212-2079-48A9-AFDD-CA08C21B6D0F}" presName="level" presStyleLbl="node1" presStyleIdx="0" presStyleCnt="3" custLinFactNeighborX="1964" custLinFactNeighborY="804">
        <dgm:presLayoutVars>
          <dgm:chMax val="1"/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5AC37E6E-929D-4217-A4EC-20BABDFF7597}" type="pres">
      <dgm:prSet presAssocID="{46887212-2079-48A9-AFDD-CA08C21B6D0F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488E71E2-71A1-4727-B95F-7426EA3ED92B}" type="pres">
      <dgm:prSet presAssocID="{D3A87406-A9FD-42E5-926E-837A1EB8DE7B}" presName="Name8" presStyleCnt="0"/>
      <dgm:spPr/>
    </dgm:pt>
    <dgm:pt modelId="{A54706C4-92D2-4D9F-AC28-1DFD5B65D1FB}" type="pres">
      <dgm:prSet presAssocID="{D3A87406-A9FD-42E5-926E-837A1EB8DE7B}" presName="level" presStyleLbl="node1" presStyleIdx="1" presStyleCnt="3" custAng="0" custLinFactNeighborX="-159" custLinFactNeighborY="-2954">
        <dgm:presLayoutVars>
          <dgm:chMax val="1"/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10F002D0-8814-434E-B3F1-3C1515D12478}" type="pres">
      <dgm:prSet presAssocID="{D3A87406-A9FD-42E5-926E-837A1EB8DE7B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5E6EE856-D2AD-49EF-A836-78097C7E4131}" type="pres">
      <dgm:prSet presAssocID="{E6EEF4E2-20CC-4ACD-A843-841F46D90A9B}" presName="Name8" presStyleCnt="0"/>
      <dgm:spPr/>
    </dgm:pt>
    <dgm:pt modelId="{273A405C-A873-4437-A3A0-D4AAD5A1C550}" type="pres">
      <dgm:prSet presAssocID="{E6EEF4E2-20CC-4ACD-A843-841F46D90A9B}" presName="level" presStyleLbl="node1" presStyleIdx="2" presStyleCnt="3" custLinFactNeighborX="-1449" custLinFactNeighborY="0">
        <dgm:presLayoutVars>
          <dgm:chMax val="1"/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7F638DAB-1049-41B1-B4DE-37151F324336}" type="pres">
      <dgm:prSet presAssocID="{E6EEF4E2-20CC-4ACD-A843-841F46D90A9B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sv-SE"/>
        </a:p>
      </dgm:t>
    </dgm:pt>
  </dgm:ptLst>
  <dgm:cxnLst>
    <dgm:cxn modelId="{F12C8282-0C2F-4092-A178-776DBAABBB58}" type="presOf" srcId="{E6EEF4E2-20CC-4ACD-A843-841F46D90A9B}" destId="{7F638DAB-1049-41B1-B4DE-37151F324336}" srcOrd="1" destOrd="0" presId="urn:microsoft.com/office/officeart/2005/8/layout/pyramid1"/>
    <dgm:cxn modelId="{C0E3E550-C414-46D8-B997-313B4D286789}" type="presOf" srcId="{E6EEF4E2-20CC-4ACD-A843-841F46D90A9B}" destId="{273A405C-A873-4437-A3A0-D4AAD5A1C550}" srcOrd="0" destOrd="0" presId="urn:microsoft.com/office/officeart/2005/8/layout/pyramid1"/>
    <dgm:cxn modelId="{F11C7B45-DF5C-4004-9877-CD89AC402ADC}" type="presOf" srcId="{D3A87406-A9FD-42E5-926E-837A1EB8DE7B}" destId="{10F002D0-8814-434E-B3F1-3C1515D12478}" srcOrd="1" destOrd="0" presId="urn:microsoft.com/office/officeart/2005/8/layout/pyramid1"/>
    <dgm:cxn modelId="{B5EA7814-E3FC-4E74-A2A9-3F5869CDE05A}" type="presOf" srcId="{46887212-2079-48A9-AFDD-CA08C21B6D0F}" destId="{5AC37E6E-929D-4217-A4EC-20BABDFF7597}" srcOrd="1" destOrd="0" presId="urn:microsoft.com/office/officeart/2005/8/layout/pyramid1"/>
    <dgm:cxn modelId="{5AA0476F-9AD0-45A6-8FF7-7D57AAAC07FD}" type="presOf" srcId="{D3A87406-A9FD-42E5-926E-837A1EB8DE7B}" destId="{A54706C4-92D2-4D9F-AC28-1DFD5B65D1FB}" srcOrd="0" destOrd="0" presId="urn:microsoft.com/office/officeart/2005/8/layout/pyramid1"/>
    <dgm:cxn modelId="{915037B2-0A6B-4AC0-AE65-CB3CAAB07293}" srcId="{DA37E0B3-255A-4840-963F-A98398C3BCEB}" destId="{D3A87406-A9FD-42E5-926E-837A1EB8DE7B}" srcOrd="1" destOrd="0" parTransId="{4599FAB4-495F-4128-8453-DF23E45F2FC4}" sibTransId="{B6FA214F-E5ED-4F50-AB06-BC6568CD48A7}"/>
    <dgm:cxn modelId="{50D23154-2AC5-4419-B6A4-FA40637E66BD}" srcId="{DA37E0B3-255A-4840-963F-A98398C3BCEB}" destId="{E6EEF4E2-20CC-4ACD-A843-841F46D90A9B}" srcOrd="2" destOrd="0" parTransId="{E742921D-227D-4C37-AFC1-8DE4DA8503F9}" sibTransId="{B6860E36-DB7E-466F-9D80-D0C80A529411}"/>
    <dgm:cxn modelId="{947D3EC0-EFA5-4DAD-AD95-3D2E85EF8888}" type="presOf" srcId="{DA37E0B3-255A-4840-963F-A98398C3BCEB}" destId="{16DEA2A0-3B40-4DC1-A33E-A44E6D6CD12D}" srcOrd="0" destOrd="0" presId="urn:microsoft.com/office/officeart/2005/8/layout/pyramid1"/>
    <dgm:cxn modelId="{0FF0D9CB-26CA-4A1D-A49C-817C6870A3B4}" srcId="{DA37E0B3-255A-4840-963F-A98398C3BCEB}" destId="{46887212-2079-48A9-AFDD-CA08C21B6D0F}" srcOrd="0" destOrd="0" parTransId="{AC96E164-7267-4329-975E-2EEAA88DEB3E}" sibTransId="{2C5BDF0F-7F92-4F39-93CE-A09C323B9B23}"/>
    <dgm:cxn modelId="{00C21DA6-F7B1-4ACB-B26B-0351CDED0829}" type="presOf" srcId="{46887212-2079-48A9-AFDD-CA08C21B6D0F}" destId="{7E26DD6D-F470-4FCB-86AF-3F33B0887307}" srcOrd="0" destOrd="0" presId="urn:microsoft.com/office/officeart/2005/8/layout/pyramid1"/>
    <dgm:cxn modelId="{CE28E89D-A016-4787-B088-B2861964DB77}" type="presParOf" srcId="{16DEA2A0-3B40-4DC1-A33E-A44E6D6CD12D}" destId="{1EA3B434-7FA2-4357-958A-F36B28AEB7BE}" srcOrd="0" destOrd="0" presId="urn:microsoft.com/office/officeart/2005/8/layout/pyramid1"/>
    <dgm:cxn modelId="{760D85AD-3BE6-4816-A9DF-D633E133D165}" type="presParOf" srcId="{1EA3B434-7FA2-4357-958A-F36B28AEB7BE}" destId="{7E26DD6D-F470-4FCB-86AF-3F33B0887307}" srcOrd="0" destOrd="0" presId="urn:microsoft.com/office/officeart/2005/8/layout/pyramid1"/>
    <dgm:cxn modelId="{DB746F66-2C9E-46A1-A173-540673E5CF61}" type="presParOf" srcId="{1EA3B434-7FA2-4357-958A-F36B28AEB7BE}" destId="{5AC37E6E-929D-4217-A4EC-20BABDFF7597}" srcOrd="1" destOrd="0" presId="urn:microsoft.com/office/officeart/2005/8/layout/pyramid1"/>
    <dgm:cxn modelId="{EFAE93DD-A689-44A3-909E-0600A731AE83}" type="presParOf" srcId="{16DEA2A0-3B40-4DC1-A33E-A44E6D6CD12D}" destId="{488E71E2-71A1-4727-B95F-7426EA3ED92B}" srcOrd="1" destOrd="0" presId="urn:microsoft.com/office/officeart/2005/8/layout/pyramid1"/>
    <dgm:cxn modelId="{07DD5043-32D1-4F23-A9F8-8D5B52A0CDCB}" type="presParOf" srcId="{488E71E2-71A1-4727-B95F-7426EA3ED92B}" destId="{A54706C4-92D2-4D9F-AC28-1DFD5B65D1FB}" srcOrd="0" destOrd="0" presId="urn:microsoft.com/office/officeart/2005/8/layout/pyramid1"/>
    <dgm:cxn modelId="{4DB3B5C7-A6C1-484C-92FC-3BBA466E3072}" type="presParOf" srcId="{488E71E2-71A1-4727-B95F-7426EA3ED92B}" destId="{10F002D0-8814-434E-B3F1-3C1515D12478}" srcOrd="1" destOrd="0" presId="urn:microsoft.com/office/officeart/2005/8/layout/pyramid1"/>
    <dgm:cxn modelId="{8513E315-2CE2-400E-AE0F-980976697C9D}" type="presParOf" srcId="{16DEA2A0-3B40-4DC1-A33E-A44E6D6CD12D}" destId="{5E6EE856-D2AD-49EF-A836-78097C7E4131}" srcOrd="2" destOrd="0" presId="urn:microsoft.com/office/officeart/2005/8/layout/pyramid1"/>
    <dgm:cxn modelId="{B13CD4FE-35D0-4C3D-8EC9-3037C33002A1}" type="presParOf" srcId="{5E6EE856-D2AD-49EF-A836-78097C7E4131}" destId="{273A405C-A873-4437-A3A0-D4AAD5A1C550}" srcOrd="0" destOrd="0" presId="urn:microsoft.com/office/officeart/2005/8/layout/pyramid1"/>
    <dgm:cxn modelId="{B7E388D7-0157-4D83-A365-833A04CB8D77}" type="presParOf" srcId="{5E6EE856-D2AD-49EF-A836-78097C7E4131}" destId="{7F638DAB-1049-41B1-B4DE-37151F324336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26DD6D-F470-4FCB-86AF-3F33B0887307}">
      <dsp:nvSpPr>
        <dsp:cNvPr id="0" name=""/>
        <dsp:cNvSpPr/>
      </dsp:nvSpPr>
      <dsp:spPr>
        <a:xfrm>
          <a:off x="1361539" y="9627"/>
          <a:ext cx="1335314" cy="1197428"/>
        </a:xfrm>
        <a:prstGeom prst="trapezoid">
          <a:avLst>
            <a:gd name="adj" fmla="val 55758"/>
          </a:avLst>
        </a:prstGeom>
        <a:solidFill>
          <a:schemeClr val="accent3">
            <a:lumMod val="20000"/>
            <a:lumOff val="8000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3200" kern="1200" dirty="0" smtClean="0"/>
            <a:t>Förnuft</a:t>
          </a:r>
          <a:endParaRPr lang="sv-SE" sz="3200" kern="1200" dirty="0"/>
        </a:p>
      </dsp:txBody>
      <dsp:txXfrm>
        <a:off x="1361539" y="9627"/>
        <a:ext cx="1335314" cy="1197428"/>
      </dsp:txXfrm>
    </dsp:sp>
    <dsp:sp modelId="{A54706C4-92D2-4D9F-AC28-1DFD5B65D1FB}">
      <dsp:nvSpPr>
        <dsp:cNvPr id="0" name=""/>
        <dsp:cNvSpPr/>
      </dsp:nvSpPr>
      <dsp:spPr>
        <a:xfrm>
          <a:off x="663410" y="1162056"/>
          <a:ext cx="2670628" cy="1197428"/>
        </a:xfrm>
        <a:prstGeom prst="trapezoid">
          <a:avLst>
            <a:gd name="adj" fmla="val 55758"/>
          </a:avLst>
        </a:prstGeom>
        <a:solidFill>
          <a:schemeClr val="accent3">
            <a:lumMod val="40000"/>
            <a:lumOff val="6000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3200" kern="1200" dirty="0" smtClean="0"/>
            <a:t>Vilja</a:t>
          </a:r>
          <a:endParaRPr lang="sv-SE" sz="3200" kern="1200" dirty="0"/>
        </a:p>
      </dsp:txBody>
      <dsp:txXfrm>
        <a:off x="1130770" y="1162056"/>
        <a:ext cx="1735908" cy="1197428"/>
      </dsp:txXfrm>
    </dsp:sp>
    <dsp:sp modelId="{273A405C-A873-4437-A3A0-D4AAD5A1C550}">
      <dsp:nvSpPr>
        <dsp:cNvPr id="0" name=""/>
        <dsp:cNvSpPr/>
      </dsp:nvSpPr>
      <dsp:spPr>
        <a:xfrm>
          <a:off x="0" y="2394857"/>
          <a:ext cx="4005942" cy="1197428"/>
        </a:xfrm>
        <a:prstGeom prst="trapezoid">
          <a:avLst>
            <a:gd name="adj" fmla="val 55758"/>
          </a:avLst>
        </a:prstGeom>
        <a:solidFill>
          <a:schemeClr val="accent3">
            <a:lumMod val="60000"/>
            <a:lumOff val="4000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3200" kern="1200" dirty="0" smtClean="0"/>
            <a:t>Drifter</a:t>
          </a:r>
          <a:endParaRPr lang="sv-SE" sz="3200" kern="1200" dirty="0"/>
        </a:p>
      </dsp:txBody>
      <dsp:txXfrm>
        <a:off x="701039" y="2394857"/>
        <a:ext cx="2603862" cy="119742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26DD6D-F470-4FCB-86AF-3F33B0887307}">
      <dsp:nvSpPr>
        <dsp:cNvPr id="0" name=""/>
        <dsp:cNvSpPr/>
      </dsp:nvSpPr>
      <dsp:spPr>
        <a:xfrm>
          <a:off x="1361539" y="9627"/>
          <a:ext cx="1335314" cy="1197428"/>
        </a:xfrm>
        <a:prstGeom prst="trapezoid">
          <a:avLst>
            <a:gd name="adj" fmla="val 55758"/>
          </a:avLst>
        </a:prstGeom>
        <a:solidFill>
          <a:schemeClr val="accent3">
            <a:lumMod val="20000"/>
            <a:lumOff val="8000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900" kern="1200" dirty="0" smtClean="0"/>
            <a:t>Styrande filosofkungar</a:t>
          </a:r>
          <a:endParaRPr lang="sv-SE" sz="1900" kern="1200" dirty="0"/>
        </a:p>
      </dsp:txBody>
      <dsp:txXfrm>
        <a:off x="1361539" y="9627"/>
        <a:ext cx="1335314" cy="1197428"/>
      </dsp:txXfrm>
    </dsp:sp>
    <dsp:sp modelId="{A54706C4-92D2-4D9F-AC28-1DFD5B65D1FB}">
      <dsp:nvSpPr>
        <dsp:cNvPr id="0" name=""/>
        <dsp:cNvSpPr/>
      </dsp:nvSpPr>
      <dsp:spPr>
        <a:xfrm>
          <a:off x="663410" y="1162056"/>
          <a:ext cx="2670628" cy="1197428"/>
        </a:xfrm>
        <a:prstGeom prst="trapezoid">
          <a:avLst>
            <a:gd name="adj" fmla="val 55758"/>
          </a:avLst>
        </a:prstGeom>
        <a:solidFill>
          <a:schemeClr val="accent3">
            <a:lumMod val="40000"/>
            <a:lumOff val="6000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900" kern="1200" dirty="0" smtClean="0"/>
            <a:t>Soldater</a:t>
          </a:r>
          <a:endParaRPr lang="sv-SE" sz="1900" kern="1200" dirty="0"/>
        </a:p>
      </dsp:txBody>
      <dsp:txXfrm>
        <a:off x="1130770" y="1162056"/>
        <a:ext cx="1735908" cy="1197428"/>
      </dsp:txXfrm>
    </dsp:sp>
    <dsp:sp modelId="{273A405C-A873-4437-A3A0-D4AAD5A1C550}">
      <dsp:nvSpPr>
        <dsp:cNvPr id="0" name=""/>
        <dsp:cNvSpPr/>
      </dsp:nvSpPr>
      <dsp:spPr>
        <a:xfrm>
          <a:off x="0" y="2394857"/>
          <a:ext cx="4005942" cy="1197428"/>
        </a:xfrm>
        <a:prstGeom prst="trapezoid">
          <a:avLst>
            <a:gd name="adj" fmla="val 55758"/>
          </a:avLst>
        </a:prstGeom>
        <a:solidFill>
          <a:schemeClr val="accent3">
            <a:lumMod val="60000"/>
            <a:lumOff val="4000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900" kern="1200" dirty="0" smtClean="0"/>
            <a:t>Handelsmän och hantverkare</a:t>
          </a:r>
          <a:endParaRPr lang="sv-SE" sz="1900" kern="1200" dirty="0"/>
        </a:p>
      </dsp:txBody>
      <dsp:txXfrm>
        <a:off x="701039" y="2394857"/>
        <a:ext cx="2603862" cy="119742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26DD6D-F470-4FCB-86AF-3F33B0887307}">
      <dsp:nvSpPr>
        <dsp:cNvPr id="0" name=""/>
        <dsp:cNvSpPr/>
      </dsp:nvSpPr>
      <dsp:spPr>
        <a:xfrm>
          <a:off x="1361539" y="9627"/>
          <a:ext cx="1335314" cy="1197428"/>
        </a:xfrm>
        <a:prstGeom prst="trapezoid">
          <a:avLst>
            <a:gd name="adj" fmla="val 55758"/>
          </a:avLst>
        </a:prstGeom>
        <a:solidFill>
          <a:schemeClr val="accent3">
            <a:lumMod val="20000"/>
            <a:lumOff val="8000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600" b="1" kern="1200" dirty="0" smtClean="0"/>
            <a:t>Överbyggnad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700" kern="1200" dirty="0" smtClean="0"/>
            <a:t>(idéer, lagar, föreställningar, religion)</a:t>
          </a:r>
          <a:endParaRPr lang="sv-SE" sz="1700" kern="1200" dirty="0"/>
        </a:p>
      </dsp:txBody>
      <dsp:txXfrm>
        <a:off x="1361539" y="9627"/>
        <a:ext cx="1335314" cy="1197428"/>
      </dsp:txXfrm>
    </dsp:sp>
    <dsp:sp modelId="{A54706C4-92D2-4D9F-AC28-1DFD5B65D1FB}">
      <dsp:nvSpPr>
        <dsp:cNvPr id="0" name=""/>
        <dsp:cNvSpPr/>
      </dsp:nvSpPr>
      <dsp:spPr>
        <a:xfrm>
          <a:off x="663410" y="1162056"/>
          <a:ext cx="2670628" cy="1197428"/>
        </a:xfrm>
        <a:prstGeom prst="trapezoid">
          <a:avLst>
            <a:gd name="adj" fmla="val 55758"/>
          </a:avLst>
        </a:prstGeom>
        <a:solidFill>
          <a:schemeClr val="accent3">
            <a:lumMod val="40000"/>
            <a:lumOff val="6000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800" b="1" kern="1200" dirty="0" smtClean="0"/>
            <a:t>Produktionsförhållanden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300" kern="1200" dirty="0" smtClean="0"/>
            <a:t>(som t ex ägande)</a:t>
          </a:r>
          <a:endParaRPr lang="sv-SE" sz="1300" kern="1200" dirty="0"/>
        </a:p>
      </dsp:txBody>
      <dsp:txXfrm>
        <a:off x="1130770" y="1162056"/>
        <a:ext cx="1735908" cy="1197428"/>
      </dsp:txXfrm>
    </dsp:sp>
    <dsp:sp modelId="{273A405C-A873-4437-A3A0-D4AAD5A1C550}">
      <dsp:nvSpPr>
        <dsp:cNvPr id="0" name=""/>
        <dsp:cNvSpPr/>
      </dsp:nvSpPr>
      <dsp:spPr>
        <a:xfrm>
          <a:off x="0" y="2394857"/>
          <a:ext cx="4005942" cy="1197428"/>
        </a:xfrm>
        <a:prstGeom prst="trapezoid">
          <a:avLst>
            <a:gd name="adj" fmla="val 55758"/>
          </a:avLst>
        </a:prstGeom>
        <a:solidFill>
          <a:schemeClr val="accent3">
            <a:lumMod val="60000"/>
            <a:lumOff val="4000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800" b="1" kern="1200" dirty="0" smtClean="0"/>
            <a:t>Produktionsfaktorer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300" kern="1200" dirty="0" smtClean="0"/>
            <a:t>(människor, maskiner, teknik)</a:t>
          </a:r>
          <a:endParaRPr lang="sv-SE" sz="1300" kern="1200" dirty="0"/>
        </a:p>
      </dsp:txBody>
      <dsp:txXfrm>
        <a:off x="701039" y="2394857"/>
        <a:ext cx="2603862" cy="11974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om du vill redigera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D84725C1-ABD4-415E-8BAC-E1CC3A4791C5}" type="datetimeFigureOut">
              <a:rPr lang="sv-SE" smtClean="0"/>
              <a:pPr/>
              <a:t>2019-11-25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3F4F481-0204-4544-8C0D-010A18E48372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11650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725C1-ABD4-415E-8BAC-E1CC3A4791C5}" type="datetimeFigureOut">
              <a:rPr lang="sv-SE" smtClean="0"/>
              <a:pPr/>
              <a:t>2019-11-25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4F481-0204-4544-8C0D-010A18E48372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08726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725C1-ABD4-415E-8BAC-E1CC3A4791C5}" type="datetimeFigureOut">
              <a:rPr lang="sv-SE" smtClean="0"/>
              <a:pPr/>
              <a:t>2019-11-25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4F481-0204-4544-8C0D-010A18E48372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30518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725C1-ABD4-415E-8BAC-E1CC3A4791C5}" type="datetimeFigureOut">
              <a:rPr lang="sv-SE" smtClean="0"/>
              <a:pPr/>
              <a:t>2019-11-25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4F481-0204-4544-8C0D-010A18E48372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22867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D84725C1-ABD4-415E-8BAC-E1CC3A4791C5}" type="datetimeFigureOut">
              <a:rPr lang="sv-SE" smtClean="0"/>
              <a:pPr/>
              <a:t>2019-11-25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3F4F481-0204-4544-8C0D-010A18E48372}" type="slidenum">
              <a:rPr lang="sv-SE" smtClean="0"/>
              <a:pPr/>
              <a:t>‹#›</a:t>
            </a:fld>
            <a:endParaRPr lang="sv-SE"/>
          </a:p>
        </p:txBody>
      </p:sp>
      <p:grpSp>
        <p:nvGrpSpPr>
          <p:cNvPr id="7" name="Group 6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52014742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725C1-ABD4-415E-8BAC-E1CC3A4791C5}" type="datetimeFigureOut">
              <a:rPr lang="sv-SE" smtClean="0"/>
              <a:pPr/>
              <a:t>2019-11-25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4F481-0204-4544-8C0D-010A18E48372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16799402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725C1-ABD4-415E-8BAC-E1CC3A4791C5}" type="datetimeFigureOut">
              <a:rPr lang="sv-SE" smtClean="0"/>
              <a:pPr/>
              <a:t>2019-11-25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4F481-0204-4544-8C0D-010A18E48372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59440890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725C1-ABD4-415E-8BAC-E1CC3A4791C5}" type="datetimeFigureOut">
              <a:rPr lang="sv-SE" smtClean="0"/>
              <a:pPr/>
              <a:t>2019-11-25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4F481-0204-4544-8C0D-010A18E48372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53670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725C1-ABD4-415E-8BAC-E1CC3A4791C5}" type="datetimeFigureOut">
              <a:rPr lang="sv-SE" smtClean="0"/>
              <a:pPr/>
              <a:t>2019-11-25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4F481-0204-4544-8C0D-010A18E48372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18341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D84725C1-ABD4-415E-8BAC-E1CC3A4791C5}" type="datetimeFigureOut">
              <a:rPr lang="sv-SE" smtClean="0"/>
              <a:pPr/>
              <a:t>2019-11-25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3F4F481-0204-4544-8C0D-010A18E48372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054100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D84725C1-ABD4-415E-8BAC-E1CC3A4791C5}" type="datetimeFigureOut">
              <a:rPr lang="sv-SE" smtClean="0"/>
              <a:pPr/>
              <a:t>2019-11-25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3F4F481-0204-4544-8C0D-010A18E48372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44118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84725C1-ABD4-415E-8BAC-E1CC3A4791C5}" type="datetimeFigureOut">
              <a:rPr lang="sv-SE" smtClean="0"/>
              <a:pPr/>
              <a:t>2019-11-25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3F4F481-0204-4544-8C0D-010A18E48372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Freeform 6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82242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youtube.com/watch?v=red3RFV98qY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/>
              <a:t>DET GODA SAMHÄLLET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 smtClean="0"/>
              <a:t>Kapitel 13 i Filosofera!</a:t>
            </a:r>
          </a:p>
          <a:p>
            <a:r>
              <a:rPr lang="sv-SE" dirty="0" smtClean="0"/>
              <a:t>Filosofi 1 för gymnasiet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04409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v-SE" dirty="0" smtClean="0"/>
              <a:t>Likhetsfeminism = det finns inga skillnader mellan män och kvinnor än de rent biologiska skillnaderna. Alla har samma förmågor.</a:t>
            </a:r>
          </a:p>
          <a:p>
            <a:r>
              <a:rPr lang="sv-SE" dirty="0" smtClean="0"/>
              <a:t>Skillnaderna skapas genom sociala konstruktioner. (Simone de Beauvoir)</a:t>
            </a:r>
          </a:p>
          <a:p>
            <a:endParaRPr lang="sv-SE" dirty="0"/>
          </a:p>
          <a:p>
            <a:r>
              <a:rPr lang="sv-SE" dirty="0" smtClean="0"/>
              <a:t>Särartsfeminism = Det finns medfödda skillnader mellan män och kvinnor, men de kvinnliga egenskaperna har betraktats som mindre värda.</a:t>
            </a:r>
          </a:p>
          <a:p>
            <a:endParaRPr lang="sv-SE" dirty="0"/>
          </a:p>
          <a:p>
            <a:r>
              <a:rPr lang="sv-SE" sz="2800" i="1" dirty="0" smtClean="0"/>
              <a:t>Hur tänker du? Är vi lika eller olika</a:t>
            </a:r>
            <a:r>
              <a:rPr lang="sv-SE" sz="2800" i="1" dirty="0" smtClean="0"/>
              <a:t>?</a:t>
            </a:r>
          </a:p>
          <a:p>
            <a:r>
              <a:rPr lang="sv-SE" sz="2800" i="1" dirty="0" smtClean="0"/>
              <a:t>Ska familjen vara en fråga för politisk filosofi?</a:t>
            </a:r>
            <a:endParaRPr lang="sv-SE" sz="2800" i="1" dirty="0"/>
          </a:p>
        </p:txBody>
      </p:sp>
      <p:pic>
        <p:nvPicPr>
          <p:cNvPr id="4" name="Bildobjekt 3" descr="Ansikte &lt;strong&gt;man och kvinna&lt;/strong&gt; Gratis Stock Bild - Public Domain ...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9659" y="252957"/>
            <a:ext cx="2761156" cy="1827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8370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 smtClean="0"/>
              <a:t>Traditionellt etiskt tänkande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107986" y="1368333"/>
            <a:ext cx="10178322" cy="3593591"/>
          </a:xfrm>
        </p:spPr>
        <p:txBody>
          <a:bodyPr/>
          <a:lstStyle/>
          <a:p>
            <a:r>
              <a:rPr lang="sv-SE" dirty="0" smtClean="0"/>
              <a:t>Kohlberg (amerikansk </a:t>
            </a:r>
            <a:r>
              <a:rPr lang="sv-SE" dirty="0" err="1" smtClean="0"/>
              <a:t>utvecklingspsykolog</a:t>
            </a:r>
            <a:r>
              <a:rPr lang="sv-SE" dirty="0" smtClean="0"/>
              <a:t>) undersökte barns moraliska tänkande genom att ge dem en berättelse och en fråga.   </a:t>
            </a:r>
          </a:p>
          <a:p>
            <a:endParaRPr lang="sv-SE" dirty="0" smtClean="0"/>
          </a:p>
          <a:p>
            <a:r>
              <a:rPr lang="sv-SE" dirty="0" smtClean="0"/>
              <a:t>Han menade att det finns tre stadier:</a:t>
            </a:r>
          </a:p>
          <a:p>
            <a:pPr marL="914400" lvl="1" indent="-457200">
              <a:buFont typeface="+mj-lt"/>
              <a:buAutoNum type="arabicPeriod"/>
            </a:pPr>
            <a:r>
              <a:rPr lang="sv-SE" dirty="0" smtClean="0"/>
              <a:t>Det som bestraffas är fel och det som belönas är rätt.</a:t>
            </a:r>
          </a:p>
          <a:p>
            <a:pPr marL="914400" lvl="1" indent="-457200">
              <a:buFont typeface="+mj-lt"/>
              <a:buAutoNum type="arabicPeriod"/>
            </a:pPr>
            <a:r>
              <a:rPr lang="sv-SE" dirty="0" smtClean="0"/>
              <a:t>Moral är att följa konventionella och sociala krav</a:t>
            </a:r>
          </a:p>
          <a:p>
            <a:pPr marL="914400" lvl="1" indent="-457200">
              <a:buFont typeface="+mj-lt"/>
              <a:buAutoNum type="arabicPeriod"/>
            </a:pPr>
            <a:r>
              <a:rPr lang="sv-SE" dirty="0" smtClean="0"/>
              <a:t>Man kan motivera varför en handling är rätt eller fel, och resonera utifrån allmänna principer.</a:t>
            </a:r>
          </a:p>
          <a:p>
            <a:r>
              <a:rPr lang="sv-SE" dirty="0" smtClean="0"/>
              <a:t>Han kom fram till att flickor inte nådde det sista stadiet, utan </a:t>
            </a:r>
            <a:r>
              <a:rPr lang="sv-SE" dirty="0" err="1" smtClean="0"/>
              <a:t>bl</a:t>
            </a:r>
            <a:r>
              <a:rPr lang="sv-SE" dirty="0" smtClean="0"/>
              <a:t> a hittade på andra sätt att lösa problemet</a:t>
            </a:r>
            <a:endParaRPr lang="sv-SE" dirty="0"/>
          </a:p>
        </p:txBody>
      </p:sp>
      <p:pic>
        <p:nvPicPr>
          <p:cNvPr id="4" name="Bildobjekt 3" descr="Free photo: Apothecary, Bottles, Medicine - Free Image on ...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2916" y="2156459"/>
            <a:ext cx="1598022" cy="1198516"/>
          </a:xfrm>
          <a:prstGeom prst="rect">
            <a:avLst/>
          </a:prstGeom>
        </p:spPr>
      </p:pic>
      <p:pic>
        <p:nvPicPr>
          <p:cNvPr id="5" name="Bildobjekt 4" descr="Girls &lt;strong&gt;Boy&lt;/strong&gt; Jigsaw Puzzle · Free image on Pixabay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1670" y="4515312"/>
            <a:ext cx="2399211" cy="2399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7463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v-SE" sz="2400" dirty="0" err="1" smtClean="0">
                <a:latin typeface="Bahnschrift Light" panose="020B0502040204020203" pitchFamily="34" charset="0"/>
              </a:rPr>
              <a:t>Gilligan</a:t>
            </a:r>
            <a:r>
              <a:rPr lang="sv-SE" sz="2400" dirty="0" smtClean="0">
                <a:latin typeface="Bahnschrift Light" panose="020B0502040204020203" pitchFamily="34" charset="0"/>
              </a:rPr>
              <a:t>: Det finns kanske olika sätt att tänka; ett kvinnligt och ett manligt?</a:t>
            </a:r>
          </a:p>
          <a:p>
            <a:endParaRPr lang="sv-SE" sz="3600" i="1" dirty="0" smtClean="0">
              <a:latin typeface="Bahnschrift Light" panose="020B0502040204020203" pitchFamily="34" charset="0"/>
            </a:endParaRPr>
          </a:p>
          <a:p>
            <a:endParaRPr lang="sv-SE" sz="3600" i="1" dirty="0">
              <a:latin typeface="Bahnschrift Light" panose="020B0502040204020203" pitchFamily="34" charset="0"/>
            </a:endParaRPr>
          </a:p>
          <a:p>
            <a:endParaRPr lang="sv-SE" sz="3600" i="1" dirty="0" smtClean="0">
              <a:latin typeface="Bahnschrift Light" panose="020B0502040204020203" pitchFamily="34" charset="0"/>
            </a:endParaRPr>
          </a:p>
          <a:p>
            <a:endParaRPr lang="sv-SE" sz="3600" i="1" dirty="0">
              <a:latin typeface="Bahnschrift Light" panose="020B0502040204020203" pitchFamily="34" charset="0"/>
            </a:endParaRPr>
          </a:p>
          <a:p>
            <a:r>
              <a:rPr lang="sv-SE" sz="3600" i="1" dirty="0" smtClean="0">
                <a:latin typeface="Bahnschrift Light" panose="020B0502040204020203" pitchFamily="34" charset="0"/>
              </a:rPr>
              <a:t>Vad anser du är en riktig slutsats?</a:t>
            </a:r>
          </a:p>
          <a:p>
            <a:r>
              <a:rPr lang="sv-SE" sz="3600" i="1" dirty="0" smtClean="0">
                <a:latin typeface="Bahnschrift Light" panose="020B0502040204020203" pitchFamily="34" charset="0"/>
              </a:rPr>
              <a:t>Är kvinnor mer vårdande?</a:t>
            </a:r>
          </a:p>
          <a:p>
            <a:endParaRPr lang="sv-SE" sz="3600" i="1" dirty="0">
              <a:latin typeface="Bahnschrift Light" panose="020B0502040204020203" pitchFamily="34" charset="0"/>
            </a:endParaRPr>
          </a:p>
        </p:txBody>
      </p:sp>
      <p:pic>
        <p:nvPicPr>
          <p:cNvPr id="4" name="Bildobjekt 3" descr="Dialog – Wikipedia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7031" y="2730137"/>
            <a:ext cx="3297245" cy="2258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3364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Vad är ett gott samhälle?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Uppfattningar om det goda samhälle påverkas av synen på </a:t>
            </a:r>
          </a:p>
          <a:p>
            <a:pPr marL="914400" lvl="2" indent="0">
              <a:buNone/>
            </a:pPr>
            <a:r>
              <a:rPr lang="sv-SE" dirty="0" smtClean="0"/>
              <a:t>FRIHET</a:t>
            </a:r>
          </a:p>
          <a:p>
            <a:pPr marL="914400" lvl="2" indent="0">
              <a:buNone/>
            </a:pPr>
            <a:r>
              <a:rPr lang="sv-SE" dirty="0" smtClean="0"/>
              <a:t>RÄTTVISA</a:t>
            </a:r>
          </a:p>
          <a:p>
            <a:pPr marL="914400" lvl="2" indent="0">
              <a:buNone/>
            </a:pPr>
            <a:r>
              <a:rPr lang="sv-SE" dirty="0" smtClean="0"/>
              <a:t>STATEN</a:t>
            </a:r>
          </a:p>
          <a:p>
            <a:pPr marL="914400" lvl="2" indent="0">
              <a:buNone/>
            </a:pPr>
            <a:r>
              <a:rPr lang="sv-SE" dirty="0" smtClean="0"/>
              <a:t>MÄNNISKANS NATUR</a:t>
            </a:r>
          </a:p>
          <a:p>
            <a:pPr marL="914400" lvl="2" indent="0">
              <a:buNone/>
            </a:pPr>
            <a:endParaRPr lang="sv-SE" dirty="0"/>
          </a:p>
          <a:p>
            <a:r>
              <a:rPr lang="sv-SE" dirty="0" smtClean="0"/>
              <a:t>Balansen mellan frihet och jämlikhet diskuteras av filosoferna Rawls, </a:t>
            </a:r>
            <a:r>
              <a:rPr lang="sv-SE" dirty="0" err="1" smtClean="0"/>
              <a:t>Nozick</a:t>
            </a:r>
            <a:r>
              <a:rPr lang="sv-SE" dirty="0" smtClean="0"/>
              <a:t> och Taylor i följande film:</a:t>
            </a:r>
          </a:p>
          <a:p>
            <a:r>
              <a:rPr lang="sv-SE" dirty="0">
                <a:solidFill>
                  <a:srgbClr val="002060"/>
                </a:solidFill>
                <a:hlinkClick r:id="rId2"/>
              </a:rPr>
              <a:t>https://</a:t>
            </a:r>
            <a:r>
              <a:rPr lang="sv-SE" dirty="0" smtClean="0">
                <a:solidFill>
                  <a:srgbClr val="002060"/>
                </a:solidFill>
                <a:hlinkClick r:id="rId2"/>
              </a:rPr>
              <a:t>www.youtube.com/watch?v=red3RFV98qY</a:t>
            </a:r>
            <a:endParaRPr lang="sv-SE" dirty="0" smtClean="0">
              <a:solidFill>
                <a:srgbClr val="002060"/>
              </a:solidFill>
            </a:endParaRPr>
          </a:p>
          <a:p>
            <a:endParaRPr lang="sv-SE" dirty="0"/>
          </a:p>
        </p:txBody>
      </p:sp>
      <p:pic>
        <p:nvPicPr>
          <p:cNvPr id="2050" name="Picture 2" descr="C:\Users\Karin\AppData\Local\Microsoft\Windows\Temporary Internet Files\Content.IE5\D4IIHD5R\people-304353_64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83756" y="1454149"/>
            <a:ext cx="3401959" cy="307771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37813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Det finns olika former av frihet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Negativ frihet = rättighet, alltså frihet från inblandning av andra</a:t>
            </a:r>
          </a:p>
          <a:p>
            <a:r>
              <a:rPr lang="sv-SE" dirty="0" smtClean="0"/>
              <a:t>Positiv frihet = möjlighet att kunna göra vad du vill</a:t>
            </a:r>
          </a:p>
          <a:p>
            <a:endParaRPr lang="sv-SE" dirty="0"/>
          </a:p>
          <a:p>
            <a:r>
              <a:rPr lang="sv-SE" b="1" dirty="0" smtClean="0">
                <a:solidFill>
                  <a:srgbClr val="FF0000"/>
                </a:solidFill>
              </a:rPr>
              <a:t>Ibland kan dessa friheter kollidera!</a:t>
            </a:r>
          </a:p>
          <a:p>
            <a:endParaRPr lang="sv-SE" dirty="0"/>
          </a:p>
          <a:p>
            <a:r>
              <a:rPr lang="sv-SE" sz="2400" i="1" dirty="0" smtClean="0"/>
              <a:t>Är religionsfriheten en negativ eller positiv frihet?</a:t>
            </a:r>
          </a:p>
          <a:p>
            <a:r>
              <a:rPr lang="sv-SE" sz="2400" i="1" dirty="0" smtClean="0"/>
              <a:t>Hur påverkar rökförbudet på restauranger och caféer vår frihet?</a:t>
            </a:r>
          </a:p>
          <a:p>
            <a:endParaRPr lang="sv-SE" dirty="0"/>
          </a:p>
        </p:txBody>
      </p:sp>
      <p:pic>
        <p:nvPicPr>
          <p:cNvPr id="1027" name="Picture 3" descr="C:\Users\Karin\AppData\Local\Microsoft\Windows\Temporary Internet Files\Content.IE5\D4IIHD5R\freedom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26792" y="2796176"/>
            <a:ext cx="3170238" cy="190214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82869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kbent triangel 3"/>
          <p:cNvSpPr/>
          <p:nvPr/>
        </p:nvSpPr>
        <p:spPr>
          <a:xfrm>
            <a:off x="3918857" y="1861454"/>
            <a:ext cx="4104350" cy="2867300"/>
          </a:xfrm>
          <a:prstGeom prst="triangle">
            <a:avLst>
              <a:gd name="adj" fmla="val 4876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" name="Rubrik 4"/>
          <p:cNvSpPr>
            <a:spLocks noGrp="1"/>
          </p:cNvSpPr>
          <p:nvPr>
            <p:ph type="title"/>
          </p:nvPr>
        </p:nvSpPr>
        <p:spPr>
          <a:xfrm>
            <a:off x="1251678" y="-12340"/>
            <a:ext cx="10178322" cy="1492132"/>
          </a:xfrm>
        </p:spPr>
        <p:txBody>
          <a:bodyPr/>
          <a:lstStyle/>
          <a:p>
            <a:endParaRPr lang="sv-SE"/>
          </a:p>
        </p:txBody>
      </p:sp>
      <p:sp>
        <p:nvSpPr>
          <p:cNvPr id="6" name="Platshållare för innehåll 5"/>
          <p:cNvSpPr>
            <a:spLocks noGrp="1"/>
          </p:cNvSpPr>
          <p:nvPr>
            <p:ph idx="1"/>
          </p:nvPr>
        </p:nvSpPr>
        <p:spPr>
          <a:xfrm>
            <a:off x="1251678" y="2017487"/>
            <a:ext cx="10178322" cy="3862106"/>
          </a:xfrm>
          <a:ln>
            <a:solidFill>
              <a:schemeClr val="accent1">
                <a:shade val="50000"/>
              </a:schemeClr>
            </a:solidFill>
          </a:ln>
        </p:spPr>
        <p:txBody>
          <a:bodyPr/>
          <a:lstStyle/>
          <a:p>
            <a:pPr marL="0" indent="0">
              <a:buNone/>
            </a:pPr>
            <a:r>
              <a:rPr lang="sv-SE" dirty="0" smtClean="0"/>
              <a:t>                                                     </a:t>
            </a:r>
            <a:r>
              <a:rPr lang="sv-SE" sz="2400" b="1" dirty="0" smtClean="0">
                <a:solidFill>
                  <a:srgbClr val="00B050"/>
                </a:solidFill>
              </a:rPr>
              <a:t>Liberalism</a:t>
            </a:r>
          </a:p>
          <a:p>
            <a:pPr marL="0" indent="0">
              <a:buNone/>
            </a:pPr>
            <a:r>
              <a:rPr lang="sv-SE" dirty="0" smtClean="0"/>
              <a:t>                                                         </a:t>
            </a:r>
            <a:r>
              <a:rPr lang="sv-SE" i="1" dirty="0" smtClean="0"/>
              <a:t>Individer – gruppegenskaper existerar inte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 smtClean="0"/>
              <a:t>                                      </a:t>
            </a:r>
            <a:r>
              <a:rPr lang="sv-SE" dirty="0" smtClean="0">
                <a:latin typeface="Book Antiqua" panose="02040602050305030304" pitchFamily="18" charset="0"/>
              </a:rPr>
              <a:t>Solidaritet </a:t>
            </a:r>
            <a:r>
              <a:rPr lang="sv-SE" dirty="0" smtClean="0"/>
              <a:t>                 </a:t>
            </a:r>
            <a:r>
              <a:rPr lang="sv-SE" dirty="0" smtClean="0">
                <a:latin typeface="Book Antiqua" panose="02040602050305030304" pitchFamily="18" charset="0"/>
              </a:rPr>
              <a:t>Marknadsekonomi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 smtClean="0"/>
              <a:t>                             </a:t>
            </a:r>
            <a:r>
              <a:rPr lang="sv-SE" dirty="0" smtClean="0">
                <a:solidFill>
                  <a:srgbClr val="FF0000"/>
                </a:solidFill>
              </a:rPr>
              <a:t> </a:t>
            </a:r>
            <a:r>
              <a:rPr lang="sv-SE" sz="2400" b="1" dirty="0" smtClean="0">
                <a:solidFill>
                  <a:srgbClr val="FF0000"/>
                </a:solidFill>
              </a:rPr>
              <a:t>Socialism</a:t>
            </a:r>
            <a:r>
              <a:rPr lang="sv-SE" sz="2400" b="1" dirty="0" smtClean="0"/>
              <a:t>                    </a:t>
            </a:r>
            <a:r>
              <a:rPr lang="sv-SE" sz="2400" b="1" dirty="0" smtClean="0">
                <a:solidFill>
                  <a:srgbClr val="0070C0"/>
                </a:solidFill>
              </a:rPr>
              <a:t>Konservatism</a:t>
            </a:r>
          </a:p>
          <a:p>
            <a:pPr marL="0" indent="0">
              <a:buNone/>
            </a:pPr>
            <a:r>
              <a:rPr lang="sv-SE" dirty="0" smtClean="0"/>
              <a:t>                               </a:t>
            </a:r>
            <a:r>
              <a:rPr lang="sv-SE" i="1" dirty="0" smtClean="0"/>
              <a:t>Planekonomi </a:t>
            </a:r>
            <a:r>
              <a:rPr lang="sv-SE" dirty="0" smtClean="0"/>
              <a:t>                             </a:t>
            </a:r>
            <a:r>
              <a:rPr lang="sv-SE" i="1" dirty="0" smtClean="0"/>
              <a:t> Korporativism    </a:t>
            </a:r>
          </a:p>
          <a:p>
            <a:pPr marL="0" indent="0">
              <a:buNone/>
            </a:pPr>
            <a:r>
              <a:rPr lang="sv-SE" dirty="0" smtClean="0"/>
              <a:t>                                                   </a:t>
            </a:r>
            <a:r>
              <a:rPr lang="sv-SE" i="1" dirty="0" smtClean="0">
                <a:cs typeface="Arial" panose="020B0604020202020204" pitchFamily="34" charset="0"/>
              </a:rPr>
              <a:t>Gruppidentiteter –man delar in människor i grupper     </a:t>
            </a:r>
            <a:endParaRPr lang="sv-SE" i="1" dirty="0">
              <a:cs typeface="Arial" panose="020B0604020202020204" pitchFamily="34" charset="0"/>
            </a:endParaRPr>
          </a:p>
        </p:txBody>
      </p:sp>
      <p:cxnSp>
        <p:nvCxnSpPr>
          <p:cNvPr id="9" name="Rak pilkoppling 8"/>
          <p:cNvCxnSpPr/>
          <p:nvPr/>
        </p:nvCxnSpPr>
        <p:spPr>
          <a:xfrm flipH="1" flipV="1">
            <a:off x="5065487" y="3353587"/>
            <a:ext cx="2685142" cy="1375167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k pilkoppling 13"/>
          <p:cNvCxnSpPr/>
          <p:nvPr/>
        </p:nvCxnSpPr>
        <p:spPr>
          <a:xfrm flipV="1">
            <a:off x="3918857" y="3222171"/>
            <a:ext cx="2975429" cy="15065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ak pilkoppling 15"/>
          <p:cNvCxnSpPr/>
          <p:nvPr/>
        </p:nvCxnSpPr>
        <p:spPr>
          <a:xfrm>
            <a:off x="5065487" y="3335744"/>
            <a:ext cx="2830284" cy="139301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ak pilkoppling 17"/>
          <p:cNvCxnSpPr/>
          <p:nvPr/>
        </p:nvCxnSpPr>
        <p:spPr>
          <a:xfrm flipV="1">
            <a:off x="3918857" y="3353586"/>
            <a:ext cx="2975429" cy="137516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ak pilkoppling 20"/>
          <p:cNvCxnSpPr/>
          <p:nvPr/>
        </p:nvCxnSpPr>
        <p:spPr>
          <a:xfrm flipV="1">
            <a:off x="5971032" y="1988457"/>
            <a:ext cx="0" cy="274029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2613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Platon - idealstaten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251678" y="1698171"/>
            <a:ext cx="10178322" cy="4181421"/>
          </a:xfrm>
        </p:spPr>
        <p:txBody>
          <a:bodyPr/>
          <a:lstStyle/>
          <a:p>
            <a:r>
              <a:rPr lang="sv-SE" dirty="0" smtClean="0"/>
              <a:t>Staten sågs som en organism</a:t>
            </a:r>
          </a:p>
          <a:p>
            <a:r>
              <a:rPr lang="sv-SE" dirty="0" smtClean="0"/>
              <a:t>En god stat skulle ha samma egenskaper som en god människa</a:t>
            </a:r>
          </a:p>
          <a:p>
            <a:r>
              <a:rPr lang="sv-SE" dirty="0" smtClean="0"/>
              <a:t>En människa har tre delar och statens delar efterliknar dessa</a:t>
            </a:r>
          </a:p>
          <a:p>
            <a:pPr>
              <a:buNone/>
            </a:pPr>
            <a:r>
              <a:rPr lang="sv-SE" dirty="0" smtClean="0"/>
              <a:t> </a:t>
            </a:r>
          </a:p>
          <a:p>
            <a:endParaRPr lang="sv-SE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418656136"/>
              </p:ext>
            </p:extLst>
          </p:nvPr>
        </p:nvGraphicFramePr>
        <p:xfrm>
          <a:off x="2191658" y="3265715"/>
          <a:ext cx="4005942" cy="35922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418656136"/>
              </p:ext>
            </p:extLst>
          </p:nvPr>
        </p:nvGraphicFramePr>
        <p:xfrm>
          <a:off x="6698343" y="3265714"/>
          <a:ext cx="4005942" cy="35922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769472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  <p:bldGraphic spid="6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Det kommunistiska samhället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sz="2400" dirty="0" smtClean="0"/>
              <a:t>Karl Marx och Friedrich Engels arbetade under 1800-talet  fram den teoretiska grunden till marxismen.</a:t>
            </a:r>
          </a:p>
          <a:p>
            <a:r>
              <a:rPr lang="sv-SE" sz="2400" dirty="0" smtClean="0"/>
              <a:t>Det är materiella faktorer som styr historien och livet.</a:t>
            </a:r>
          </a:p>
          <a:p>
            <a:r>
              <a:rPr lang="sv-SE" sz="2400" dirty="0" smtClean="0"/>
              <a:t>Överbyggnaden bestäms av hur basen ser ut och </a:t>
            </a:r>
          </a:p>
          <a:p>
            <a:pPr>
              <a:buNone/>
            </a:pPr>
            <a:r>
              <a:rPr lang="sv-SE" sz="2400" dirty="0" smtClean="0"/>
              <a:t>samhällsförändringar bestäms av förändring i basen.</a:t>
            </a:r>
          </a:p>
          <a:p>
            <a:r>
              <a:rPr lang="sv-SE" sz="2400" dirty="0" smtClean="0"/>
              <a:t>Begreppet </a:t>
            </a:r>
            <a:r>
              <a:rPr lang="sv-SE" sz="2400" i="1" dirty="0" smtClean="0"/>
              <a:t>dialektik</a:t>
            </a:r>
            <a:r>
              <a:rPr lang="sv-SE" sz="2400" dirty="0" smtClean="0"/>
              <a:t> togs från filosofen Hegel</a:t>
            </a:r>
          </a:p>
          <a:p>
            <a:pPr lvl="0">
              <a:buNone/>
            </a:pPr>
            <a:endParaRPr lang="sv-SE" dirty="0" smtClean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418656136"/>
              </p:ext>
            </p:extLst>
          </p:nvPr>
        </p:nvGraphicFramePr>
        <p:xfrm>
          <a:off x="7119258" y="3265714"/>
          <a:ext cx="4005942" cy="35922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 smtClean="0"/>
              <a:t>Frågor till </a:t>
            </a:r>
            <a:r>
              <a:rPr lang="sv-SE" dirty="0" err="1" smtClean="0"/>
              <a:t>platon</a:t>
            </a:r>
            <a:r>
              <a:rPr lang="sv-SE" dirty="0" smtClean="0"/>
              <a:t> och </a:t>
            </a:r>
            <a:r>
              <a:rPr lang="sv-SE" dirty="0" err="1" smtClean="0"/>
              <a:t>marx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v-SE" sz="2800" i="1" dirty="0" smtClean="0"/>
              <a:t>Vilken roll spelar experter i det svenska samhället? Hur skiljer sig den roll våra experter spelar från den i Platons idealstat?</a:t>
            </a:r>
          </a:p>
          <a:p>
            <a:r>
              <a:rPr lang="sv-SE" sz="2800" i="1" dirty="0" smtClean="0"/>
              <a:t>Finns det något i vårt samhälle som skulle kunna kallas offentliga lögner? Vilka? </a:t>
            </a:r>
          </a:p>
          <a:p>
            <a:endParaRPr lang="sv-SE" sz="2800" i="1" dirty="0" smtClean="0"/>
          </a:p>
          <a:p>
            <a:r>
              <a:rPr lang="sv-SE" sz="2800" i="1" dirty="0" smtClean="0"/>
              <a:t>Går det att göra förutsägelser om framtiden utifrån historien?</a:t>
            </a:r>
          </a:p>
          <a:p>
            <a:r>
              <a:rPr lang="sv-SE" sz="2800" i="1" dirty="0" smtClean="0"/>
              <a:t>Tror du att det skulle kunna finnas ett samhälle helt utan religion, som Marx och Engels menar att det kommunistiska samhället skulle leda till?</a:t>
            </a:r>
          </a:p>
          <a:p>
            <a:endParaRPr lang="sv-S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 smtClean="0"/>
              <a:t>Hobbes och locke 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Stark stat</a:t>
            </a:r>
            <a:endParaRPr lang="sv-SE" dirty="0"/>
          </a:p>
        </p:txBody>
      </p:sp>
      <p:sp>
        <p:nvSpPr>
          <p:cNvPr id="5" name="Platshållare för innehåll 4"/>
          <p:cNvSpPr>
            <a:spLocks noGrp="1"/>
          </p:cNvSpPr>
          <p:nvPr>
            <p:ph sz="half" idx="2"/>
          </p:nvPr>
        </p:nvSpPr>
        <p:spPr>
          <a:xfrm>
            <a:off x="1251678" y="2909102"/>
            <a:ext cx="4800600" cy="2996398"/>
          </a:xfrm>
        </p:spPr>
        <p:txBody>
          <a:bodyPr/>
          <a:lstStyle/>
          <a:p>
            <a:r>
              <a:rPr lang="sv-SE" dirty="0" smtClean="0"/>
              <a:t>Urtillståndet: Människan är en aggressiv varelse och det blir lätt allas krig mot alla</a:t>
            </a:r>
          </a:p>
          <a:p>
            <a:r>
              <a:rPr lang="sv-SE" dirty="0" smtClean="0"/>
              <a:t>En stark härskare som håller hårt i trådarna krävs för att motverka kaos.</a:t>
            </a:r>
          </a:p>
          <a:p>
            <a:r>
              <a:rPr lang="sv-SE" dirty="0" smtClean="0"/>
              <a:t>Människor köper lugn och ordning i utbyte mot lydnad.</a:t>
            </a:r>
            <a:endParaRPr lang="sv-SE" dirty="0"/>
          </a:p>
        </p:txBody>
      </p:sp>
      <p:sp>
        <p:nvSpPr>
          <p:cNvPr id="6" name="Platshållare för text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sv-SE" dirty="0" smtClean="0"/>
              <a:t>Svag stat</a:t>
            </a:r>
            <a:endParaRPr lang="sv-SE" dirty="0"/>
          </a:p>
        </p:txBody>
      </p:sp>
      <p:sp>
        <p:nvSpPr>
          <p:cNvPr id="7" name="Platshållare för innehåll 6"/>
          <p:cNvSpPr>
            <a:spLocks noGrp="1"/>
          </p:cNvSpPr>
          <p:nvPr>
            <p:ph sz="quarter" idx="4"/>
          </p:nvPr>
        </p:nvSpPr>
        <p:spPr>
          <a:xfrm>
            <a:off x="6339078" y="2909102"/>
            <a:ext cx="4800600" cy="2996398"/>
          </a:xfrm>
        </p:spPr>
        <p:txBody>
          <a:bodyPr/>
          <a:lstStyle/>
          <a:p>
            <a:r>
              <a:rPr lang="sv-SE" dirty="0" smtClean="0"/>
              <a:t>Urtillståndet: Människan är i grunden fredlig och var och en sköter för det mesta sitt.</a:t>
            </a:r>
          </a:p>
          <a:p>
            <a:r>
              <a:rPr lang="sv-SE" dirty="0" smtClean="0"/>
              <a:t>Statens roll är främst att ta hand om rättsväsendet.</a:t>
            </a:r>
          </a:p>
          <a:p>
            <a:r>
              <a:rPr lang="sv-SE" dirty="0" smtClean="0"/>
              <a:t>Staten bygger på ett samhällskontrakt där individens frihet och rättigheter är stark.</a:t>
            </a:r>
            <a:endParaRPr lang="sv-SE" dirty="0"/>
          </a:p>
        </p:txBody>
      </p:sp>
      <p:pic>
        <p:nvPicPr>
          <p:cNvPr id="3" name="Bildobjekt 2" descr="&lt;strong&gt;Svag&lt;/strong&gt; staket, &lt;strong&gt;stark&lt;/strong&gt; Temple Gratis Stock Bild - Public ...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5314" y="1528333"/>
            <a:ext cx="1219200" cy="1188720"/>
          </a:xfrm>
          <a:prstGeom prst="rect">
            <a:avLst/>
          </a:prstGeom>
        </p:spPr>
      </p:pic>
      <p:pic>
        <p:nvPicPr>
          <p:cNvPr id="8" name="Bildobjekt 7" descr="裁判官小槌 無料画像 - Public Domain Pictures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6497" y="1612588"/>
            <a:ext cx="1530313" cy="102020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6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Feminism  </a:t>
            </a:r>
            <a:br>
              <a:rPr lang="sv-SE" dirty="0" smtClean="0"/>
            </a:br>
            <a:r>
              <a:rPr lang="sv-SE" sz="2400" dirty="0" smtClean="0">
                <a:latin typeface="Agency FB" panose="020B0503020202020204" pitchFamily="34" charset="0"/>
              </a:rPr>
              <a:t>kapitel 15: Påverkas filosoferandet av vår könstillhörighet?</a:t>
            </a:r>
            <a:endParaRPr lang="sv-SE" sz="2400" dirty="0">
              <a:latin typeface="Agency FB" panose="020B0503020202020204" pitchFamily="34" charset="0"/>
            </a:endParaRPr>
          </a:p>
        </p:txBody>
      </p:sp>
      <p:sp>
        <p:nvSpPr>
          <p:cNvPr id="8" name="Platshållare för innehåll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De första feministerna: Mary Wollstonecraft 1792 och </a:t>
            </a:r>
            <a:r>
              <a:rPr lang="sv-SE" dirty="0"/>
              <a:t>Charles </a:t>
            </a:r>
            <a:r>
              <a:rPr lang="sv-SE" dirty="0" err="1" smtClean="0"/>
              <a:t>Fourier</a:t>
            </a:r>
            <a:r>
              <a:rPr lang="sv-SE" dirty="0" smtClean="0"/>
              <a:t>, sekelskiftet 1800.</a:t>
            </a:r>
          </a:p>
          <a:p>
            <a:r>
              <a:rPr lang="sv-SE" b="1" dirty="0" smtClean="0"/>
              <a:t>Politiska</a:t>
            </a:r>
            <a:r>
              <a:rPr lang="sv-SE" dirty="0" smtClean="0"/>
              <a:t> liberala och socialistiska </a:t>
            </a:r>
            <a:r>
              <a:rPr lang="sv-SE" b="1" dirty="0" smtClean="0"/>
              <a:t>ideologier </a:t>
            </a:r>
            <a:r>
              <a:rPr lang="sv-SE" dirty="0" smtClean="0"/>
              <a:t>diskuterade kvinnans roll i samhället</a:t>
            </a:r>
          </a:p>
          <a:p>
            <a:r>
              <a:rPr lang="sv-SE" dirty="0" smtClean="0"/>
              <a:t>I början av 1900-talet fick kvinnor rösträtt i flera europeiska länder.</a:t>
            </a:r>
          </a:p>
          <a:p>
            <a:r>
              <a:rPr lang="sv-SE" dirty="0" smtClean="0"/>
              <a:t>Äktenskap och familj har ansetts som problematiska fenomen för kvinnors friheter och rättigheter.</a:t>
            </a:r>
            <a:endParaRPr lang="sv-SE" dirty="0"/>
          </a:p>
        </p:txBody>
      </p:sp>
      <p:pic>
        <p:nvPicPr>
          <p:cNvPr id="2" name="Bildobjekt 1" descr="&lt;strong&gt;Feminist&lt;/strong&gt; Feminism Woman'S Rights · Free vector graphic on ...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9484" y="3947538"/>
            <a:ext cx="1873568" cy="2792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6421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TM10001106[[fn=Märke]]</Template>
  <TotalTime>252</TotalTime>
  <Words>648</Words>
  <Application>Microsoft Office PowerPoint</Application>
  <PresentationFormat>Bredbild</PresentationFormat>
  <Paragraphs>93</Paragraphs>
  <Slides>12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6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12</vt:i4>
      </vt:variant>
    </vt:vector>
  </HeadingPairs>
  <TitlesOfParts>
    <vt:vector size="19" baseType="lpstr">
      <vt:lpstr>Agency FB</vt:lpstr>
      <vt:lpstr>Arial</vt:lpstr>
      <vt:lpstr>Bahnschrift Light</vt:lpstr>
      <vt:lpstr>Book Antiqua</vt:lpstr>
      <vt:lpstr>Gill Sans MT</vt:lpstr>
      <vt:lpstr>Impact</vt:lpstr>
      <vt:lpstr>Badge</vt:lpstr>
      <vt:lpstr>DET GODA SAMHÄLLET</vt:lpstr>
      <vt:lpstr>Vad är ett gott samhälle?</vt:lpstr>
      <vt:lpstr>Det finns olika former av frihet</vt:lpstr>
      <vt:lpstr>PowerPoint-presentation</vt:lpstr>
      <vt:lpstr>Platon - idealstaten</vt:lpstr>
      <vt:lpstr>Det kommunistiska samhället</vt:lpstr>
      <vt:lpstr>Frågor till platon och marx</vt:lpstr>
      <vt:lpstr>Hobbes och locke </vt:lpstr>
      <vt:lpstr>Feminism   kapitel 15: Påverkas filosoferandet av vår könstillhörighet?</vt:lpstr>
      <vt:lpstr>PowerPoint-presentation</vt:lpstr>
      <vt:lpstr>Traditionellt etiskt tänkande</vt:lpstr>
      <vt:lpstr>PowerPoint-presentation</vt:lpstr>
    </vt:vector>
  </TitlesOfParts>
  <Company>Lycksele kommun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DET GODA SAMHÄLLET</dc:title>
  <dc:creator>Karin Bjurberg Lindström</dc:creator>
  <cp:lastModifiedBy>Karin Bjurberg Lindström</cp:lastModifiedBy>
  <cp:revision>43</cp:revision>
  <dcterms:created xsi:type="dcterms:W3CDTF">2018-11-21T13:36:30Z</dcterms:created>
  <dcterms:modified xsi:type="dcterms:W3CDTF">2019-11-25T08:50:52Z</dcterms:modified>
</cp:coreProperties>
</file>