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sldIdLst>
    <p:sldId id="256" r:id="rId2"/>
    <p:sldId id="257" r:id="rId3"/>
    <p:sldId id="259" r:id="rId4"/>
    <p:sldId id="260" r:id="rId5"/>
    <p:sldId id="261" r:id="rId6"/>
    <p:sldId id="258" r:id="rId7"/>
    <p:sldId id="262" r:id="rId8"/>
    <p:sldId id="263" r:id="rId9"/>
  </p:sldIdLst>
  <p:sldSz cx="9144000" cy="6858000" type="screen4x3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206" y="1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AB0FBBA-3F77-47D0-A031-5D0A0CAAE3AE}" type="datetimeFigureOut">
              <a:rPr lang="sv-SE" smtClean="0"/>
              <a:t>2016-08-17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7AD0D26-0845-4FE0-83A5-F4681F7CF8D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407974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AD0D26-0845-4FE0-83A5-F4681F7CF8D9}" type="slidenum">
              <a:rPr lang="sv-SE" smtClean="0"/>
              <a:t>1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6319928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smtClean="0"/>
              <a:t>Klicka här för att ändra format på underrubrik i bakgrunden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CC0532-DD61-4698-9DCE-1BE160D866EA}" type="datetimeFigureOut">
              <a:rPr lang="sv-SE" smtClean="0"/>
              <a:t>2016-08-17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81F1F6-EC8B-462B-9685-A5C52A2F5D7D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CC0532-DD61-4698-9DCE-1BE160D866EA}" type="datetimeFigureOut">
              <a:rPr lang="sv-SE" smtClean="0"/>
              <a:t>2016-08-17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81F1F6-EC8B-462B-9685-A5C52A2F5D7D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CC0532-DD61-4698-9DCE-1BE160D866EA}" type="datetimeFigureOut">
              <a:rPr lang="sv-SE" smtClean="0"/>
              <a:t>2016-08-17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81F1F6-EC8B-462B-9685-A5C52A2F5D7D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CC0532-DD61-4698-9DCE-1BE160D866EA}" type="datetimeFigureOut">
              <a:rPr lang="sv-SE" smtClean="0"/>
              <a:t>2016-08-17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81F1F6-EC8B-462B-9685-A5C52A2F5D7D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CC0532-DD61-4698-9DCE-1BE160D866EA}" type="datetimeFigureOut">
              <a:rPr lang="sv-SE" smtClean="0"/>
              <a:t>2016-08-17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81F1F6-EC8B-462B-9685-A5C52A2F5D7D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CC0532-DD61-4698-9DCE-1BE160D866EA}" type="datetimeFigureOut">
              <a:rPr lang="sv-SE" smtClean="0"/>
              <a:t>2016-08-17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81F1F6-EC8B-462B-9685-A5C52A2F5D7D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 smtClean="0"/>
              <a:t>Klicka här för att ändra format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CC0532-DD61-4698-9DCE-1BE160D866EA}" type="datetimeFigureOut">
              <a:rPr lang="sv-SE" smtClean="0"/>
              <a:t>2016-08-17</a:t>
            </a:fld>
            <a:endParaRPr lang="sv-S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81F1F6-EC8B-462B-9685-A5C52A2F5D7D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CC0532-DD61-4698-9DCE-1BE160D866EA}" type="datetimeFigureOut">
              <a:rPr lang="sv-SE" smtClean="0"/>
              <a:t>2016-08-17</a:t>
            </a:fld>
            <a:endParaRPr lang="sv-S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81F1F6-EC8B-462B-9685-A5C52A2F5D7D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CC0532-DD61-4698-9DCE-1BE160D866EA}" type="datetimeFigureOut">
              <a:rPr lang="sv-SE" smtClean="0"/>
              <a:t>2016-08-17</a:t>
            </a:fld>
            <a:endParaRPr lang="sv-S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81F1F6-EC8B-462B-9685-A5C52A2F5D7D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CC0532-DD61-4698-9DCE-1BE160D866EA}" type="datetimeFigureOut">
              <a:rPr lang="sv-SE" smtClean="0"/>
              <a:t>2016-08-17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81F1F6-EC8B-462B-9685-A5C52A2F5D7D}" type="slidenum">
              <a:rPr lang="sv-SE" smtClean="0"/>
              <a:t>‹#›</a:t>
            </a:fld>
            <a:endParaRPr lang="sv-SE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v-SE" smtClean="0"/>
              <a:t>Klicka på ikonen för att lägga till en bild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CC0532-DD61-4698-9DCE-1BE160D866EA}" type="datetimeFigureOut">
              <a:rPr lang="sv-SE" smtClean="0"/>
              <a:t>2016-08-17</a:t>
            </a:fld>
            <a:endParaRPr lang="sv-S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181F1F6-EC8B-462B-9685-A5C52A2F5D7D}" type="slidenum">
              <a:rPr lang="sv-SE" smtClean="0"/>
              <a:t>‹#›</a:t>
            </a:fld>
            <a:endParaRPr lang="sv-SE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sv-S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3181F1F6-EC8B-462B-9685-A5C52A2F5D7D}" type="slidenum">
              <a:rPr lang="sv-SE" smtClean="0"/>
              <a:t>‹#›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sv-S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EECC0532-DD61-4698-9DCE-1BE160D866EA}" type="datetimeFigureOut">
              <a:rPr lang="sv-SE" smtClean="0"/>
              <a:t>2016-08-17</a:t>
            </a:fld>
            <a:endParaRPr lang="sv-S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://www.ne.se/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SE" dirty="0" smtClean="0"/>
              <a:t>Välkommen till svenska 3 </a:t>
            </a:r>
            <a:endParaRPr lang="sv-SE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v-SE" dirty="0" smtClean="0"/>
              <a:t>Källor och källkritik samt sammanställande text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5829346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Källor 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 smtClean="0"/>
              <a:t>Digitala och tryckta</a:t>
            </a:r>
          </a:p>
          <a:p>
            <a:r>
              <a:rPr lang="sv-SE" dirty="0" smtClean="0"/>
              <a:t>Databaser; Fakta-, fulltext – samt mediedatabaser</a:t>
            </a:r>
          </a:p>
          <a:p>
            <a:r>
              <a:rPr lang="sv-SE" dirty="0" smtClean="0"/>
              <a:t>Källkritik </a:t>
            </a:r>
          </a:p>
          <a:p>
            <a:pPr lvl="1"/>
            <a:r>
              <a:rPr lang="sv-SE" dirty="0" smtClean="0"/>
              <a:t>Författare</a:t>
            </a:r>
          </a:p>
          <a:p>
            <a:pPr lvl="1"/>
            <a:r>
              <a:rPr lang="sv-SE" dirty="0" smtClean="0"/>
              <a:t>Ansvarig utgivare </a:t>
            </a:r>
          </a:p>
          <a:p>
            <a:pPr lvl="1"/>
            <a:r>
              <a:rPr lang="sv-SE" dirty="0" smtClean="0"/>
              <a:t>Är informationen aktuell? Uppdatering?</a:t>
            </a:r>
          </a:p>
          <a:p>
            <a:pPr lvl="1"/>
            <a:r>
              <a:rPr lang="sv-SE" dirty="0" smtClean="0"/>
              <a:t>Syftet? </a:t>
            </a:r>
          </a:p>
          <a:p>
            <a:pPr lvl="1"/>
            <a:r>
              <a:rPr lang="sv-SE" dirty="0" smtClean="0"/>
              <a:t>Tillförlitlighet?</a:t>
            </a:r>
          </a:p>
          <a:p>
            <a:r>
              <a:rPr lang="sv-SE" dirty="0" smtClean="0"/>
              <a:t> </a:t>
            </a:r>
            <a:r>
              <a:rPr lang="sv-SE" dirty="0" err="1" smtClean="0"/>
              <a:t>Sökstrategier</a:t>
            </a:r>
            <a:r>
              <a:rPr lang="sv-SE" dirty="0" smtClean="0"/>
              <a:t>;  ” ”, +, domain.se, </a:t>
            </a:r>
            <a:r>
              <a:rPr lang="sv-SE" dirty="0" err="1" smtClean="0"/>
              <a:t>host</a:t>
            </a:r>
            <a:r>
              <a:rPr lang="sv-SE" dirty="0" smtClean="0"/>
              <a:t>: skolverket, </a:t>
            </a:r>
            <a:r>
              <a:rPr lang="sv-SE" dirty="0" err="1" smtClean="0"/>
              <a:t>title</a:t>
            </a:r>
            <a:r>
              <a:rPr lang="sv-SE" dirty="0" smtClean="0"/>
              <a:t>:, </a:t>
            </a:r>
          </a:p>
          <a:p>
            <a:endParaRPr lang="sv-SE" dirty="0" smtClean="0"/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7341755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Skrivprocessen 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 smtClean="0"/>
              <a:t>Ett hantverk</a:t>
            </a:r>
          </a:p>
          <a:p>
            <a:r>
              <a:rPr lang="sv-SE" dirty="0" smtClean="0"/>
              <a:t>Förberedelser; </a:t>
            </a:r>
            <a:r>
              <a:rPr lang="sv-SE" dirty="0" err="1" smtClean="0"/>
              <a:t>texttyp</a:t>
            </a:r>
            <a:r>
              <a:rPr lang="sv-SE" dirty="0" smtClean="0"/>
              <a:t>? Mottagare? Syfte? Materialinsamling. Disposition.</a:t>
            </a:r>
          </a:p>
          <a:p>
            <a:r>
              <a:rPr lang="sv-SE" dirty="0" smtClean="0"/>
              <a:t>En kladd</a:t>
            </a:r>
          </a:p>
          <a:p>
            <a:r>
              <a:rPr lang="sv-SE" dirty="0" smtClean="0"/>
              <a:t>Synpunkter </a:t>
            </a:r>
          </a:p>
          <a:p>
            <a:r>
              <a:rPr lang="sv-SE" dirty="0" smtClean="0"/>
              <a:t>Bearbetning</a:t>
            </a:r>
          </a:p>
          <a:p>
            <a:r>
              <a:rPr lang="sv-SE" dirty="0" smtClean="0"/>
              <a:t>Respons </a:t>
            </a:r>
          </a:p>
          <a:p>
            <a:endParaRPr lang="sv-SE" dirty="0"/>
          </a:p>
          <a:p>
            <a:r>
              <a:rPr lang="sv-SE" dirty="0" smtClean="0"/>
              <a:t>Inledning </a:t>
            </a:r>
          </a:p>
          <a:p>
            <a:r>
              <a:rPr lang="sv-SE" dirty="0" smtClean="0"/>
              <a:t>Huvudtext/avhandling </a:t>
            </a:r>
          </a:p>
          <a:p>
            <a:r>
              <a:rPr lang="sv-SE" dirty="0" smtClean="0"/>
              <a:t>Avslutning 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4925451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Faktatexter 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 smtClean="0"/>
              <a:t>Ekonomin</a:t>
            </a:r>
          </a:p>
          <a:p>
            <a:r>
              <a:rPr lang="sv-SE" dirty="0" smtClean="0"/>
              <a:t>Struktur </a:t>
            </a:r>
          </a:p>
          <a:p>
            <a:r>
              <a:rPr lang="sv-SE" dirty="0" smtClean="0"/>
              <a:t>Klarhet </a:t>
            </a:r>
          </a:p>
          <a:p>
            <a:endParaRPr lang="sv-SE" dirty="0" smtClean="0"/>
          </a:p>
          <a:p>
            <a:r>
              <a:rPr lang="sv-SE" dirty="0" smtClean="0"/>
              <a:t>Sovra – välja ut</a:t>
            </a:r>
          </a:p>
          <a:p>
            <a:r>
              <a:rPr lang="sv-SE" dirty="0" smtClean="0"/>
              <a:t>Skilja på egna och andras ord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0927973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Faktatextens olika uppgifter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sv-SE" dirty="0" smtClean="0"/>
              <a:t>Analysera – sönderdel</a:t>
            </a:r>
            <a:r>
              <a:rPr lang="sv-SE" dirty="0"/>
              <a:t>a</a:t>
            </a:r>
            <a:endParaRPr lang="sv-SE" dirty="0" smtClean="0"/>
          </a:p>
          <a:p>
            <a:r>
              <a:rPr lang="sv-SE" dirty="0" smtClean="0"/>
              <a:t>Argumentera -åsikt</a:t>
            </a:r>
          </a:p>
          <a:p>
            <a:r>
              <a:rPr lang="sv-SE" dirty="0" smtClean="0"/>
              <a:t>Bedöma/värdera – Hur? Motivera ställningstagande.</a:t>
            </a:r>
          </a:p>
          <a:p>
            <a:r>
              <a:rPr lang="sv-SE" dirty="0" smtClean="0"/>
              <a:t>Beskriva </a:t>
            </a:r>
          </a:p>
          <a:p>
            <a:r>
              <a:rPr lang="sv-SE" dirty="0" smtClean="0"/>
              <a:t>Diskutera – ur olika </a:t>
            </a:r>
            <a:r>
              <a:rPr lang="sv-SE" dirty="0" err="1" smtClean="0"/>
              <a:t>synvinkar</a:t>
            </a:r>
            <a:r>
              <a:rPr lang="sv-SE" dirty="0" smtClean="0"/>
              <a:t>/perspektiv + slutsats </a:t>
            </a:r>
          </a:p>
          <a:p>
            <a:r>
              <a:rPr lang="sv-SE" dirty="0" smtClean="0"/>
              <a:t>Ge förslag</a:t>
            </a:r>
          </a:p>
          <a:p>
            <a:r>
              <a:rPr lang="sv-SE" dirty="0" smtClean="0"/>
              <a:t>Gör en översikt – struktur, ordning</a:t>
            </a:r>
          </a:p>
          <a:p>
            <a:r>
              <a:rPr lang="sv-SE" dirty="0" smtClean="0"/>
              <a:t>Jämför </a:t>
            </a:r>
          </a:p>
          <a:p>
            <a:r>
              <a:rPr lang="sv-SE" dirty="0" smtClean="0"/>
              <a:t>Presentera </a:t>
            </a:r>
          </a:p>
          <a:p>
            <a:r>
              <a:rPr lang="sv-SE" dirty="0" smtClean="0"/>
              <a:t>Redogöra </a:t>
            </a:r>
          </a:p>
          <a:p>
            <a:r>
              <a:rPr lang="sv-SE" dirty="0" smtClean="0"/>
              <a:t>Resonera – för – och nackdelar + ta ställning</a:t>
            </a:r>
          </a:p>
          <a:p>
            <a:r>
              <a:rPr lang="sv-SE" dirty="0" smtClean="0"/>
              <a:t>Ta ställning till - motivera</a:t>
            </a:r>
          </a:p>
          <a:p>
            <a:r>
              <a:rPr lang="sv-SE" dirty="0" smtClean="0"/>
              <a:t>Tolka – motivera, tydlig med hur man har kommit fram till saker.</a:t>
            </a:r>
          </a:p>
          <a:p>
            <a:r>
              <a:rPr lang="sv-SE" dirty="0" smtClean="0"/>
              <a:t>Utgå ifrån – källor + egna reflektioner. 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1002325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Källhänvisning 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sv-SE" b="1" dirty="0" smtClean="0"/>
              <a:t>Internetsida</a:t>
            </a:r>
            <a:r>
              <a:rPr lang="sv-SE" dirty="0" smtClean="0"/>
              <a:t>: </a:t>
            </a:r>
            <a:r>
              <a:rPr lang="sv-SE" dirty="0" smtClean="0">
                <a:hlinkClick r:id="rId2"/>
              </a:rPr>
              <a:t>www.ne.se</a:t>
            </a:r>
            <a:r>
              <a:rPr lang="sv-SE" dirty="0" smtClean="0"/>
              <a:t>, 2015-01-19</a:t>
            </a:r>
          </a:p>
          <a:p>
            <a:r>
              <a:rPr lang="sv-SE" b="1" dirty="0" smtClean="0"/>
              <a:t>Tidningsartikel: </a:t>
            </a:r>
            <a:r>
              <a:rPr lang="sv-SE" dirty="0" smtClean="0"/>
              <a:t>”Läsförmågan förändrar vår hjärna för alltid”, </a:t>
            </a:r>
            <a:r>
              <a:rPr lang="sv-SE" i="1" dirty="0" smtClean="0"/>
              <a:t>Dagens Nyheter</a:t>
            </a:r>
            <a:r>
              <a:rPr lang="sv-SE" dirty="0" smtClean="0"/>
              <a:t>, 2014-08-23, Anna Bratt</a:t>
            </a:r>
          </a:p>
          <a:p>
            <a:r>
              <a:rPr lang="sv-SE" b="1" dirty="0" smtClean="0"/>
              <a:t>Bok:</a:t>
            </a:r>
            <a:r>
              <a:rPr lang="sv-SE" dirty="0" smtClean="0"/>
              <a:t> </a:t>
            </a:r>
            <a:r>
              <a:rPr lang="sv-SE" i="1" dirty="0" smtClean="0"/>
              <a:t>Människans texter – språket</a:t>
            </a:r>
            <a:r>
              <a:rPr lang="sv-SE" dirty="0" smtClean="0"/>
              <a:t>, 2011, Bengt Sjöstedt och Tomas Jeppsson.</a:t>
            </a:r>
            <a:endParaRPr lang="sv-SE" dirty="0"/>
          </a:p>
          <a:p>
            <a:endParaRPr lang="sv-SE" dirty="0" smtClean="0"/>
          </a:p>
          <a:p>
            <a:pPr marL="114300" indent="0">
              <a:buNone/>
            </a:pPr>
            <a:r>
              <a:rPr lang="sv-SE" dirty="0" smtClean="0"/>
              <a:t>Exempel)</a:t>
            </a:r>
          </a:p>
          <a:p>
            <a:r>
              <a:rPr lang="sv-SE" dirty="0" smtClean="0"/>
              <a:t>Källkritik är enligt ne.se (2015-01-19) en ”vetenskaplig metod som utvecklats inom historievetenskaperna”.</a:t>
            </a:r>
          </a:p>
          <a:p>
            <a:r>
              <a:rPr lang="sv-SE" dirty="0" smtClean="0"/>
              <a:t>I artikeln ”Läsförmågan förändrar vår hjärna för alltid” (Anna Bratt, </a:t>
            </a:r>
            <a:r>
              <a:rPr lang="sv-SE" i="1" dirty="0" err="1" smtClean="0"/>
              <a:t>Dn</a:t>
            </a:r>
            <a:r>
              <a:rPr lang="sv-SE" dirty="0" smtClean="0"/>
              <a:t>, 2014-08-23) står det att vår hjärna förändras i grunden i och med att vi lär oss läsa. </a:t>
            </a:r>
          </a:p>
          <a:p>
            <a:r>
              <a:rPr lang="sv-SE" dirty="0" smtClean="0"/>
              <a:t>Bengt Sjöstedt och Tomas Jeppsson skriver i </a:t>
            </a:r>
            <a:r>
              <a:rPr lang="sv-SE" i="1" dirty="0" smtClean="0"/>
              <a:t>Människans texter- språket</a:t>
            </a:r>
            <a:r>
              <a:rPr lang="sv-SE" dirty="0" smtClean="0"/>
              <a:t> (2011) att det finns två olika system för källhänvisning; Harvardsystemet samt Oxfordsystemet. 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512946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Referatmarkörer 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 smtClean="0"/>
              <a:t>På ne.se står det vidare att…</a:t>
            </a:r>
          </a:p>
          <a:p>
            <a:r>
              <a:rPr lang="sv-SE" dirty="0" smtClean="0"/>
              <a:t>Avslutningsvis går det att läsa på ne.se att…</a:t>
            </a:r>
          </a:p>
          <a:p>
            <a:r>
              <a:rPr lang="sv-SE" dirty="0" smtClean="0"/>
              <a:t>Artikelförfattaren tar även upp…</a:t>
            </a:r>
          </a:p>
          <a:p>
            <a:r>
              <a:rPr lang="sv-SE" dirty="0" smtClean="0"/>
              <a:t>Anna Bratt fortsätter att redogöra för…</a:t>
            </a:r>
          </a:p>
          <a:p>
            <a:r>
              <a:rPr lang="sv-SE" dirty="0" smtClean="0"/>
              <a:t>Som avslutning betonar Anna Bratt att…</a:t>
            </a:r>
          </a:p>
          <a:p>
            <a:r>
              <a:rPr lang="sv-SE" dirty="0" smtClean="0"/>
              <a:t>Sjöstedt och Jeppsson beskriver även…</a:t>
            </a:r>
          </a:p>
          <a:p>
            <a:r>
              <a:rPr lang="sv-SE" dirty="0" smtClean="0"/>
              <a:t>I boken står det dock att…</a:t>
            </a:r>
          </a:p>
          <a:p>
            <a:r>
              <a:rPr lang="sv-SE" dirty="0" smtClean="0"/>
              <a:t>Enligt författarna är det viktigt att…</a:t>
            </a:r>
          </a:p>
        </p:txBody>
      </p:sp>
    </p:spTree>
    <p:extLst>
      <p:ext uri="{BB962C8B-B14F-4D97-AF65-F5344CB8AC3E}">
        <p14:creationId xmlns:p14="http://schemas.microsoft.com/office/powerpoint/2010/main" val="68658690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Sammanställande text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14300" indent="0">
              <a:buNone/>
            </a:pPr>
            <a:r>
              <a:rPr lang="sv-SE" dirty="0" smtClean="0"/>
              <a:t>1) </a:t>
            </a:r>
            <a:r>
              <a:rPr lang="sv-SE" b="1" dirty="0" smtClean="0"/>
              <a:t>Läs</a:t>
            </a:r>
            <a:r>
              <a:rPr lang="sv-SE" dirty="0" smtClean="0"/>
              <a:t> </a:t>
            </a:r>
            <a:r>
              <a:rPr lang="sv-SE" b="1" dirty="0" smtClean="0"/>
              <a:t>texterna</a:t>
            </a:r>
            <a:r>
              <a:rPr lang="sv-SE" dirty="0" smtClean="0"/>
              <a:t> ordentligt ett par gånger.</a:t>
            </a:r>
          </a:p>
          <a:p>
            <a:r>
              <a:rPr lang="sv-SE" dirty="0" smtClean="0"/>
              <a:t>Utgå ifrån den givna frågeställningen: ”Vad är kännetecknande för sms-kommunikation?”</a:t>
            </a:r>
          </a:p>
          <a:p>
            <a:r>
              <a:rPr lang="sv-SE" dirty="0" smtClean="0"/>
              <a:t>Sammanfatta innehållet i de båda artiklarna.</a:t>
            </a:r>
          </a:p>
          <a:p>
            <a:endParaRPr lang="sv-SE" dirty="0"/>
          </a:p>
          <a:p>
            <a:pPr marL="114300" indent="0">
              <a:buNone/>
            </a:pPr>
            <a:r>
              <a:rPr lang="sv-SE" dirty="0" smtClean="0"/>
              <a:t>2</a:t>
            </a:r>
            <a:r>
              <a:rPr lang="sv-SE" b="1" dirty="0" smtClean="0"/>
              <a:t>) Utforma din text</a:t>
            </a:r>
            <a:r>
              <a:rPr lang="sv-SE" dirty="0" smtClean="0"/>
              <a:t>:</a:t>
            </a:r>
          </a:p>
          <a:p>
            <a:r>
              <a:rPr lang="sv-SE" dirty="0" smtClean="0"/>
              <a:t>Inledning: inledande ord + frågeställningen.</a:t>
            </a:r>
          </a:p>
          <a:p>
            <a:r>
              <a:rPr lang="sv-SE" dirty="0" smtClean="0"/>
              <a:t>Sammanställning: referera till de olika texterna (använd källhänvisningar samt referatmarkörer). Svara på frågeställningen.</a:t>
            </a:r>
          </a:p>
          <a:p>
            <a:r>
              <a:rPr lang="sv-SE" dirty="0" smtClean="0"/>
              <a:t>Avslutning: upprepa frågeställningen och sammanfatta ett svar (utifrån det du skrivit i din sammanställning). </a:t>
            </a:r>
          </a:p>
        </p:txBody>
      </p:sp>
    </p:spTree>
    <p:extLst>
      <p:ext uri="{BB962C8B-B14F-4D97-AF65-F5344CB8AC3E}">
        <p14:creationId xmlns:p14="http://schemas.microsoft.com/office/powerpoint/2010/main" val="400328680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ngränsande">
  <a:themeElements>
    <a:clrScheme name="Angränsande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ngränsande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140</TotalTime>
  <Words>411</Words>
  <Application>Microsoft Office PowerPoint</Application>
  <PresentationFormat>Bildspel på skärmen (4:3)</PresentationFormat>
  <Paragraphs>73</Paragraphs>
  <Slides>8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Bildrubriker</vt:lpstr>
      </vt:variant>
      <vt:variant>
        <vt:i4>8</vt:i4>
      </vt:variant>
    </vt:vector>
  </HeadingPairs>
  <TitlesOfParts>
    <vt:vector size="9" baseType="lpstr">
      <vt:lpstr>Angränsande</vt:lpstr>
      <vt:lpstr>Välkommen till svenska 3 </vt:lpstr>
      <vt:lpstr>Källor </vt:lpstr>
      <vt:lpstr>Skrivprocessen </vt:lpstr>
      <vt:lpstr>Faktatexter </vt:lpstr>
      <vt:lpstr>Faktatextens olika uppgifter</vt:lpstr>
      <vt:lpstr>Källhänvisning </vt:lpstr>
      <vt:lpstr>Referatmarkörer </vt:lpstr>
      <vt:lpstr>Sammanställande text</vt:lpstr>
    </vt:vector>
  </TitlesOfParts>
  <Company>Lycksele kommun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Välkommen till svenska 3</dc:title>
  <dc:creator>Åsa Löfgren</dc:creator>
  <cp:lastModifiedBy>Jenny Jansson </cp:lastModifiedBy>
  <cp:revision>10</cp:revision>
  <dcterms:created xsi:type="dcterms:W3CDTF">2015-01-19T07:51:43Z</dcterms:created>
  <dcterms:modified xsi:type="dcterms:W3CDTF">2016-08-17T08:07:52Z</dcterms:modified>
</cp:coreProperties>
</file>