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y="13716000" cx="24384000"/>
  <p:notesSz cx="6858000" cy="9144000"/>
  <p:embeddedFontLst>
    <p:embeddedFont>
      <p:font typeface="Helvetica Neue"/>
      <p:regular r:id="rId46"/>
      <p:bold r:id="rId47"/>
      <p:italic r:id="rId48"/>
      <p:boldItalic r:id="rId49"/>
    </p:embeddedFont>
    <p:embeddedFont>
      <p:font typeface="Helvetica Neue Light"/>
      <p:regular r:id="rId50"/>
      <p:bold r:id="rId51"/>
      <p:italic r:id="rId52"/>
      <p:boldItalic r:id="rId53"/>
    </p:embeddedFont>
    <p:embeddedFont>
      <p:font typeface="Sorts Mill Goudy"/>
      <p:regular r:id="rId54"/>
      <p: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font" Target="fonts/HelveticaNeue-regular.fntdata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-italic.fntdata"/><Relationship Id="rId47" Type="http://schemas.openxmlformats.org/officeDocument/2006/relationships/font" Target="fonts/HelveticaNeue-bold.fntdata"/><Relationship Id="rId49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Light-bold.fntdata"/><Relationship Id="rId50" Type="http://schemas.openxmlformats.org/officeDocument/2006/relationships/font" Target="fonts/HelveticaNeueLight-regular.fntdata"/><Relationship Id="rId53" Type="http://schemas.openxmlformats.org/officeDocument/2006/relationships/font" Target="fonts/HelveticaNeueLight-boldItalic.fntdata"/><Relationship Id="rId52" Type="http://schemas.openxmlformats.org/officeDocument/2006/relationships/font" Target="fonts/HelveticaNeueLight-italic.fntdata"/><Relationship Id="rId11" Type="http://schemas.openxmlformats.org/officeDocument/2006/relationships/slide" Target="slides/slide7.xml"/><Relationship Id="rId55" Type="http://schemas.openxmlformats.org/officeDocument/2006/relationships/font" Target="fonts/SortsMillGoudy-italic.fntdata"/><Relationship Id="rId10" Type="http://schemas.openxmlformats.org/officeDocument/2006/relationships/slide" Target="slides/slide6.xml"/><Relationship Id="rId54" Type="http://schemas.openxmlformats.org/officeDocument/2006/relationships/font" Target="fonts/SortsMillGoudy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latin typeface="Calibri"/>
                <a:ea typeface="Calibri"/>
                <a:cs typeface="Calibri"/>
                <a:sym typeface="Calibri"/>
              </a:rPr>
              <a:t>Världen vi 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9e5fb1060_1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9e5fb1060_1_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9e5fb1060_1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9e5fb1060_1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9e5fb1060_1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9e5fb1060_1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9e5fb1060_1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9e5fb1060_1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9e5fb1060_1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9e5fb1060_1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9e5fb1060_1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9e5fb1060_1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9e5fb1060_1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9e5fb1060_1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5a0b5b9b1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5a0b5b9b1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a0b5b9b19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a0b5b9b19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41e2f9a30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41e2f9a3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Om den digitala mognaden diskuteras i organisationen, får vi en reviderad bild?</a:t>
            </a:r>
            <a:endParaRPr/>
          </a:p>
        </p:txBody>
      </p:sp>
      <p:sp>
        <p:nvSpPr>
          <p:cNvPr id="243" name="Google Shape;243;g41e2f9a30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7f42438b1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7f42438b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57f42438b1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5e95dfa9c_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5e95dfa9c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Skapa samsyn om vart vi vill nå, innan visionen skapas.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Politikens roll, kompetens, förståelse...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Digitala mognadsmatrisen, ett verktyg. eBlomlådan, Lika (socialtjänst, skola) </a:t>
            </a:r>
            <a:endParaRPr/>
          </a:p>
        </p:txBody>
      </p:sp>
      <p:sp>
        <p:nvSpPr>
          <p:cNvPr id="251" name="Google Shape;251;g45e95dfa9c_2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5e95dfa9c_2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5e95dfa9c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Strategi, organisation och innovation. Grundar sig i snabba marknadsförändringar.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Kundresan kan leda till bättre samarbete över organisationsgränserna.</a:t>
            </a:r>
            <a:endParaRPr/>
          </a:p>
        </p:txBody>
      </p:sp>
      <p:sp>
        <p:nvSpPr>
          <p:cNvPr id="260" name="Google Shape;260;g45e95dfa9c_2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5e95dfa9c_2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5e95dfa9c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Kultur: Vision, värderingar och normer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Kompetens: Digitala generalister, digitala alibin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Koordination: Silo och cellstruktur</a:t>
            </a:r>
            <a:endParaRPr/>
          </a:p>
        </p:txBody>
      </p:sp>
      <p:sp>
        <p:nvSpPr>
          <p:cNvPr id="272" name="Google Shape;272;g45e95dfa9c_2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45e95dfa9c_2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45e95dfa9c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Informationens betydelse för att stödja processerna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Vikten av att utveckla processerna, fem steg. Viktigast i mobiliseringsfasen.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Processerna och infrastrukturen, viktiga komponenter i mobiliseringsfasen.</a:t>
            </a:r>
            <a:endParaRPr/>
          </a:p>
        </p:txBody>
      </p:sp>
      <p:sp>
        <p:nvSpPr>
          <p:cNvPr id="283" name="Google Shape;283;g45e95dfa9c_2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5e95dfa9c_2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5e95dfa9c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45e95dfa9c_2_1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5e95dfa9c_2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45e95dfa9c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45e95dfa9c_2_1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5e95dfa9c_2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45e95dfa9c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45e95dfa9c_2_1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5e95dfa9c_2_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5e95dfa9c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45e95dfa9c_2_1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45e95dfa9c_2_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45e95dfa9c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45e95dfa9c_2_1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9e5fb1060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9e5fb106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Arbetet i mobiliseringsfasen, absolut viktigast att jobba med vision och mission.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59e5fb1060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7f42438b1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Kritiska faktorer för att nå resultat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Insiktsarbete i organisationen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Insikt - tid - förändring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Varandras lärresurser</a:t>
            </a:r>
            <a:endParaRPr/>
          </a:p>
        </p:txBody>
      </p:sp>
      <p:sp>
        <p:nvSpPr>
          <p:cNvPr id="101" name="Google Shape;101;g57f42438b1_0_1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8ffa3bc17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8ffa3bc1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58ffa3bc17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58ffa3bc1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58ffa3bc1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58ffa3bc17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8ffa3bc17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58ffa3bc1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58ffa3bc17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45e8a80d9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45e8a80d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45e8a80d9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fd3ea3655_0_2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fd3ea3655_0_2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fd3ea3655_0_1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fd3ea3655_0_1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40fc20cf7f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40fc20cf7f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88aa3d70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g3388aa3d70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388aa3d70_0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388aa3d70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3388aa3d70_0_2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42352e3d98_0_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g42352e3d98_0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7f42438b1_0_5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7f42438b1_0_5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388aa3d70_0_2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388aa3d70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3388aa3d70_0_2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2352e3d98_0_1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2352e3d98_0_1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a107c9fa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a107c9f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5a107c9fa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b9ccc860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b9ccc860_0_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9e5fb1060_1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9e5fb1060_1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9e5fb1060_1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9e5fb1060_1_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9e5fb1060_1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9e5fb1060_1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bild på bakgrundsplatts">
  <p:cSld name="Rubrikbild på bakgrundsplatts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41034" l="0" r="0" t="0"/>
          <a:stretch/>
        </p:blipFill>
        <p:spPr>
          <a:xfrm>
            <a:off x="0" y="-5"/>
            <a:ext cx="24393778" cy="111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>
            <p:ph type="ctrTitle"/>
          </p:nvPr>
        </p:nvSpPr>
        <p:spPr>
          <a:xfrm>
            <a:off x="2015067" y="3114677"/>
            <a:ext cx="20544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700"/>
              <a:buFont typeface="Calibri"/>
              <a:buNone/>
              <a:defRPr sz="1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Rubrik + Brödtext, ljus bakgrund, Kapitelmärkning">
  <p:cSld name="1_Rubrik + Brödtext, ljus bakgrund, Kapitelmärkning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 rotWithShape="1">
          <a:blip r:embed="rId2">
            <a:alphaModFix/>
          </a:blip>
          <a:srcRect b="40957" l="0" r="0" t="0"/>
          <a:stretch/>
        </p:blipFill>
        <p:spPr>
          <a:xfrm>
            <a:off x="0" y="-8"/>
            <a:ext cx="24393600" cy="111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2028208" y="1515533"/>
            <a:ext cx="205440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8000"/>
              <a:buNone/>
              <a:defRPr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2" type="body"/>
          </p:nvPr>
        </p:nvSpPr>
        <p:spPr>
          <a:xfrm>
            <a:off x="2015067" y="3564717"/>
            <a:ext cx="20544000" cy="6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5300"/>
              <a:buNone/>
              <a:defRPr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SzPts val="4300"/>
              <a:buNone/>
              <a:defRPr/>
            </a:lvl3pPr>
            <a:lvl4pPr indent="-228600" lvl="3" marL="1828800" rtl="0" algn="l">
              <a:spcBef>
                <a:spcPts val="700"/>
              </a:spcBef>
              <a:spcAft>
                <a:spcPts val="0"/>
              </a:spcAft>
              <a:buSzPts val="3700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3" type="body"/>
          </p:nvPr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Rubrik + Brödtext, ljus bakgrund, Kapitelmärkning">
  <p:cSld name="3_Rubrik + Brödtext, ljus bakgrund, Kapitelmärkning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24384000" cy="1118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2028208" y="1515533"/>
            <a:ext cx="205440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8000"/>
              <a:buNone/>
              <a:defRPr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2015067" y="3564717"/>
            <a:ext cx="20544000" cy="6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5300"/>
              <a:buNone/>
              <a:defRPr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SzPts val="4300"/>
              <a:buNone/>
              <a:defRPr/>
            </a:lvl3pPr>
            <a:lvl4pPr indent="-228600" lvl="3" marL="1828800" rtl="0" algn="l">
              <a:spcBef>
                <a:spcPts val="700"/>
              </a:spcBef>
              <a:spcAft>
                <a:spcPts val="0"/>
              </a:spcAft>
              <a:buSzPts val="3700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3" type="body"/>
          </p:nvPr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idx="10" type="dt"/>
          </p:nvPr>
        </p:nvSpPr>
        <p:spPr>
          <a:xfrm>
            <a:off x="1219200" y="12712704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219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438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657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8768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60960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7315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8534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9753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8331200" y="12712704"/>
            <a:ext cx="7721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219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438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657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8768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60960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7315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8534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9753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17475200" y="12712704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WS 3 | Att leda digital förändring | Skellefteå vt 2019</a:t>
            </a:r>
            <a:endParaRPr sz="27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showMasterSp="0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ldobjekt 2" id="67" name="Google Shape;6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66" y="-1"/>
            <a:ext cx="24383999" cy="2404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logo_v_CMYK.eps"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052" y="12161155"/>
            <a:ext cx="3705899" cy="128071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11616266" y="273293"/>
            <a:ext cx="127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25" lIns="121925" spcFirstLastPara="1" rIns="121925" wrap="square" tIns="121925">
            <a:noAutofit/>
          </a:bodyPr>
          <a:lstStyle/>
          <a:p>
            <a:pPr indent="0" lvl="0" marL="0" marR="0" rtl="0" algn="l">
              <a:lnSpc>
                <a:spcPct val="15769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Calibri"/>
              <a:buNone/>
            </a:pPr>
            <a:r>
              <a:rPr b="0" i="1" lang="en-US" sz="5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 leda digital förändring</a:t>
            </a:r>
            <a:endParaRPr sz="1300"/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17475200" y="12712704"/>
            <a:ext cx="874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25" lIns="121925" spcFirstLastPara="1" rIns="121925" wrap="square" tIns="1219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Anpassad layout">
  <p:cSld name="19_Anpassad layou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 och innehåll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/>
          <a:lstStyle>
            <a:lvl1pPr indent="-4635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3700"/>
            </a:lvl1pPr>
            <a:lvl2pPr indent="0" lvl="1" marL="0" rtl="0" algn="r">
              <a:spcBef>
                <a:spcPts val="0"/>
              </a:spcBef>
              <a:buNone/>
              <a:defRPr sz="3700"/>
            </a:lvl2pPr>
            <a:lvl3pPr indent="0" lvl="2" marL="0" rtl="0" algn="r">
              <a:spcBef>
                <a:spcPts val="0"/>
              </a:spcBef>
              <a:buNone/>
              <a:defRPr sz="3700"/>
            </a:lvl3pPr>
            <a:lvl4pPr indent="0" lvl="3" marL="0" rtl="0" algn="r">
              <a:spcBef>
                <a:spcPts val="0"/>
              </a:spcBef>
              <a:buNone/>
              <a:defRPr sz="3700"/>
            </a:lvl4pPr>
            <a:lvl5pPr indent="0" lvl="4" marL="0" rtl="0" algn="r">
              <a:spcBef>
                <a:spcPts val="0"/>
              </a:spcBef>
              <a:buNone/>
              <a:defRPr sz="3700"/>
            </a:lvl5pPr>
            <a:lvl6pPr indent="0" lvl="5" marL="0" rtl="0" algn="r">
              <a:spcBef>
                <a:spcPts val="0"/>
              </a:spcBef>
              <a:buNone/>
              <a:defRPr sz="3700"/>
            </a:lvl6pPr>
            <a:lvl7pPr indent="0" lvl="6" marL="0" rtl="0" algn="r">
              <a:spcBef>
                <a:spcPts val="0"/>
              </a:spcBef>
              <a:buNone/>
              <a:defRPr sz="3700"/>
            </a:lvl7pPr>
            <a:lvl8pPr indent="0" lvl="7" marL="0" rtl="0" algn="r">
              <a:spcBef>
                <a:spcPts val="0"/>
              </a:spcBef>
              <a:buNone/>
              <a:defRPr sz="3700"/>
            </a:lvl8pPr>
            <a:lvl9pPr indent="0" lvl="8" marL="0" rtl="0" algn="r">
              <a:spcBef>
                <a:spcPts val="0"/>
              </a:spcBef>
              <a:buNone/>
              <a:defRPr sz="37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WS 2 | Att leda digital förändring | Skellefteå vt 2019</a:t>
            </a:r>
            <a:endParaRPr sz="27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Anpassad layout">
  <p:cSld name="10_Anpassad layou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293B0"/>
          </a:solidFill>
          <a:ln>
            <a:noFill/>
          </a:ln>
        </p:spPr>
        <p:txBody>
          <a:bodyPr anchorCtr="0" anchor="ctr" bIns="121925" lIns="243800" spcFirstLastPara="1" rIns="243800" wrap="square" tIns="121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descr="logo digjourney white.png" id="81" name="Google Shape;8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25770" y="12619570"/>
            <a:ext cx="1054101" cy="901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b-symbol.png"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6036" y="8585200"/>
            <a:ext cx="6167965" cy="616796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670720" y="3209594"/>
            <a:ext cx="23042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/>
          <a:lstStyle>
            <a:lvl1pPr indent="-228600" lvl="0" marL="45720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2" type="body"/>
          </p:nvPr>
        </p:nvSpPr>
        <p:spPr>
          <a:xfrm>
            <a:off x="670720" y="10122364"/>
            <a:ext cx="18241500" cy="26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/>
          <a:lstStyle>
            <a:lvl1pPr indent="-228600" lvl="0" marL="45720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/>
            </a:lvl1pPr>
            <a:lvl2pPr indent="-228600" lvl="1" marL="91440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 på Bild">
  <p:cSld name="Rubrik på Bild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4384000" cy="1118023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>
            <p:ph idx="2" type="pic"/>
          </p:nvPr>
        </p:nvSpPr>
        <p:spPr>
          <a:xfrm>
            <a:off x="0" y="3"/>
            <a:ext cx="24384000" cy="11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lvl="0" marR="0" rtl="0" algn="l">
              <a:spcBef>
                <a:spcPts val="1100"/>
              </a:spcBef>
              <a:spcAft>
                <a:spcPts val="0"/>
              </a:spcAft>
              <a:buClr>
                <a:srgbClr val="0050A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0050A0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900"/>
              </a:spcBef>
              <a:spcAft>
                <a:spcPts val="0"/>
              </a:spcAft>
              <a:buClr>
                <a:srgbClr val="0050A0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700"/>
              </a:spcBef>
              <a:spcAft>
                <a:spcPts val="0"/>
              </a:spcAft>
              <a:buClr>
                <a:srgbClr val="0050A0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0050A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033464" y="3114677"/>
            <a:ext cx="20544000" cy="2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700"/>
              <a:buFont typeface="Calibri"/>
              <a:buNone/>
              <a:defRPr sz="11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Rubrik och punktlista + kapitelmärkning">
  <p:cSld name="1_Rubrik och punktlista + kapitelmärkning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030840" y="1530349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8000"/>
              <a:buFont typeface="Calibri"/>
              <a:buNone/>
              <a:defRPr sz="8000">
                <a:solidFill>
                  <a:srgbClr val="005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030837" y="3546477"/>
            <a:ext cx="20528700" cy="6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565150" lvl="0" marL="457200" rtl="0" algn="l">
              <a:spcBef>
                <a:spcPts val="1100"/>
              </a:spcBef>
              <a:spcAft>
                <a:spcPts val="0"/>
              </a:spcAft>
              <a:buClr>
                <a:srgbClr val="0050A0"/>
              </a:buClr>
              <a:buSzPts val="5300"/>
              <a:buChar char="•"/>
              <a:defRPr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Clr>
                <a:srgbClr val="0050A0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rtl="0" algn="l">
              <a:spcBef>
                <a:spcPts val="900"/>
              </a:spcBef>
              <a:spcAft>
                <a:spcPts val="0"/>
              </a:spcAft>
              <a:buClr>
                <a:srgbClr val="0050A0"/>
              </a:buClr>
              <a:buSzPts val="4300"/>
              <a:buFont typeface="Arial"/>
              <a:buChar char="•"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3550" lvl="3" marL="1828800" rtl="0" algn="l">
              <a:spcBef>
                <a:spcPts val="700"/>
              </a:spcBef>
              <a:spcAft>
                <a:spcPts val="0"/>
              </a:spcAft>
              <a:buClr>
                <a:srgbClr val="0050A0"/>
              </a:buClr>
              <a:buSzPts val="3700"/>
              <a:buFont typeface="Arial"/>
              <a:buChar char="•"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spcBef>
                <a:spcPts val="600"/>
              </a:spcBef>
              <a:spcAft>
                <a:spcPts val="0"/>
              </a:spcAft>
              <a:buClr>
                <a:srgbClr val="0050A0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1056000" y="662400"/>
            <a:ext cx="21503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/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WS 1 | Att leda digital förändring | Skellefteå vt 2019</a:t>
            </a:r>
            <a:endParaRPr b="1" sz="27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, Brödtext, Bild, Kapitelmärkning">
  <p:cSld name="Rubrik, Brödtext, Bild, Kapitelmärkning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2015067" y="1530352"/>
            <a:ext cx="101769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8000"/>
              <a:buNone/>
              <a:defRPr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2015067" y="3546960"/>
            <a:ext cx="10176900" cy="76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5300"/>
              <a:buNone/>
              <a:defRPr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SzPts val="4300"/>
              <a:buNone/>
              <a:defRPr/>
            </a:lvl3pPr>
            <a:lvl4pPr indent="-228600" lvl="3" marL="1828800" rtl="0" algn="l">
              <a:spcBef>
                <a:spcPts val="700"/>
              </a:spcBef>
              <a:spcAft>
                <a:spcPts val="0"/>
              </a:spcAft>
              <a:buSzPts val="3700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25" name="Google Shape;25;p5"/>
          <p:cNvSpPr/>
          <p:nvPr>
            <p:ph idx="3" type="pic"/>
          </p:nvPr>
        </p:nvSpPr>
        <p:spPr>
          <a:xfrm>
            <a:off x="12959434" y="1530352"/>
            <a:ext cx="9600000" cy="96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lvl="0" marR="0" rtl="0" algn="l">
              <a:spcBef>
                <a:spcPts val="1100"/>
              </a:spcBef>
              <a:spcAft>
                <a:spcPts val="0"/>
              </a:spcAft>
              <a:buClr>
                <a:srgbClr val="0050A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0050A0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900"/>
              </a:spcBef>
              <a:spcAft>
                <a:spcPts val="0"/>
              </a:spcAft>
              <a:buClr>
                <a:srgbClr val="0050A0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700"/>
              </a:spcBef>
              <a:spcAft>
                <a:spcPts val="0"/>
              </a:spcAft>
              <a:buClr>
                <a:srgbClr val="0050A0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0050A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4" type="body"/>
          </p:nvPr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 + Bild, Kapitelmärkning">
  <p:cSld name="Rubrik + Bild, Kapitelmärkning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2015067" y="1530352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8000"/>
              <a:buNone/>
              <a:defRPr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29" name="Google Shape;29;p6"/>
          <p:cNvSpPr/>
          <p:nvPr>
            <p:ph idx="2" type="pic"/>
          </p:nvPr>
        </p:nvSpPr>
        <p:spPr>
          <a:xfrm>
            <a:off x="2015067" y="3545637"/>
            <a:ext cx="20544000" cy="6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lvl="0" marR="0" rtl="0" algn="l">
              <a:spcBef>
                <a:spcPts val="1100"/>
              </a:spcBef>
              <a:spcAft>
                <a:spcPts val="0"/>
              </a:spcAft>
              <a:buClr>
                <a:srgbClr val="0050A0"/>
              </a:buClr>
              <a:buSzPts val="5300"/>
              <a:buFont typeface="Arial"/>
              <a:buNone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0050A0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900"/>
              </a:spcBef>
              <a:spcAft>
                <a:spcPts val="0"/>
              </a:spcAft>
              <a:buClr>
                <a:srgbClr val="0050A0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700"/>
              </a:spcBef>
              <a:spcAft>
                <a:spcPts val="0"/>
              </a:spcAft>
              <a:buClr>
                <a:srgbClr val="0050A0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rgbClr val="0050A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1054101" y="665312"/>
            <a:ext cx="215055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 + Brödtext, mörk bakgrund, Kapitelmärkning">
  <p:cSld name="Rubrik + Brödtext, mörk bakgrund, Kapitelmärkning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 b="41034" l="0" r="0" t="0"/>
          <a:stretch/>
        </p:blipFill>
        <p:spPr>
          <a:xfrm>
            <a:off x="0" y="-5"/>
            <a:ext cx="24393778" cy="111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/>
          <p:nvPr>
            <p:ph idx="1" type="body"/>
          </p:nvPr>
        </p:nvSpPr>
        <p:spPr>
          <a:xfrm>
            <a:off x="2015067" y="1530352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2015067" y="3534835"/>
            <a:ext cx="20544000" cy="6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5300"/>
              <a:buNone/>
              <a:defRPr sz="5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SzPts val="4300"/>
              <a:buNone/>
              <a:defRPr/>
            </a:lvl3pPr>
            <a:lvl4pPr indent="-228600" lvl="3" marL="1828800" rtl="0" algn="l">
              <a:spcBef>
                <a:spcPts val="700"/>
              </a:spcBef>
              <a:spcAft>
                <a:spcPts val="0"/>
              </a:spcAft>
              <a:buSzPts val="3700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body"/>
          </p:nvPr>
        </p:nvSpPr>
        <p:spPr>
          <a:xfrm>
            <a:off x="1054101" y="654832"/>
            <a:ext cx="215049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 + Brödtext, ljus bakgrund, Kapitelmärkning">
  <p:cSld name="Rubrik + Brödtext, ljus bakgrund, Kapitelmärkn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 b="41547" l="0" r="0" t="0"/>
          <a:stretch/>
        </p:blipFill>
        <p:spPr>
          <a:xfrm>
            <a:off x="-16701" y="-5"/>
            <a:ext cx="24400712" cy="111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/>
          <p:nvPr>
            <p:ph idx="1" type="body"/>
          </p:nvPr>
        </p:nvSpPr>
        <p:spPr>
          <a:xfrm>
            <a:off x="2028208" y="1530352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8000"/>
              <a:buNone/>
              <a:defRPr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2015067" y="3564717"/>
            <a:ext cx="20544000" cy="6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5300"/>
              <a:buNone/>
              <a:defRPr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SzPts val="4300"/>
              <a:buNone/>
              <a:defRPr/>
            </a:lvl3pPr>
            <a:lvl4pPr indent="-228600" lvl="3" marL="1828800" rtl="0" algn="l">
              <a:spcBef>
                <a:spcPts val="700"/>
              </a:spcBef>
              <a:spcAft>
                <a:spcPts val="0"/>
              </a:spcAft>
              <a:buSzPts val="3700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3" type="body"/>
          </p:nvPr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Rubrik + Brödtext, ljus bakgrund, Kapitelmärkning">
  <p:cSld name="2_Rubrik + Brödtext, ljus bakgrund, Kapitelmärkning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0"/>
            <a:ext cx="24384000" cy="1118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2028208" y="1530352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8000"/>
              <a:buNone/>
              <a:defRPr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2015067" y="3564717"/>
            <a:ext cx="20544000" cy="6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5300"/>
              <a:buNone/>
              <a:defRPr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SzPts val="4300"/>
              <a:buNone/>
              <a:defRPr/>
            </a:lvl3pPr>
            <a:lvl4pPr indent="-228600" lvl="3" marL="1828800" rtl="0" algn="l">
              <a:spcBef>
                <a:spcPts val="700"/>
              </a:spcBef>
              <a:spcAft>
                <a:spcPts val="0"/>
              </a:spcAft>
              <a:buSzPts val="3700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3" type="body"/>
          </p:nvPr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Rubrik + Brödtext, mörk bakgrund, Kapitelmärkning">
  <p:cSld name="1_Rubrik + Brödtext, mörk bakgrund, Kapitelmärkning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0"/>
          <p:cNvPicPr preferRelativeResize="0"/>
          <p:nvPr/>
        </p:nvPicPr>
        <p:blipFill rotWithShape="1">
          <a:blip r:embed="rId2">
            <a:alphaModFix/>
          </a:blip>
          <a:srcRect b="40933" l="0" r="0" t="0"/>
          <a:stretch/>
        </p:blipFill>
        <p:spPr>
          <a:xfrm>
            <a:off x="0" y="-8"/>
            <a:ext cx="24393600" cy="11183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2015067" y="1515533"/>
            <a:ext cx="20544000" cy="15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8000"/>
              <a:buNone/>
              <a:defRPr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2014869" y="3546477"/>
            <a:ext cx="20544000" cy="6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228600" lvl="0" marL="457200" rtl="0" algn="l">
              <a:spcBef>
                <a:spcPts val="1600"/>
              </a:spcBef>
              <a:spcAft>
                <a:spcPts val="0"/>
              </a:spcAft>
              <a:buSzPts val="5300"/>
              <a:buNone/>
              <a:defRPr sz="5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4800"/>
              <a:buNone/>
              <a:defRPr/>
            </a:lvl2pPr>
            <a:lvl3pPr indent="-228600" lvl="2" marL="1371600" rtl="0" algn="l">
              <a:spcBef>
                <a:spcPts val="900"/>
              </a:spcBef>
              <a:spcAft>
                <a:spcPts val="0"/>
              </a:spcAft>
              <a:buSzPts val="4300"/>
              <a:buNone/>
              <a:defRPr/>
            </a:lvl3pPr>
            <a:lvl4pPr indent="-228600" lvl="3" marL="1828800" rtl="0" algn="l">
              <a:spcBef>
                <a:spcPts val="700"/>
              </a:spcBef>
              <a:spcAft>
                <a:spcPts val="0"/>
              </a:spcAft>
              <a:buSzPts val="3700"/>
              <a:buNone/>
              <a:defRPr/>
            </a:lvl4pPr>
            <a:lvl5pPr indent="-228600" lvl="4" marL="2286000" rtl="0" algn="l">
              <a:spcBef>
                <a:spcPts val="600"/>
              </a:spcBef>
              <a:spcAft>
                <a:spcPts val="0"/>
              </a:spcAft>
              <a:buSzPts val="3200"/>
              <a:buNone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1054101" y="654832"/>
            <a:ext cx="21504900" cy="4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015069" y="549277"/>
            <a:ext cx="205440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11700"/>
              <a:buFont typeface="Calibri"/>
              <a:buNone/>
              <a:defRPr b="0" i="0" sz="11700" u="none" cap="none" strike="noStrike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015069" y="3200403"/>
            <a:ext cx="20544000" cy="71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/>
          <a:lstStyle>
            <a:lvl1pPr indent="-565150" lvl="0" marL="457200" marR="0" rtl="0" algn="l">
              <a:spcBef>
                <a:spcPts val="1100"/>
              </a:spcBef>
              <a:spcAft>
                <a:spcPts val="0"/>
              </a:spcAft>
              <a:buClr>
                <a:srgbClr val="0050A0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0050A0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900"/>
              </a:spcBef>
              <a:spcAft>
                <a:spcPts val="0"/>
              </a:spcAft>
              <a:buClr>
                <a:srgbClr val="0050A0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3550" lvl="3" marL="1828800" marR="0" rtl="0" algn="l">
              <a:spcBef>
                <a:spcPts val="700"/>
              </a:spcBef>
              <a:spcAft>
                <a:spcPts val="0"/>
              </a:spcAft>
              <a:buClr>
                <a:srgbClr val="0050A0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0050A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8719010" y="12015181"/>
            <a:ext cx="3840430" cy="8693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kellefteå kommun_SVART.eps" id="9" name="Google Shape;9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22733" y="12015200"/>
            <a:ext cx="2770654" cy="8693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048">
          <p15:clr>
            <a:srgbClr val="F26B43"/>
          </p15:clr>
        </p15:guide>
        <p15:guide id="2" pos="1269">
          <p15:clr>
            <a:srgbClr val="F26B43"/>
          </p15:clr>
        </p15:guide>
        <p15:guide id="3" orient="horz" pos="421">
          <p15:clr>
            <a:srgbClr val="F26B43"/>
          </p15:clr>
        </p15:guide>
        <p15:guide id="4" orient="horz" pos="691">
          <p15:clr>
            <a:srgbClr val="F26B43"/>
          </p15:clr>
        </p15:guide>
        <p15:guide id="5" orient="horz" pos="2227">
          <p15:clr>
            <a:srgbClr val="F26B43"/>
          </p15:clr>
        </p15:guide>
        <p15:guide id="6" orient="horz" pos="1947">
          <p15:clr>
            <a:srgbClr val="F26B43"/>
          </p15:clr>
        </p15:guide>
        <p15:guide id="7" pos="14211">
          <p15:clr>
            <a:srgbClr val="F26B43"/>
          </p15:clr>
        </p15:guide>
        <p15:guide id="8" pos="664">
          <p15:clr>
            <a:srgbClr val="F26B43"/>
          </p15:clr>
        </p15:guide>
        <p15:guide id="9" orient="horz" pos="6619">
          <p15:clr>
            <a:srgbClr val="F26B43"/>
          </p15:clr>
        </p15:guide>
        <p15:guide id="10" orient="horz" pos="955">
          <p15:clr>
            <a:srgbClr val="F26B43"/>
          </p15:clr>
        </p15:guide>
        <p15:guide id="11" orient="horz" pos="7560">
          <p15:clr>
            <a:srgbClr val="F26B43"/>
          </p15:clr>
        </p15:guide>
        <p15:guide id="12" orient="horz" pos="8117">
          <p15:clr>
            <a:srgbClr val="F26B43"/>
          </p15:clr>
        </p15:guide>
        <p15:guide id="13" pos="7680">
          <p15:clr>
            <a:srgbClr val="F26B43"/>
          </p15:clr>
        </p15:guide>
        <p15:guide id="14" pos="8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hyperlink" Target="https://digitaltransformation.net/sv/delat-resultat/a7733c733bf67edcaabe2503b101a2e2/" TargetMode="External"/><Relationship Id="rId5" Type="http://schemas.openxmlformats.org/officeDocument/2006/relationships/hyperlink" Target="https://digitaltransformation.net/sv/delat-resultat/a7733c733bf67edcaabe2503b101a2e2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3.png"/><Relationship Id="rId4" Type="http://schemas.openxmlformats.org/officeDocument/2006/relationships/hyperlink" Target="https://digitaltransformation.net/sv/delat-resultat/c467616b98d0c246cf717338118f1261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igitaltransformation.net/sv/delat-resultat/5a4400a2cc5bde284b4a89abf7d80afc/" TargetMode="External"/><Relationship Id="rId4" Type="http://schemas.openxmlformats.org/officeDocument/2006/relationships/image" Target="../media/image5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1.png"/><Relationship Id="rId4" Type="http://schemas.openxmlformats.org/officeDocument/2006/relationships/hyperlink" Target="https://digitaltransformation.net/sv/delat-resultat/f8b17a352afccf9f13069eb2941e2223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4.png"/><Relationship Id="rId4" Type="http://schemas.openxmlformats.org/officeDocument/2006/relationships/hyperlink" Target="https://digitaltransformation.net/sv/delat-resultat/d9b79a1f67cabb1adccad380024147d4/" TargetMode="External"/><Relationship Id="rId5" Type="http://schemas.openxmlformats.org/officeDocument/2006/relationships/hyperlink" Target="https://digitaltransformation.net/sv/delat-resultat/d9b79a1f67cabb1adccad380024147d4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igitaltransformation.net/en/shared-result/ffd6ca8dfc2f28d3a6d0494cdf777818/" TargetMode="External"/><Relationship Id="rId4" Type="http://schemas.openxmlformats.org/officeDocument/2006/relationships/hyperlink" Target="https://digitaltransformation.net/en/shared-result/ffd6ca8dfc2f28d3a6d0494cdf777818/" TargetMode="External"/><Relationship Id="rId5" Type="http://schemas.openxmlformats.org/officeDocument/2006/relationships/image" Target="../media/image5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igitaltransformation.net/sv/delat-resultat/495d79a203e49665b0ba4a0862b659e1/" TargetMode="External"/><Relationship Id="rId4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igitaltransformation.net/sv/delat-resultat/a7733c733bf67edcaabe2503b101a2e2/" TargetMode="External"/><Relationship Id="rId4" Type="http://schemas.openxmlformats.org/officeDocument/2006/relationships/image" Target="../media/image3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digitaltransformation.net/sv/delat-resultat/bd1fae0b491df7da7bd428af4a3acc04/" TargetMode="External"/><Relationship Id="rId4" Type="http://schemas.openxmlformats.org/officeDocument/2006/relationships/hyperlink" Target="https://digitaltransformation.net/sv/delat-resultat/bd1fae0b491df7da7bd428af4a3acc04/" TargetMode="External"/><Relationship Id="rId5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26.png"/><Relationship Id="rId7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jpg"/><Relationship Id="rId10" Type="http://schemas.openxmlformats.org/officeDocument/2006/relationships/image" Target="../media/image12.jpg"/><Relationship Id="rId13" Type="http://schemas.openxmlformats.org/officeDocument/2006/relationships/image" Target="../media/image16.jpg"/><Relationship Id="rId1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2.png"/><Relationship Id="rId9" Type="http://schemas.openxmlformats.org/officeDocument/2006/relationships/image" Target="../media/image11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42.png"/><Relationship Id="rId8" Type="http://schemas.openxmlformats.org/officeDocument/2006/relationships/image" Target="../media/image18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igitaltransformation.net/sv/delat-resultat/40c3b929bd4449478b5aee48abe56490/" TargetMode="External"/><Relationship Id="rId4" Type="http://schemas.openxmlformats.org/officeDocument/2006/relationships/image" Target="../media/image5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igitaltransformation.net/sv/delat-resultat/dfc580d0b17b519151c61c865528b879/" TargetMode="External"/><Relationship Id="rId4" Type="http://schemas.openxmlformats.org/officeDocument/2006/relationships/hyperlink" Target="https://digitaltransformation.net/sv/delat-resultat/dfc580d0b17b519151c61c865528b879/" TargetMode="External"/><Relationship Id="rId5" Type="http://schemas.openxmlformats.org/officeDocument/2006/relationships/image" Target="../media/image4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igitaltransformation.net/sv/delat-resultat/9f8e77e57f49e29b650ceb69673fb096/" TargetMode="External"/><Relationship Id="rId4" Type="http://schemas.openxmlformats.org/officeDocument/2006/relationships/image" Target="../media/image4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igitaltransformation.net/sv/delat-resultat/e4116cc20bf22c64c1db18fb7e61d559/" TargetMode="External"/><Relationship Id="rId4" Type="http://schemas.openxmlformats.org/officeDocument/2006/relationships/hyperlink" Target="https://digitaltransformation.net/sv/delat-resultat/e4116cc20bf22c64c1db18fb7e61d559/" TargetMode="External"/><Relationship Id="rId5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ärmavbild 2018-04-26 kl. 06.47.47.png" id="89" name="Google Shape;89;p18"/>
          <p:cNvPicPr preferRelativeResize="0"/>
          <p:nvPr/>
        </p:nvPicPr>
        <p:blipFill rotWithShape="1">
          <a:blip r:embed="rId3">
            <a:alphaModFix amt="32583"/>
          </a:blip>
          <a:srcRect b="0" l="0" r="714" t="14994"/>
          <a:stretch/>
        </p:blipFill>
        <p:spPr>
          <a:xfrm>
            <a:off x="-51800" y="3496750"/>
            <a:ext cx="24435800" cy="70309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2030840" y="1936749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WS 3 Att leda och genomföra transformation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7"/>
          <p:cNvPicPr preferRelativeResize="0"/>
          <p:nvPr/>
        </p:nvPicPr>
        <p:blipFill rotWithShape="1">
          <a:blip r:embed="rId3">
            <a:alphaModFix/>
          </a:blip>
          <a:srcRect b="0" l="0" r="0" t="17931"/>
          <a:stretch/>
        </p:blipFill>
        <p:spPr>
          <a:xfrm>
            <a:off x="7521825" y="1515525"/>
            <a:ext cx="15037650" cy="891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2015075" y="3534875"/>
            <a:ext cx="102339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Helen Rönnblom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Badhus, IP, Fritidsgårdar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DMI: </a:t>
            </a: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48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 b="0" l="0" r="0" t="16408"/>
          <a:stretch/>
        </p:blipFill>
        <p:spPr>
          <a:xfrm>
            <a:off x="7557575" y="1515525"/>
            <a:ext cx="15001902" cy="899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Ida Markström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DMI: 41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Jenny Wikström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AME Personal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59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9"/>
          <p:cNvPicPr preferRelativeResize="0"/>
          <p:nvPr/>
        </p:nvPicPr>
        <p:blipFill rotWithShape="1">
          <a:blip r:embed="rId4">
            <a:alphaModFix/>
          </a:blip>
          <a:srcRect b="0" l="0" r="0" t="17184"/>
          <a:stretch/>
        </p:blipFill>
        <p:spPr>
          <a:xfrm>
            <a:off x="7304033" y="1515525"/>
            <a:ext cx="15255440" cy="89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 rotWithShape="1">
          <a:blip r:embed="rId3">
            <a:alphaModFix/>
          </a:blip>
          <a:srcRect b="0" l="0" r="0" t="15732"/>
          <a:stretch/>
        </p:blipFill>
        <p:spPr>
          <a:xfrm>
            <a:off x="7567103" y="1515525"/>
            <a:ext cx="14992373" cy="89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Emma Aronsson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Linda Larsson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DMI: 73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 b="0" l="0" r="0" t="16058"/>
          <a:stretch/>
        </p:blipFill>
        <p:spPr>
          <a:xfrm>
            <a:off x="7567103" y="1515525"/>
            <a:ext cx="14992370" cy="89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Erik Janzén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Annika Wennerström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DMI: </a:t>
            </a: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56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Anna Lundmark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HR och rekrytering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</a:t>
            </a: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51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2"/>
          <p:cNvPicPr preferRelativeResize="0"/>
          <p:nvPr/>
        </p:nvPicPr>
        <p:blipFill rotWithShape="1">
          <a:blip r:embed="rId5">
            <a:alphaModFix/>
          </a:blip>
          <a:srcRect b="0" l="0" r="0" t="15881"/>
          <a:stretch/>
        </p:blipFill>
        <p:spPr>
          <a:xfrm>
            <a:off x="7806116" y="1515525"/>
            <a:ext cx="14753357" cy="899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Carina Ohlson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Kommunhälsan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23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3"/>
          <p:cNvPicPr preferRelativeResize="0"/>
          <p:nvPr/>
        </p:nvPicPr>
        <p:blipFill rotWithShape="1">
          <a:blip r:embed="rId4">
            <a:alphaModFix/>
          </a:blip>
          <a:srcRect b="0" l="0" r="0" t="17931"/>
          <a:stretch/>
        </p:blipFill>
        <p:spPr>
          <a:xfrm>
            <a:off x="7386148" y="1515525"/>
            <a:ext cx="15173328" cy="899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2015075" y="3534875"/>
            <a:ext cx="102339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Anneli Josefsson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52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7200" y="1693600"/>
            <a:ext cx="15575876" cy="93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5"/>
          <p:cNvSpPr txBox="1"/>
          <p:nvPr/>
        </p:nvSpPr>
        <p:spPr>
          <a:xfrm>
            <a:off x="2015075" y="3534875"/>
            <a:ext cx="102339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Linnea Wikström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Dammen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</a:t>
            </a: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72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92950" y="1515525"/>
            <a:ext cx="15891049" cy="10174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/>
          <p:nvPr/>
        </p:nvSpPr>
        <p:spPr>
          <a:xfrm>
            <a:off x="3510742" y="2537467"/>
            <a:ext cx="166368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96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Härifrån till verkligheten...</a:t>
            </a:r>
            <a:endParaRPr i="1" sz="96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5300825" y="4719550"/>
            <a:ext cx="130140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latin typeface="Calibri"/>
                <a:ea typeface="Calibri"/>
                <a:cs typeface="Calibri"/>
                <a:sym typeface="Calibri"/>
              </a:rPr>
              <a:t>a - - - - - - A                  B </a:t>
            </a:r>
            <a:endParaRPr sz="9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7" name="Google Shape;247;p36"/>
          <p:cNvCxnSpPr/>
          <p:nvPr/>
        </p:nvCxnSpPr>
        <p:spPr>
          <a:xfrm>
            <a:off x="11413500" y="7255875"/>
            <a:ext cx="4300200" cy="56100"/>
          </a:xfrm>
          <a:prstGeom prst="straightConnector1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2030840" y="1936749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Check-in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9"/>
          <p:cNvSpPr txBox="1"/>
          <p:nvPr/>
        </p:nvSpPr>
        <p:spPr>
          <a:xfrm>
            <a:off x="2030876" y="3800900"/>
            <a:ext cx="10161000" cy="3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Förväntningar  -&gt;  På gång  -&gt;  Klart!</a:t>
            </a:r>
            <a:endParaRPr sz="3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Skriv ner dina förväntningar på post-it-lappar, </a:t>
            </a:r>
            <a:b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per lapp, signera med dina initialer.</a:t>
            </a:r>
            <a:endParaRPr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7834" r="7196" t="9966"/>
          <a:stretch/>
        </p:blipFill>
        <p:spPr>
          <a:xfrm>
            <a:off x="13952675" y="3300250"/>
            <a:ext cx="8622175" cy="65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/>
        </p:nvSpPr>
        <p:spPr>
          <a:xfrm>
            <a:off x="2015075" y="3534875"/>
            <a:ext cx="15472800" cy="70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Visionen är organisationens långsiktiga slutmål. 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Mission är resan till slutmålet och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Värderingar är det som värdesätts längs vägen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Om ni skattar denna del lågt är det den första motorn ni bör jobba med.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Beroende på vilken fas ni är i bör ni jobba på olika sätt.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s. 108-117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7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7"/>
          <p:cNvSpPr txBox="1"/>
          <p:nvPr/>
        </p:nvSpPr>
        <p:spPr>
          <a:xfrm>
            <a:off x="19337725" y="2490850"/>
            <a:ext cx="31455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Varför &amp; vart?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7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Värderingar, vision och mission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/>
        </p:nvSpPr>
        <p:spPr>
          <a:xfrm>
            <a:off x="18367667" y="11607267"/>
            <a:ext cx="4972000" cy="1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DigJourney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2030850" y="3534875"/>
            <a:ext cx="10161000" cy="6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Hur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Vilka vägval gör ni för att nå era mål?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Det pågår ett kommunövergripande arbete med gemensamma digital principer som vi kommer titta närmare på i augusti och fundera på hur de påverkar era egna digitala planer.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8"/>
          <p:cNvSpPr txBox="1"/>
          <p:nvPr/>
        </p:nvSpPr>
        <p:spPr>
          <a:xfrm>
            <a:off x="19232067" y="4351333"/>
            <a:ext cx="2273600" cy="1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9750" y="3534867"/>
            <a:ext cx="8489731" cy="5621067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8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Strategiarbete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8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8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/>
        </p:nvSpPr>
        <p:spPr>
          <a:xfrm>
            <a:off x="2015075" y="3534878"/>
            <a:ext cx="12931200" cy="9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Vilka kompetenser och vilken kultur finns?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Digital transformation handlar inte om tekniken utan verksamhetens förmåga att ställa om och utvecklas.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Kulturen bör sträva efter att våga testa och att våga misslyckas.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Kompetens, ta tillvara medarbetarnas digitala kompetens. Gör en långsiktig utvecklingsplan.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1119" y="3534876"/>
            <a:ext cx="7882756" cy="6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18367667" y="11607267"/>
            <a:ext cx="4972000" cy="1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DigJourney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9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Organisation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9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39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/>
          <p:nvPr/>
        </p:nvSpPr>
        <p:spPr>
          <a:xfrm>
            <a:off x="2030851" y="3534875"/>
            <a:ext cx="10927500" cy="68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Se till att ni kan era processer. Att kartlägga och ha  koll på dem gör det enklare att digitalisera.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När ni digitaliserar se till att ni ändrar i processerna och anpassar dem och tar bort sånt ni gjorde tidigare.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Automatisering den ultimata utvecklingen av en process, där målet är att människor inte behövs för att utföra processen.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p40"/>
          <p:cNvPicPr preferRelativeResize="0"/>
          <p:nvPr/>
        </p:nvPicPr>
        <p:blipFill rotWithShape="1">
          <a:blip r:embed="rId3">
            <a:alphaModFix/>
          </a:blip>
          <a:srcRect b="8164" l="0" r="2884" t="0"/>
          <a:stretch/>
        </p:blipFill>
        <p:spPr>
          <a:xfrm>
            <a:off x="12958275" y="3534875"/>
            <a:ext cx="9601200" cy="68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0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Processer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0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0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/>
          <p:nvPr/>
        </p:nvSpPr>
        <p:spPr>
          <a:xfrm>
            <a:off x="2030851" y="3534875"/>
            <a:ext cx="10161000" cy="6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Är den informationsteknik som finns för att stödja processerna.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Ofta stora övergripande frågor men hur jobbar ni med de verktyg ni har?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Office 365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Insidan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Internet of things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1"/>
          <p:cNvSpPr txBox="1"/>
          <p:nvPr/>
        </p:nvSpPr>
        <p:spPr>
          <a:xfrm>
            <a:off x="19620000" y="3420933"/>
            <a:ext cx="2424800" cy="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</a:t>
            </a:r>
            <a:endParaRPr b="1" sz="5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3873" y="3534875"/>
            <a:ext cx="8505600" cy="5621667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1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Infrastruktur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41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1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"/>
          <p:cNvSpPr txBox="1"/>
          <p:nvPr/>
        </p:nvSpPr>
        <p:spPr>
          <a:xfrm>
            <a:off x="18367667" y="11607267"/>
            <a:ext cx="4972000" cy="1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DigJourney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2"/>
          <p:cNvSpPr txBox="1"/>
          <p:nvPr/>
        </p:nvSpPr>
        <p:spPr>
          <a:xfrm>
            <a:off x="2015075" y="3534875"/>
            <a:ext cx="10176900" cy="89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Sök gärna efter data som redan finns. Tex från SCB.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Användartester eller intervjuer för att få kunskap om invånarna.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Exempel på effektiv dataanalys 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Söka böcker på bibblan.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"de som söker denna bok är också intresserade av….”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8" name="Google Shape;30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8274" y="3534876"/>
            <a:ext cx="9601200" cy="63908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09" name="Google Shape;309;p42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Data &amp; analys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2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2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/>
        </p:nvSpPr>
        <p:spPr>
          <a:xfrm>
            <a:off x="2030850" y="3534875"/>
            <a:ext cx="10161000" cy="9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Vad ska budgeten räcka till.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Hur finansierar vi de digitala satsningarna. Kan vi räkna hem nyttan?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Förbättring av erbjudandet kan tex vara genom e-tjänster eller erbjuda bokning via webben.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Försök skapa en innovationskultur så erbjudandet kan utvecklas över tid och utmana det som redan är inarbetat..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3"/>
          <p:cNvSpPr txBox="1"/>
          <p:nvPr/>
        </p:nvSpPr>
        <p:spPr>
          <a:xfrm>
            <a:off x="19058800" y="3849733"/>
            <a:ext cx="3614400" cy="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8749" y="3534875"/>
            <a:ext cx="7820731" cy="5511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3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Erbjudande &amp; intäktsmodell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3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3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4"/>
          <p:cNvSpPr txBox="1"/>
          <p:nvPr/>
        </p:nvSpPr>
        <p:spPr>
          <a:xfrm>
            <a:off x="2030850" y="3534875"/>
            <a:ext cx="10161000" cy="7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Både digitala och fysiska platser där vi möter våra invånare. 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Både våra egna platser och lånade.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 verksamheten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Facebook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Webben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Mässor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6668" y="3382477"/>
            <a:ext cx="9342809" cy="69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4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Kontaktytor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44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4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Vad</a:t>
            </a: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5"/>
          <p:cNvSpPr txBox="1"/>
          <p:nvPr/>
        </p:nvSpPr>
        <p:spPr>
          <a:xfrm>
            <a:off x="18380000" y="11742867"/>
            <a:ext cx="4972000" cy="1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DigJourney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5"/>
          <p:cNvSpPr txBox="1"/>
          <p:nvPr/>
        </p:nvSpPr>
        <p:spPr>
          <a:xfrm>
            <a:off x="2015083" y="3534858"/>
            <a:ext cx="11229600" cy="5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Hur vi interagerar med våra målgrupper, vilka relationer som utvecklas och samt hur relationerna integreras med erbjudandet. 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6719" y="3534867"/>
            <a:ext cx="7722758" cy="579206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5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Relationer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45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CC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5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Vad?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45"/>
          <p:cNvSpPr txBox="1"/>
          <p:nvPr/>
        </p:nvSpPr>
        <p:spPr>
          <a:xfrm>
            <a:off x="2030850" y="10507125"/>
            <a:ext cx="14551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Joakim Jansson och Marie Andervin (2016). Att leda digital transformation. HOI Förlag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6"/>
          <p:cNvPicPr preferRelativeResize="0"/>
          <p:nvPr/>
        </p:nvPicPr>
        <p:blipFill rotWithShape="1">
          <a:blip r:embed="rId3">
            <a:alphaModFix/>
          </a:blip>
          <a:srcRect b="30614" l="1597" r="1012" t="24562"/>
          <a:stretch/>
        </p:blipFill>
        <p:spPr>
          <a:xfrm>
            <a:off x="2030850" y="3664562"/>
            <a:ext cx="19626173" cy="63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46"/>
          <p:cNvSpPr txBox="1"/>
          <p:nvPr/>
        </p:nvSpPr>
        <p:spPr>
          <a:xfrm>
            <a:off x="2030850" y="10507125"/>
            <a:ext cx="14551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Joakim Jansson och Marie Andervin (2016). Att leda digital transformation. HOI Förlag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46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Nio digitala motorer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/>
          <p:nvPr/>
        </p:nvSpPr>
        <p:spPr>
          <a:xfrm>
            <a:off x="20167300" y="4577267"/>
            <a:ext cx="3020700" cy="2597700"/>
          </a:xfrm>
          <a:prstGeom prst="homePlate">
            <a:avLst>
              <a:gd fmla="val 22369" name="adj"/>
            </a:avLst>
          </a:prstGeom>
          <a:solidFill>
            <a:srgbClr val="C4E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0"/>
          <p:cNvSpPr/>
          <p:nvPr/>
        </p:nvSpPr>
        <p:spPr>
          <a:xfrm>
            <a:off x="1367867" y="4636000"/>
            <a:ext cx="3020700" cy="2597700"/>
          </a:xfrm>
          <a:prstGeom prst="homePlate">
            <a:avLst>
              <a:gd fmla="val 22369" name="adj"/>
            </a:avLst>
          </a:prstGeom>
          <a:solidFill>
            <a:srgbClr val="C4E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7560033" y="4636000"/>
            <a:ext cx="3020700" cy="2597700"/>
          </a:xfrm>
          <a:prstGeom prst="homePlate">
            <a:avLst>
              <a:gd fmla="val 22369" name="adj"/>
            </a:avLst>
          </a:prstGeom>
          <a:solidFill>
            <a:srgbClr val="C4E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0"/>
          <p:cNvSpPr/>
          <p:nvPr/>
        </p:nvSpPr>
        <p:spPr>
          <a:xfrm>
            <a:off x="13928167" y="4577267"/>
            <a:ext cx="3020700" cy="2597700"/>
          </a:xfrm>
          <a:prstGeom prst="homePlate">
            <a:avLst>
              <a:gd fmla="val 22369" name="adj"/>
            </a:avLst>
          </a:prstGeom>
          <a:solidFill>
            <a:srgbClr val="C4E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1195867" y="5073200"/>
            <a:ext cx="33648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Vad är digital 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transformation?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7560067" y="5000933"/>
            <a:ext cx="30207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Hur digital 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transformation 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drivs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13778200" y="4873733"/>
            <a:ext cx="3364800" cy="1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Att leda 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och genomföra </a:t>
            </a:r>
            <a:br>
              <a:rPr lang="en-US" sz="32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transformation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20102333" y="5035533"/>
            <a:ext cx="32343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Transformationsplanen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1195867" y="3554233"/>
            <a:ext cx="36648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WS 1: 190312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7356957" y="3641067"/>
            <a:ext cx="42480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WS 2: 190410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13681084" y="3577467"/>
            <a:ext cx="38064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WS 3: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190514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20005219" y="3577467"/>
            <a:ext cx="39465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WS 4: 190829/30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20"/>
          <p:cNvGrpSpPr/>
          <p:nvPr/>
        </p:nvGrpSpPr>
        <p:grpSpPr>
          <a:xfrm>
            <a:off x="4464017" y="4577342"/>
            <a:ext cx="15480960" cy="2656367"/>
            <a:chOff x="1521188" y="2261150"/>
            <a:chExt cx="5805288" cy="996125"/>
          </a:xfrm>
        </p:grpSpPr>
        <p:sp>
          <p:nvSpPr>
            <p:cNvPr id="116" name="Google Shape;116;p20"/>
            <p:cNvSpPr/>
            <p:nvPr/>
          </p:nvSpPr>
          <p:spPr>
            <a:xfrm>
              <a:off x="6347088" y="2261150"/>
              <a:ext cx="967200" cy="974100"/>
            </a:xfrm>
            <a:prstGeom prst="ellipse">
              <a:avLst/>
            </a:prstGeom>
            <a:solidFill>
              <a:srgbClr val="C4FFDD"/>
            </a:solidFill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3975538" y="2283175"/>
              <a:ext cx="967200" cy="974100"/>
            </a:xfrm>
            <a:prstGeom prst="ellipse">
              <a:avLst/>
            </a:prstGeom>
            <a:solidFill>
              <a:srgbClr val="C4FFDD"/>
            </a:solidFill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1603988" y="2283175"/>
              <a:ext cx="967200" cy="974100"/>
            </a:xfrm>
            <a:prstGeom prst="ellipse">
              <a:avLst/>
            </a:prstGeom>
            <a:solidFill>
              <a:srgbClr val="C4FFDD"/>
            </a:solidFill>
            <a:ln cap="flat" cmpd="sng" w="9525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0"/>
            <p:cNvSpPr txBox="1"/>
            <p:nvPr/>
          </p:nvSpPr>
          <p:spPr>
            <a:xfrm>
              <a:off x="3876250" y="2447125"/>
              <a:ext cx="1132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Digitalt 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mognadstest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6359275" y="2420025"/>
              <a:ext cx="9672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Förändrings-vågor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1521188" y="2447125"/>
              <a:ext cx="1132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latin typeface="Calibri"/>
                  <a:ea typeface="Calibri"/>
                  <a:cs typeface="Calibri"/>
                  <a:sym typeface="Calibri"/>
                </a:rPr>
                <a:t>Vad är digitalisering för oss?</a:t>
              </a:r>
              <a:endParaRPr sz="32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20"/>
          <p:cNvSpPr txBox="1"/>
          <p:nvPr/>
        </p:nvSpPr>
        <p:spPr>
          <a:xfrm>
            <a:off x="2030867" y="9841533"/>
            <a:ext cx="18807900" cy="19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Dokumentation i lärplattform Samarbeta.se och individuell logg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5333528" y="7846067"/>
            <a:ext cx="837600" cy="843900"/>
          </a:xfrm>
          <a:prstGeom prst="ellipse">
            <a:avLst/>
          </a:prstGeom>
          <a:solidFill>
            <a:srgbClr val="F2C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11785561" y="7846067"/>
            <a:ext cx="837600" cy="843900"/>
          </a:xfrm>
          <a:prstGeom prst="ellipse">
            <a:avLst/>
          </a:prstGeom>
          <a:solidFill>
            <a:srgbClr val="F2C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18237561" y="7846067"/>
            <a:ext cx="837600" cy="843900"/>
          </a:xfrm>
          <a:prstGeom prst="ellipse">
            <a:avLst/>
          </a:prstGeom>
          <a:solidFill>
            <a:srgbClr val="F2C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15011528" y="7842733"/>
            <a:ext cx="837600" cy="843900"/>
          </a:xfrm>
          <a:prstGeom prst="ellipse">
            <a:avLst/>
          </a:prstGeom>
          <a:solidFill>
            <a:srgbClr val="F2C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8559528" y="7846067"/>
            <a:ext cx="837600" cy="843900"/>
          </a:xfrm>
          <a:prstGeom prst="ellipse">
            <a:avLst/>
          </a:prstGeom>
          <a:solidFill>
            <a:srgbClr val="F2CDFF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1345867" y="7609667"/>
            <a:ext cx="38064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Omvärldsbevakning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T ex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Poddavsnitt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2030840" y="1936749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Innehåll och arbetssätt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"/>
          <p:cNvSpPr txBox="1"/>
          <p:nvPr/>
        </p:nvSpPr>
        <p:spPr>
          <a:xfrm>
            <a:off x="17937400" y="12181533"/>
            <a:ext cx="53160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Källa: DigJouney</a:t>
            </a:r>
            <a:endParaRPr sz="3700"/>
          </a:p>
        </p:txBody>
      </p:sp>
      <p:sp>
        <p:nvSpPr>
          <p:cNvPr id="359" name="Google Shape;359;p47"/>
          <p:cNvSpPr txBox="1"/>
          <p:nvPr/>
        </p:nvSpPr>
        <p:spPr>
          <a:xfrm>
            <a:off x="2030858" y="3504400"/>
            <a:ext cx="14027100" cy="7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Få med politik och ledning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Utarbeta vision och mission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Organisera transformationen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Forma en transformationsledning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Undanröja hinder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Visa på framgång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Lägga grund för processarbete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47"/>
          <p:cNvSpPr txBox="1"/>
          <p:nvPr/>
        </p:nvSpPr>
        <p:spPr>
          <a:xfrm>
            <a:off x="2030850" y="1936750"/>
            <a:ext cx="221949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Mobiliseringsfasen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8"/>
          <p:cNvSpPr txBox="1"/>
          <p:nvPr/>
        </p:nvSpPr>
        <p:spPr>
          <a:xfrm>
            <a:off x="17937400" y="12181533"/>
            <a:ext cx="53160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Källa: DigJouney</a:t>
            </a:r>
            <a:endParaRPr sz="3700"/>
          </a:p>
        </p:txBody>
      </p:sp>
      <p:sp>
        <p:nvSpPr>
          <p:cNvPr id="367" name="Google Shape;367;p48"/>
          <p:cNvSpPr txBox="1"/>
          <p:nvPr/>
        </p:nvSpPr>
        <p:spPr>
          <a:xfrm>
            <a:off x="2030858" y="3496750"/>
            <a:ext cx="14027100" cy="7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Fördjupa arbetet med vision och mission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Ta fram en digital strategi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Identifiera och åtgärda friktion mellan det gamla och det nya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Mer digital kompetens, digitala specialister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Koordinera processer och infrastruktur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Innovation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...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48"/>
          <p:cNvSpPr txBox="1"/>
          <p:nvPr/>
        </p:nvSpPr>
        <p:spPr>
          <a:xfrm>
            <a:off x="2030850" y="1936750"/>
            <a:ext cx="221949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Koordinationsfasen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9"/>
          <p:cNvSpPr txBox="1"/>
          <p:nvPr/>
        </p:nvSpPr>
        <p:spPr>
          <a:xfrm>
            <a:off x="17937400" y="12181533"/>
            <a:ext cx="53160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Källa: DigJouney</a:t>
            </a:r>
            <a:endParaRPr sz="3700"/>
          </a:p>
        </p:txBody>
      </p:sp>
      <p:sp>
        <p:nvSpPr>
          <p:cNvPr id="375" name="Google Shape;375;p49"/>
          <p:cNvSpPr txBox="1"/>
          <p:nvPr/>
        </p:nvSpPr>
        <p:spPr>
          <a:xfrm>
            <a:off x="2030858" y="3496750"/>
            <a:ext cx="14027100" cy="77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Integrera digital vision, mission och strategi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Etablera förändringskultur som norm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Sömnlöst, anpassat, händelsestyrt och automatiserat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Lean och agilt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Faktabaserat och intuitivt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Ny vision och kraft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spcBef>
                <a:spcPts val="0"/>
              </a:spcBef>
              <a:spcAft>
                <a:spcPts val="0"/>
              </a:spcAft>
              <a:buSzPts val="4800"/>
              <a:buFont typeface="Calibri"/>
              <a:buChar char="●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….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49"/>
          <p:cNvSpPr txBox="1"/>
          <p:nvPr/>
        </p:nvSpPr>
        <p:spPr>
          <a:xfrm>
            <a:off x="2030850" y="1936750"/>
            <a:ext cx="221949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Accelerationsfasen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2175" y="-46500"/>
            <a:ext cx="24677798" cy="1380899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50"/>
          <p:cNvSpPr txBox="1"/>
          <p:nvPr/>
        </p:nvSpPr>
        <p:spPr>
          <a:xfrm>
            <a:off x="21994500" y="5341650"/>
            <a:ext cx="20019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SID 107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1"/>
          <p:cNvPicPr preferRelativeResize="0"/>
          <p:nvPr/>
        </p:nvPicPr>
        <p:blipFill rotWithShape="1">
          <a:blip r:embed="rId3">
            <a:alphaModFix/>
          </a:blip>
          <a:srcRect b="0" l="5092" r="2817" t="0"/>
          <a:stretch/>
        </p:blipFill>
        <p:spPr>
          <a:xfrm>
            <a:off x="361075" y="2785050"/>
            <a:ext cx="23661849" cy="843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/>
          <p:nvPr>
            <p:ph idx="12" type="sldNum"/>
          </p:nvPr>
        </p:nvSpPr>
        <p:spPr>
          <a:xfrm>
            <a:off x="17475200" y="12712704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52"/>
          <p:cNvSpPr/>
          <p:nvPr/>
        </p:nvSpPr>
        <p:spPr>
          <a:xfrm>
            <a:off x="950600" y="0"/>
            <a:ext cx="18242100" cy="14095200"/>
          </a:xfrm>
          <a:prstGeom prst="rect">
            <a:avLst/>
          </a:prstGeom>
          <a:solidFill>
            <a:srgbClr val="01A7BE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2"/>
          <p:cNvSpPr/>
          <p:nvPr/>
        </p:nvSpPr>
        <p:spPr>
          <a:xfrm>
            <a:off x="2171312" y="5426912"/>
            <a:ext cx="7110720" cy="366217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137" y="21600"/>
                </a:lnTo>
                <a:lnTo>
                  <a:pt x="21600" y="10658"/>
                </a:lnTo>
                <a:lnTo>
                  <a:pt x="211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2"/>
          <p:cNvSpPr txBox="1"/>
          <p:nvPr/>
        </p:nvSpPr>
        <p:spPr>
          <a:xfrm>
            <a:off x="2354420" y="5567149"/>
            <a:ext cx="6234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1. DMI</a:t>
            </a:r>
            <a:endParaRPr/>
          </a:p>
        </p:txBody>
      </p:sp>
      <p:sp>
        <p:nvSpPr>
          <p:cNvPr id="397" name="Google Shape;397;p52"/>
          <p:cNvSpPr txBox="1"/>
          <p:nvPr/>
        </p:nvSpPr>
        <p:spPr>
          <a:xfrm>
            <a:off x="2171333" y="12670401"/>
            <a:ext cx="1816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www.digjourney.com</a:t>
            </a:r>
            <a:endParaRPr/>
          </a:p>
        </p:txBody>
      </p:sp>
      <p:sp>
        <p:nvSpPr>
          <p:cNvPr id="398" name="Google Shape;398;p52"/>
          <p:cNvSpPr/>
          <p:nvPr/>
        </p:nvSpPr>
        <p:spPr>
          <a:xfrm>
            <a:off x="2171316" y="3962047"/>
            <a:ext cx="11535900" cy="1220700"/>
          </a:xfrm>
          <a:prstGeom prst="rect">
            <a:avLst/>
          </a:prstGeom>
          <a:solidFill>
            <a:srgbClr val="FFEFE1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2"/>
          <p:cNvSpPr txBox="1"/>
          <p:nvPr/>
        </p:nvSpPr>
        <p:spPr>
          <a:xfrm>
            <a:off x="2354422" y="4102282"/>
            <a:ext cx="8850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MISSION</a:t>
            </a:r>
            <a:endParaRPr/>
          </a:p>
        </p:txBody>
      </p:sp>
      <p:sp>
        <p:nvSpPr>
          <p:cNvPr id="400" name="Google Shape;400;p52"/>
          <p:cNvSpPr/>
          <p:nvPr/>
        </p:nvSpPr>
        <p:spPr>
          <a:xfrm>
            <a:off x="2171316" y="2069927"/>
            <a:ext cx="5554200" cy="1647900"/>
          </a:xfrm>
          <a:prstGeom prst="rect">
            <a:avLst/>
          </a:prstGeom>
          <a:solidFill>
            <a:srgbClr val="FFEFE1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52"/>
          <p:cNvSpPr txBox="1"/>
          <p:nvPr/>
        </p:nvSpPr>
        <p:spPr>
          <a:xfrm>
            <a:off x="2354422" y="2210161"/>
            <a:ext cx="14094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821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5821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VÄRDERINGAR</a:t>
            </a:r>
            <a:endParaRPr/>
          </a:p>
        </p:txBody>
      </p:sp>
      <p:sp>
        <p:nvSpPr>
          <p:cNvPr id="402" name="Google Shape;402;p52"/>
          <p:cNvSpPr/>
          <p:nvPr/>
        </p:nvSpPr>
        <p:spPr>
          <a:xfrm>
            <a:off x="7969739" y="2069927"/>
            <a:ext cx="5737500" cy="1647900"/>
          </a:xfrm>
          <a:prstGeom prst="rect">
            <a:avLst/>
          </a:prstGeom>
          <a:solidFill>
            <a:srgbClr val="FFEFE1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52"/>
          <p:cNvSpPr txBox="1"/>
          <p:nvPr/>
        </p:nvSpPr>
        <p:spPr>
          <a:xfrm>
            <a:off x="8152852" y="2210161"/>
            <a:ext cx="6273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VISION</a:t>
            </a:r>
            <a:endParaRPr/>
          </a:p>
        </p:txBody>
      </p:sp>
      <p:sp>
        <p:nvSpPr>
          <p:cNvPr id="404" name="Google Shape;404;p52"/>
          <p:cNvSpPr/>
          <p:nvPr/>
        </p:nvSpPr>
        <p:spPr>
          <a:xfrm>
            <a:off x="9373574" y="5426912"/>
            <a:ext cx="4486158" cy="366217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735" y="10679"/>
                </a:lnTo>
                <a:lnTo>
                  <a:pt x="0" y="21600"/>
                </a:lnTo>
                <a:lnTo>
                  <a:pt x="20865" y="21600"/>
                </a:lnTo>
                <a:lnTo>
                  <a:pt x="21600" y="10679"/>
                </a:lnTo>
                <a:lnTo>
                  <a:pt x="208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52"/>
          <p:cNvSpPr txBox="1"/>
          <p:nvPr/>
        </p:nvSpPr>
        <p:spPr>
          <a:xfrm>
            <a:off x="9578214" y="5567149"/>
            <a:ext cx="21900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4. DIGITAL DESTINATION</a:t>
            </a:r>
            <a:endParaRPr/>
          </a:p>
        </p:txBody>
      </p:sp>
      <p:sp>
        <p:nvSpPr>
          <p:cNvPr id="406" name="Google Shape;406;p52"/>
          <p:cNvSpPr/>
          <p:nvPr/>
        </p:nvSpPr>
        <p:spPr>
          <a:xfrm>
            <a:off x="13951280" y="5426912"/>
            <a:ext cx="4069062" cy="690033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810" y="10679"/>
                </a:lnTo>
                <a:lnTo>
                  <a:pt x="0" y="21600"/>
                </a:lnTo>
                <a:lnTo>
                  <a:pt x="20736" y="21600"/>
                </a:lnTo>
                <a:lnTo>
                  <a:pt x="21600" y="10679"/>
                </a:lnTo>
                <a:lnTo>
                  <a:pt x="207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52"/>
          <p:cNvSpPr txBox="1"/>
          <p:nvPr/>
        </p:nvSpPr>
        <p:spPr>
          <a:xfrm>
            <a:off x="14155922" y="5567149"/>
            <a:ext cx="25323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5. TRANSFORMATIONSPLAN</a:t>
            </a:r>
            <a:endParaRPr/>
          </a:p>
        </p:txBody>
      </p:sp>
      <p:sp>
        <p:nvSpPr>
          <p:cNvPr id="408" name="Google Shape;408;p52"/>
          <p:cNvSpPr/>
          <p:nvPr/>
        </p:nvSpPr>
        <p:spPr>
          <a:xfrm>
            <a:off x="2171316" y="9333207"/>
            <a:ext cx="6958200" cy="299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52"/>
          <p:cNvSpPr txBox="1"/>
          <p:nvPr/>
        </p:nvSpPr>
        <p:spPr>
          <a:xfrm>
            <a:off x="2354422" y="9473460"/>
            <a:ext cx="173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2. BRANSCHAKTÖRER</a:t>
            </a:r>
            <a:endParaRPr/>
          </a:p>
        </p:txBody>
      </p:sp>
      <p:sp>
        <p:nvSpPr>
          <p:cNvPr id="410" name="Google Shape;410;p52"/>
          <p:cNvSpPr/>
          <p:nvPr/>
        </p:nvSpPr>
        <p:spPr>
          <a:xfrm>
            <a:off x="13953984" y="360918"/>
            <a:ext cx="3900900" cy="1159800"/>
          </a:xfrm>
          <a:prstGeom prst="rect">
            <a:avLst/>
          </a:prstGeom>
          <a:solidFill>
            <a:srgbClr val="BBDEE7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2"/>
          <p:cNvSpPr txBox="1"/>
          <p:nvPr/>
        </p:nvSpPr>
        <p:spPr>
          <a:xfrm>
            <a:off x="14198117" y="566086"/>
            <a:ext cx="4965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Namn:</a:t>
            </a:r>
            <a:endParaRPr/>
          </a:p>
        </p:txBody>
      </p:sp>
      <p:pic>
        <p:nvPicPr>
          <p:cNvPr descr="Image" id="412" name="Google Shape;41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888723" y="12779810"/>
            <a:ext cx="936295" cy="453047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2"/>
          <p:cNvSpPr/>
          <p:nvPr/>
        </p:nvSpPr>
        <p:spPr>
          <a:xfrm>
            <a:off x="13951280" y="2069926"/>
            <a:ext cx="3906306" cy="143434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293" y="0"/>
                </a:lnTo>
                <a:close/>
              </a:path>
            </a:pathLst>
          </a:custGeom>
          <a:solidFill>
            <a:srgbClr val="FFEFE1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52"/>
          <p:cNvSpPr txBox="1"/>
          <p:nvPr/>
        </p:nvSpPr>
        <p:spPr>
          <a:xfrm>
            <a:off x="14134389" y="2210161"/>
            <a:ext cx="1615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AVGRÄNSNINGAR</a:t>
            </a:r>
            <a:endParaRPr/>
          </a:p>
        </p:txBody>
      </p:sp>
      <p:sp>
        <p:nvSpPr>
          <p:cNvPr id="415" name="Google Shape;415;p52"/>
          <p:cNvSpPr/>
          <p:nvPr/>
        </p:nvSpPr>
        <p:spPr>
          <a:xfrm>
            <a:off x="13951280" y="3748417"/>
            <a:ext cx="3906306" cy="143434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0293" y="0"/>
                </a:lnTo>
                <a:close/>
              </a:path>
            </a:pathLst>
          </a:custGeom>
          <a:solidFill>
            <a:srgbClr val="FFEFE1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14134389" y="3888658"/>
            <a:ext cx="11979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TILLGÅNGAR</a:t>
            </a:r>
            <a:endParaRPr/>
          </a:p>
        </p:txBody>
      </p:sp>
      <p:pic>
        <p:nvPicPr>
          <p:cNvPr descr="Image" id="417" name="Google Shape;41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6489" y="171116"/>
            <a:ext cx="1780785" cy="15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2"/>
          <p:cNvSpPr txBox="1"/>
          <p:nvPr/>
        </p:nvSpPr>
        <p:spPr>
          <a:xfrm>
            <a:off x="4170246" y="300616"/>
            <a:ext cx="7415700" cy="12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b="1" i="0" lang="en-US" sz="5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 STEG TILL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 TRANSFORMATIONSPLAN</a:t>
            </a:r>
            <a:endParaRPr/>
          </a:p>
        </p:txBody>
      </p:sp>
      <p:sp>
        <p:nvSpPr>
          <p:cNvPr id="419" name="Google Shape;419;p52"/>
          <p:cNvSpPr/>
          <p:nvPr/>
        </p:nvSpPr>
        <p:spPr>
          <a:xfrm>
            <a:off x="2252685" y="5976232"/>
            <a:ext cx="6612300" cy="305100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2252685" y="6586605"/>
            <a:ext cx="6612300" cy="305100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52"/>
          <p:cNvSpPr/>
          <p:nvPr/>
        </p:nvSpPr>
        <p:spPr>
          <a:xfrm>
            <a:off x="2252685" y="7196957"/>
            <a:ext cx="6612300" cy="305100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2252685" y="7807330"/>
            <a:ext cx="6612300" cy="305100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52"/>
          <p:cNvSpPr/>
          <p:nvPr/>
        </p:nvSpPr>
        <p:spPr>
          <a:xfrm>
            <a:off x="2252685" y="8417681"/>
            <a:ext cx="6612300" cy="305100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2515970" y="5971620"/>
            <a:ext cx="7299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Värderingar,</a:t>
            </a:r>
            <a:endParaRPr/>
          </a:p>
        </p:txBody>
      </p:sp>
      <p:sp>
        <p:nvSpPr>
          <p:cNvPr id="425" name="Google Shape;425;p52"/>
          <p:cNvSpPr txBox="1"/>
          <p:nvPr/>
        </p:nvSpPr>
        <p:spPr>
          <a:xfrm>
            <a:off x="2249186" y="6122345"/>
            <a:ext cx="9759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Vision &amp; Mission</a:t>
            </a:r>
            <a:endParaRPr/>
          </a:p>
        </p:txBody>
      </p:sp>
      <p:sp>
        <p:nvSpPr>
          <p:cNvPr id="426" name="Google Shape;426;p52"/>
          <p:cNvSpPr txBox="1"/>
          <p:nvPr/>
        </p:nvSpPr>
        <p:spPr>
          <a:xfrm>
            <a:off x="2368561" y="6352201"/>
            <a:ext cx="8400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Strategiarbete</a:t>
            </a:r>
            <a:endParaRPr/>
          </a:p>
        </p:txBody>
      </p:sp>
      <p:sp>
        <p:nvSpPr>
          <p:cNvPr id="427" name="Google Shape;427;p52"/>
          <p:cNvSpPr txBox="1"/>
          <p:nvPr/>
        </p:nvSpPr>
        <p:spPr>
          <a:xfrm>
            <a:off x="2469245" y="6657420"/>
            <a:ext cx="7581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Organisation</a:t>
            </a:r>
            <a:endParaRPr/>
          </a:p>
        </p:txBody>
      </p:sp>
      <p:sp>
        <p:nvSpPr>
          <p:cNvPr id="428" name="Google Shape;428;p52"/>
          <p:cNvSpPr txBox="1"/>
          <p:nvPr/>
        </p:nvSpPr>
        <p:spPr>
          <a:xfrm>
            <a:off x="2619970" y="6962638"/>
            <a:ext cx="6033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Processer</a:t>
            </a:r>
            <a:endParaRPr/>
          </a:p>
        </p:txBody>
      </p:sp>
      <p:sp>
        <p:nvSpPr>
          <p:cNvPr id="429" name="Google Shape;429;p52"/>
          <p:cNvSpPr txBox="1"/>
          <p:nvPr/>
        </p:nvSpPr>
        <p:spPr>
          <a:xfrm>
            <a:off x="2485975" y="7267857"/>
            <a:ext cx="7179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Infrastruktur</a:t>
            </a:r>
            <a:endParaRPr/>
          </a:p>
        </p:txBody>
      </p:sp>
      <p:sp>
        <p:nvSpPr>
          <p:cNvPr id="430" name="Google Shape;430;p52"/>
          <p:cNvSpPr txBox="1"/>
          <p:nvPr/>
        </p:nvSpPr>
        <p:spPr>
          <a:xfrm>
            <a:off x="2377151" y="7573076"/>
            <a:ext cx="8379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Data &amp; Analys</a:t>
            </a:r>
            <a:endParaRPr/>
          </a:p>
        </p:txBody>
      </p:sp>
      <p:sp>
        <p:nvSpPr>
          <p:cNvPr id="431" name="Google Shape;431;p52"/>
          <p:cNvSpPr txBox="1"/>
          <p:nvPr/>
        </p:nvSpPr>
        <p:spPr>
          <a:xfrm>
            <a:off x="2418904" y="7802932"/>
            <a:ext cx="845100" cy="2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Erbjudande &amp;</a:t>
            </a:r>
            <a:endParaRPr/>
          </a:p>
          <a:p>
            <a:pPr indent="4978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Intäktsmodell</a:t>
            </a:r>
            <a:endParaRPr/>
          </a:p>
        </p:txBody>
      </p:sp>
      <p:sp>
        <p:nvSpPr>
          <p:cNvPr id="432" name="Google Shape;432;p52"/>
          <p:cNvSpPr txBox="1"/>
          <p:nvPr/>
        </p:nvSpPr>
        <p:spPr>
          <a:xfrm>
            <a:off x="2544456" y="8183512"/>
            <a:ext cx="6783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Kontaktytor</a:t>
            </a:r>
            <a:endParaRPr/>
          </a:p>
        </p:txBody>
      </p:sp>
      <p:sp>
        <p:nvSpPr>
          <p:cNvPr id="433" name="Google Shape;433;p52"/>
          <p:cNvSpPr txBox="1"/>
          <p:nvPr/>
        </p:nvSpPr>
        <p:spPr>
          <a:xfrm>
            <a:off x="2619819" y="8488730"/>
            <a:ext cx="6126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Relationer</a:t>
            </a:r>
            <a:endParaRPr/>
          </a:p>
        </p:txBody>
      </p:sp>
      <p:sp>
        <p:nvSpPr>
          <p:cNvPr id="434" name="Google Shape;434;p52"/>
          <p:cNvSpPr txBox="1"/>
          <p:nvPr/>
        </p:nvSpPr>
        <p:spPr>
          <a:xfrm>
            <a:off x="3199359" y="8802691"/>
            <a:ext cx="2379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0 %</a:t>
            </a:r>
            <a:endParaRPr/>
          </a:p>
        </p:txBody>
      </p:sp>
      <p:sp>
        <p:nvSpPr>
          <p:cNvPr id="435" name="Google Shape;435;p52"/>
          <p:cNvSpPr txBox="1"/>
          <p:nvPr/>
        </p:nvSpPr>
        <p:spPr>
          <a:xfrm>
            <a:off x="3727501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10 %</a:t>
            </a:r>
            <a:endParaRPr/>
          </a:p>
        </p:txBody>
      </p:sp>
      <p:sp>
        <p:nvSpPr>
          <p:cNvPr id="436" name="Google Shape;436;p52"/>
          <p:cNvSpPr txBox="1"/>
          <p:nvPr/>
        </p:nvSpPr>
        <p:spPr>
          <a:xfrm>
            <a:off x="4289102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20 %</a:t>
            </a:r>
            <a:endParaRPr/>
          </a:p>
        </p:txBody>
      </p:sp>
      <p:sp>
        <p:nvSpPr>
          <p:cNvPr id="437" name="Google Shape;437;p52"/>
          <p:cNvSpPr txBox="1"/>
          <p:nvPr/>
        </p:nvSpPr>
        <p:spPr>
          <a:xfrm>
            <a:off x="4850704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30 %</a:t>
            </a:r>
            <a:endParaRPr/>
          </a:p>
        </p:txBody>
      </p:sp>
      <p:sp>
        <p:nvSpPr>
          <p:cNvPr id="438" name="Google Shape;438;p52"/>
          <p:cNvSpPr txBox="1"/>
          <p:nvPr/>
        </p:nvSpPr>
        <p:spPr>
          <a:xfrm>
            <a:off x="5412308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  <p:sp>
        <p:nvSpPr>
          <p:cNvPr id="439" name="Google Shape;439;p52"/>
          <p:cNvSpPr txBox="1"/>
          <p:nvPr/>
        </p:nvSpPr>
        <p:spPr>
          <a:xfrm>
            <a:off x="5973909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50 %</a:t>
            </a:r>
            <a:endParaRPr/>
          </a:p>
        </p:txBody>
      </p:sp>
      <p:sp>
        <p:nvSpPr>
          <p:cNvPr id="440" name="Google Shape;440;p52"/>
          <p:cNvSpPr txBox="1"/>
          <p:nvPr/>
        </p:nvSpPr>
        <p:spPr>
          <a:xfrm>
            <a:off x="6535513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60 %</a:t>
            </a:r>
            <a:endParaRPr/>
          </a:p>
        </p:txBody>
      </p:sp>
      <p:sp>
        <p:nvSpPr>
          <p:cNvPr id="441" name="Google Shape;441;p52"/>
          <p:cNvSpPr txBox="1"/>
          <p:nvPr/>
        </p:nvSpPr>
        <p:spPr>
          <a:xfrm>
            <a:off x="7097115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70 %</a:t>
            </a:r>
            <a:endParaRPr/>
          </a:p>
        </p:txBody>
      </p:sp>
      <p:sp>
        <p:nvSpPr>
          <p:cNvPr id="442" name="Google Shape;442;p52"/>
          <p:cNvSpPr txBox="1"/>
          <p:nvPr/>
        </p:nvSpPr>
        <p:spPr>
          <a:xfrm>
            <a:off x="7658718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80 %</a:t>
            </a:r>
            <a:endParaRPr/>
          </a:p>
        </p:txBody>
      </p:sp>
      <p:sp>
        <p:nvSpPr>
          <p:cNvPr id="443" name="Google Shape;443;p52"/>
          <p:cNvSpPr txBox="1"/>
          <p:nvPr/>
        </p:nvSpPr>
        <p:spPr>
          <a:xfrm>
            <a:off x="8220319" y="8802691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90 %</a:t>
            </a:r>
            <a:endParaRPr/>
          </a:p>
        </p:txBody>
      </p:sp>
      <p:sp>
        <p:nvSpPr>
          <p:cNvPr id="444" name="Google Shape;444;p52"/>
          <p:cNvSpPr txBox="1"/>
          <p:nvPr/>
        </p:nvSpPr>
        <p:spPr>
          <a:xfrm>
            <a:off x="8748462" y="8802691"/>
            <a:ext cx="383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100 %</a:t>
            </a:r>
            <a:endParaRPr/>
          </a:p>
        </p:txBody>
      </p:sp>
      <p:sp>
        <p:nvSpPr>
          <p:cNvPr id="445" name="Google Shape;445;p52"/>
          <p:cNvSpPr txBox="1"/>
          <p:nvPr/>
        </p:nvSpPr>
        <p:spPr>
          <a:xfrm>
            <a:off x="3200113" y="11991888"/>
            <a:ext cx="2379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0 %</a:t>
            </a:r>
            <a:endParaRPr/>
          </a:p>
        </p:txBody>
      </p:sp>
      <p:sp>
        <p:nvSpPr>
          <p:cNvPr id="446" name="Google Shape;446;p52"/>
          <p:cNvSpPr txBox="1"/>
          <p:nvPr/>
        </p:nvSpPr>
        <p:spPr>
          <a:xfrm>
            <a:off x="3728253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10 %</a:t>
            </a:r>
            <a:endParaRPr/>
          </a:p>
        </p:txBody>
      </p:sp>
      <p:sp>
        <p:nvSpPr>
          <p:cNvPr id="447" name="Google Shape;447;p52"/>
          <p:cNvSpPr txBox="1"/>
          <p:nvPr/>
        </p:nvSpPr>
        <p:spPr>
          <a:xfrm>
            <a:off x="4289857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20 %</a:t>
            </a:r>
            <a:endParaRPr/>
          </a:p>
        </p:txBody>
      </p:sp>
      <p:sp>
        <p:nvSpPr>
          <p:cNvPr id="448" name="Google Shape;448;p52"/>
          <p:cNvSpPr txBox="1"/>
          <p:nvPr/>
        </p:nvSpPr>
        <p:spPr>
          <a:xfrm>
            <a:off x="4851459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30 %</a:t>
            </a:r>
            <a:endParaRPr/>
          </a:p>
        </p:txBody>
      </p:sp>
      <p:sp>
        <p:nvSpPr>
          <p:cNvPr id="449" name="Google Shape;449;p52"/>
          <p:cNvSpPr txBox="1"/>
          <p:nvPr/>
        </p:nvSpPr>
        <p:spPr>
          <a:xfrm>
            <a:off x="5413062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40 %</a:t>
            </a:r>
            <a:endParaRPr/>
          </a:p>
        </p:txBody>
      </p:sp>
      <p:sp>
        <p:nvSpPr>
          <p:cNvPr id="450" name="Google Shape;450;p52"/>
          <p:cNvSpPr txBox="1"/>
          <p:nvPr/>
        </p:nvSpPr>
        <p:spPr>
          <a:xfrm>
            <a:off x="5974664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50 %</a:t>
            </a:r>
            <a:endParaRPr/>
          </a:p>
        </p:txBody>
      </p:sp>
      <p:sp>
        <p:nvSpPr>
          <p:cNvPr id="451" name="Google Shape;451;p52"/>
          <p:cNvSpPr txBox="1"/>
          <p:nvPr/>
        </p:nvSpPr>
        <p:spPr>
          <a:xfrm>
            <a:off x="6536265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60 %</a:t>
            </a:r>
            <a:endParaRPr/>
          </a:p>
        </p:txBody>
      </p:sp>
      <p:sp>
        <p:nvSpPr>
          <p:cNvPr id="452" name="Google Shape;452;p52"/>
          <p:cNvSpPr txBox="1"/>
          <p:nvPr/>
        </p:nvSpPr>
        <p:spPr>
          <a:xfrm>
            <a:off x="7097869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70 %</a:t>
            </a:r>
            <a:endParaRPr/>
          </a:p>
        </p:txBody>
      </p:sp>
      <p:sp>
        <p:nvSpPr>
          <p:cNvPr id="453" name="Google Shape;453;p52"/>
          <p:cNvSpPr txBox="1"/>
          <p:nvPr/>
        </p:nvSpPr>
        <p:spPr>
          <a:xfrm>
            <a:off x="7659471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80 %</a:t>
            </a:r>
            <a:endParaRPr/>
          </a:p>
        </p:txBody>
      </p:sp>
      <p:sp>
        <p:nvSpPr>
          <p:cNvPr id="454" name="Google Shape;454;p52"/>
          <p:cNvSpPr txBox="1"/>
          <p:nvPr/>
        </p:nvSpPr>
        <p:spPr>
          <a:xfrm>
            <a:off x="8221074" y="11991888"/>
            <a:ext cx="3105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90 %</a:t>
            </a:r>
            <a:endParaRPr/>
          </a:p>
        </p:txBody>
      </p:sp>
      <p:sp>
        <p:nvSpPr>
          <p:cNvPr id="455" name="Google Shape;455;p52"/>
          <p:cNvSpPr txBox="1"/>
          <p:nvPr/>
        </p:nvSpPr>
        <p:spPr>
          <a:xfrm>
            <a:off x="8749214" y="11991888"/>
            <a:ext cx="383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100 %</a:t>
            </a:r>
            <a:endParaRPr/>
          </a:p>
        </p:txBody>
      </p:sp>
      <p:cxnSp>
        <p:nvCxnSpPr>
          <p:cNvPr id="456" name="Google Shape;456;p52"/>
          <p:cNvCxnSpPr/>
          <p:nvPr/>
        </p:nvCxnSpPr>
        <p:spPr>
          <a:xfrm rot="10800000">
            <a:off x="3326505" y="5976163"/>
            <a:ext cx="0" cy="2775300"/>
          </a:xfrm>
          <a:prstGeom prst="straightConnector1">
            <a:avLst/>
          </a:prstGeom>
          <a:noFill/>
          <a:ln cap="flat" cmpd="sng" w="12700">
            <a:solidFill>
              <a:srgbClr val="37353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7" name="Google Shape;457;p52"/>
          <p:cNvCxnSpPr/>
          <p:nvPr/>
        </p:nvCxnSpPr>
        <p:spPr>
          <a:xfrm rot="10800000">
            <a:off x="3315757" y="8757873"/>
            <a:ext cx="5691600" cy="0"/>
          </a:xfrm>
          <a:prstGeom prst="straightConnector1">
            <a:avLst/>
          </a:prstGeom>
          <a:noFill/>
          <a:ln cap="flat" cmpd="sng" w="12700">
            <a:solidFill>
              <a:srgbClr val="37353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8" name="Google Shape;458;p52"/>
          <p:cNvSpPr txBox="1"/>
          <p:nvPr/>
        </p:nvSpPr>
        <p:spPr>
          <a:xfrm>
            <a:off x="3860629" y="5650248"/>
            <a:ext cx="7860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Mobilisering</a:t>
            </a:r>
            <a:endParaRPr/>
          </a:p>
        </p:txBody>
      </p:sp>
      <p:sp>
        <p:nvSpPr>
          <p:cNvPr id="459" name="Google Shape;459;p52"/>
          <p:cNvSpPr txBox="1"/>
          <p:nvPr/>
        </p:nvSpPr>
        <p:spPr>
          <a:xfrm>
            <a:off x="5630596" y="5650248"/>
            <a:ext cx="669300" cy="1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800"/>
              <a:buFont typeface="Arial"/>
              <a:buNone/>
            </a:pPr>
            <a:r>
              <a:rPr b="1" i="0" lang="en-US" sz="8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Koordination</a:t>
            </a:r>
            <a:endParaRPr/>
          </a:p>
        </p:txBody>
      </p:sp>
      <p:sp>
        <p:nvSpPr>
          <p:cNvPr id="460" name="Google Shape;460;p52"/>
          <p:cNvSpPr txBox="1"/>
          <p:nvPr/>
        </p:nvSpPr>
        <p:spPr>
          <a:xfrm>
            <a:off x="7594848" y="5650248"/>
            <a:ext cx="800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Acceleration</a:t>
            </a:r>
            <a:endParaRPr/>
          </a:p>
        </p:txBody>
      </p:sp>
      <p:cxnSp>
        <p:nvCxnSpPr>
          <p:cNvPr id="461" name="Google Shape;461;p52"/>
          <p:cNvCxnSpPr/>
          <p:nvPr/>
        </p:nvCxnSpPr>
        <p:spPr>
          <a:xfrm>
            <a:off x="5299414" y="5616295"/>
            <a:ext cx="0" cy="30042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52"/>
          <p:cNvCxnSpPr/>
          <p:nvPr/>
        </p:nvCxnSpPr>
        <p:spPr>
          <a:xfrm>
            <a:off x="6998549" y="5601035"/>
            <a:ext cx="0" cy="3004200"/>
          </a:xfrm>
          <a:prstGeom prst="straightConnector1">
            <a:avLst/>
          </a:prstGeom>
          <a:noFill/>
          <a:ln cap="flat" cmpd="sng" w="9525">
            <a:solidFill>
              <a:srgbClr val="37353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52"/>
          <p:cNvCxnSpPr/>
          <p:nvPr/>
        </p:nvCxnSpPr>
        <p:spPr>
          <a:xfrm>
            <a:off x="5152207" y="5601035"/>
            <a:ext cx="0" cy="3004200"/>
          </a:xfrm>
          <a:prstGeom prst="straightConnector1">
            <a:avLst/>
          </a:prstGeom>
          <a:noFill/>
          <a:ln cap="flat" cmpd="sng" w="9525">
            <a:solidFill>
              <a:srgbClr val="37353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4" name="Google Shape;464;p52"/>
          <p:cNvSpPr txBox="1"/>
          <p:nvPr/>
        </p:nvSpPr>
        <p:spPr>
          <a:xfrm>
            <a:off x="2171312" y="11612102"/>
            <a:ext cx="1816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www.digjourney.com</a:t>
            </a:r>
            <a:endParaRPr/>
          </a:p>
        </p:txBody>
      </p:sp>
      <p:sp>
        <p:nvSpPr>
          <p:cNvPr id="465" name="Google Shape;465;p52"/>
          <p:cNvSpPr/>
          <p:nvPr/>
        </p:nvSpPr>
        <p:spPr>
          <a:xfrm>
            <a:off x="2252685" y="11515257"/>
            <a:ext cx="6610200" cy="427200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52"/>
          <p:cNvSpPr/>
          <p:nvPr/>
        </p:nvSpPr>
        <p:spPr>
          <a:xfrm>
            <a:off x="2252685" y="10660753"/>
            <a:ext cx="6610200" cy="427200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2"/>
          <p:cNvSpPr/>
          <p:nvPr/>
        </p:nvSpPr>
        <p:spPr>
          <a:xfrm>
            <a:off x="2252685" y="9806248"/>
            <a:ext cx="6610200" cy="427200"/>
          </a:xfrm>
          <a:prstGeom prst="rect">
            <a:avLst/>
          </a:prstGeom>
          <a:solidFill>
            <a:srgbClr val="E5F2F5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2"/>
          <p:cNvSpPr txBox="1"/>
          <p:nvPr/>
        </p:nvSpPr>
        <p:spPr>
          <a:xfrm>
            <a:off x="2803999" y="9938036"/>
            <a:ext cx="475200" cy="1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Kunder</a:t>
            </a:r>
            <a:endParaRPr/>
          </a:p>
        </p:txBody>
      </p:sp>
      <p:sp>
        <p:nvSpPr>
          <p:cNvPr id="469" name="Google Shape;469;p52"/>
          <p:cNvSpPr txBox="1"/>
          <p:nvPr/>
        </p:nvSpPr>
        <p:spPr>
          <a:xfrm>
            <a:off x="2460949" y="10365342"/>
            <a:ext cx="7581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Leverantörer</a:t>
            </a:r>
            <a:endParaRPr/>
          </a:p>
        </p:txBody>
      </p:sp>
      <p:sp>
        <p:nvSpPr>
          <p:cNvPr id="470" name="Google Shape;470;p52"/>
          <p:cNvSpPr txBox="1"/>
          <p:nvPr/>
        </p:nvSpPr>
        <p:spPr>
          <a:xfrm>
            <a:off x="2527872" y="10792649"/>
            <a:ext cx="6924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Nya aktörer</a:t>
            </a:r>
            <a:endParaRPr/>
          </a:p>
        </p:txBody>
      </p:sp>
      <p:cxnSp>
        <p:nvCxnSpPr>
          <p:cNvPr id="471" name="Google Shape;471;p52"/>
          <p:cNvCxnSpPr/>
          <p:nvPr/>
        </p:nvCxnSpPr>
        <p:spPr>
          <a:xfrm rot="10800000">
            <a:off x="3326505" y="9800936"/>
            <a:ext cx="0" cy="2144700"/>
          </a:xfrm>
          <a:prstGeom prst="straightConnector1">
            <a:avLst/>
          </a:prstGeom>
          <a:noFill/>
          <a:ln cap="flat" cmpd="sng" w="12700">
            <a:solidFill>
              <a:srgbClr val="37353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" name="Google Shape;472;p52"/>
          <p:cNvCxnSpPr/>
          <p:nvPr/>
        </p:nvCxnSpPr>
        <p:spPr>
          <a:xfrm rot="10800000">
            <a:off x="3315757" y="11947010"/>
            <a:ext cx="5691600" cy="0"/>
          </a:xfrm>
          <a:prstGeom prst="straightConnector1">
            <a:avLst/>
          </a:prstGeom>
          <a:noFill/>
          <a:ln cap="flat" cmpd="sng" w="12700">
            <a:solidFill>
              <a:srgbClr val="37353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age" id="473" name="Google Shape;473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93031" y="1581642"/>
            <a:ext cx="1871793" cy="18717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74" name="Google Shape;474;p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33388" y="1520601"/>
            <a:ext cx="2913841" cy="1253922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2"/>
          <p:cNvSpPr txBox="1"/>
          <p:nvPr/>
        </p:nvSpPr>
        <p:spPr>
          <a:xfrm>
            <a:off x="12467000" y="2734572"/>
            <a:ext cx="1150500" cy="1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4BD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A4BD"/>
                </a:solidFill>
                <a:latin typeface="Arial"/>
                <a:ea typeface="Arial"/>
                <a:cs typeface="Arial"/>
                <a:sym typeface="Arial"/>
              </a:rPr>
              <a:t>TA POSITION</a:t>
            </a:r>
            <a:endParaRPr/>
          </a:p>
        </p:txBody>
      </p:sp>
      <p:cxnSp>
        <p:nvCxnSpPr>
          <p:cNvPr id="476" name="Google Shape;476;p52"/>
          <p:cNvCxnSpPr/>
          <p:nvPr/>
        </p:nvCxnSpPr>
        <p:spPr>
          <a:xfrm>
            <a:off x="6998549" y="9665388"/>
            <a:ext cx="0" cy="2149500"/>
          </a:xfrm>
          <a:prstGeom prst="straightConnector1">
            <a:avLst/>
          </a:prstGeom>
          <a:noFill/>
          <a:ln cap="flat" cmpd="sng" w="9525">
            <a:solidFill>
              <a:srgbClr val="37353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7" name="Google Shape;477;p52"/>
          <p:cNvCxnSpPr/>
          <p:nvPr/>
        </p:nvCxnSpPr>
        <p:spPr>
          <a:xfrm>
            <a:off x="5152207" y="9665388"/>
            <a:ext cx="0" cy="2149500"/>
          </a:xfrm>
          <a:prstGeom prst="straightConnector1">
            <a:avLst/>
          </a:prstGeom>
          <a:noFill/>
          <a:ln cap="flat" cmpd="sng" w="9525">
            <a:solidFill>
              <a:srgbClr val="37353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8" name="Google Shape;478;p52"/>
          <p:cNvSpPr/>
          <p:nvPr/>
        </p:nvSpPr>
        <p:spPr>
          <a:xfrm>
            <a:off x="9312537" y="9347283"/>
            <a:ext cx="4486158" cy="29799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735" y="10679"/>
                </a:lnTo>
                <a:lnTo>
                  <a:pt x="0" y="21600"/>
                </a:lnTo>
                <a:lnTo>
                  <a:pt x="20865" y="21600"/>
                </a:lnTo>
                <a:lnTo>
                  <a:pt x="21600" y="10679"/>
                </a:lnTo>
                <a:lnTo>
                  <a:pt x="208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77500" lIns="77500" spcFirstLastPara="1" rIns="77500" wrap="square" tIns="775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52"/>
          <p:cNvSpPr txBox="1"/>
          <p:nvPr/>
        </p:nvSpPr>
        <p:spPr>
          <a:xfrm>
            <a:off x="9578214" y="9393747"/>
            <a:ext cx="22254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3. PRIORITERADE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rPr>
              <a:t>    FÖRÄNDRINGSVÅGOR</a:t>
            </a:r>
            <a:endParaRPr/>
          </a:p>
        </p:txBody>
      </p:sp>
      <p:pic>
        <p:nvPicPr>
          <p:cNvPr id="480" name="Google Shape;480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00000">
            <a:off x="14183476" y="152400"/>
            <a:ext cx="9696450" cy="134112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3"/>
          <p:cNvSpPr txBox="1"/>
          <p:nvPr/>
        </p:nvSpPr>
        <p:spPr>
          <a:xfrm>
            <a:off x="2259450" y="3534875"/>
            <a:ext cx="10161300" cy="6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Vad kan ni konkret göra för att utveckla mognaden inom respektive motor?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Mobiliseringsfasen s 108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Koodinationsfasen s 111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Accelerationsfasen s 114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Dokumentera i ert digitala papper -&gt; http://bit.ly/skelleftea_delad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53"/>
          <p:cNvSpPr txBox="1"/>
          <p:nvPr>
            <p:ph idx="12" type="sldNum"/>
          </p:nvPr>
        </p:nvSpPr>
        <p:spPr>
          <a:xfrm>
            <a:off x="17475200" y="12712704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7" name="Google Shape;48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9999">
            <a:off x="13650946" y="3303305"/>
            <a:ext cx="5712184" cy="79005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88" name="Google Shape;488;p53"/>
          <p:cNvSpPr txBox="1"/>
          <p:nvPr/>
        </p:nvSpPr>
        <p:spPr>
          <a:xfrm>
            <a:off x="2030850" y="1936750"/>
            <a:ext cx="221949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Workshop 2 Utveckling av de digitala motorerna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53"/>
          <p:cNvSpPr txBox="1"/>
          <p:nvPr/>
        </p:nvSpPr>
        <p:spPr>
          <a:xfrm>
            <a:off x="2403575" y="9776625"/>
            <a:ext cx="10554600" cy="14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US" sz="6000">
                <a:solidFill>
                  <a:srgbClr val="47424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http://bit.ly/skelleftea_delad</a:t>
            </a:r>
            <a:endParaRPr b="1" sz="6000">
              <a:solidFill>
                <a:srgbClr val="47424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54"/>
          <p:cNvSpPr txBox="1"/>
          <p:nvPr/>
        </p:nvSpPr>
        <p:spPr>
          <a:xfrm>
            <a:off x="2259450" y="3534875"/>
            <a:ext cx="9932400" cy="3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Bedöm omvärldens digitala mognad, hur påverkar det er transformationsplan?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Dokumentera i ert digitala papper -&gt; http://bit.ly/skelleftea_delad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002">
            <a:off x="15635369" y="3193924"/>
            <a:ext cx="5496312" cy="752297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96" name="Google Shape;496;p54"/>
          <p:cNvSpPr txBox="1"/>
          <p:nvPr/>
        </p:nvSpPr>
        <p:spPr>
          <a:xfrm>
            <a:off x="2030852" y="1936750"/>
            <a:ext cx="20528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Workshop 3 Omvärldens digitala mognad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850" y="4514125"/>
            <a:ext cx="10927423" cy="83721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03" name="Google Shape;503;p55"/>
          <p:cNvSpPr txBox="1"/>
          <p:nvPr/>
        </p:nvSpPr>
        <p:spPr>
          <a:xfrm>
            <a:off x="2030850" y="1936750"/>
            <a:ext cx="20528700" cy="2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Workshop 4 Förstå och få hävstång på förändringsvågor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6"/>
          <p:cNvSpPr txBox="1"/>
          <p:nvPr/>
        </p:nvSpPr>
        <p:spPr>
          <a:xfrm>
            <a:off x="2315700" y="4762875"/>
            <a:ext cx="9860700" cy="57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Välj ut en våg som ni tror är viktig för er verksamhet</a:t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Calibri"/>
              <a:buNone/>
            </a:pPr>
            <a:r>
              <a:rPr lang="en-US" sz="3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Dokumentera i ert digitala papper -&gt; http://bit.ly/skelleftea_delad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9" name="Google Shape;50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80001">
            <a:off x="14392840" y="3216192"/>
            <a:ext cx="5653746" cy="76721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10" name="Google Shape;510;p56"/>
          <p:cNvSpPr txBox="1"/>
          <p:nvPr/>
        </p:nvSpPr>
        <p:spPr>
          <a:xfrm>
            <a:off x="2030850" y="1936750"/>
            <a:ext cx="20528700" cy="26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Workshop 4 Förstå och få hävstång på förändringsvågor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>
            <a:off x="4554000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1. DMI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8422925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2. Omvärld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12241925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3. Vågor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1"/>
          <p:cNvSpPr/>
          <p:nvPr/>
        </p:nvSpPr>
        <p:spPr>
          <a:xfrm>
            <a:off x="16104238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4. Destination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1"/>
          <p:cNvSpPr/>
          <p:nvPr/>
        </p:nvSpPr>
        <p:spPr>
          <a:xfrm>
            <a:off x="19966575" y="4417350"/>
            <a:ext cx="3819300" cy="2069700"/>
          </a:xfrm>
          <a:prstGeom prst="homePlate">
            <a:avLst>
              <a:gd fmla="val 238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Transformations-</a:t>
            </a:r>
            <a:br>
              <a:rPr b="1" lang="en-US" sz="37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plan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685075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 Vilka vi är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21"/>
          <p:cNvGrpSpPr/>
          <p:nvPr/>
        </p:nvGrpSpPr>
        <p:grpSpPr>
          <a:xfrm>
            <a:off x="609550" y="6965916"/>
            <a:ext cx="19061049" cy="1760735"/>
            <a:chOff x="609550" y="7727916"/>
            <a:chExt cx="19061049" cy="1760735"/>
          </a:xfrm>
        </p:grpSpPr>
        <p:pic>
          <p:nvPicPr>
            <p:cNvPr id="141" name="Google Shape;141;p21"/>
            <p:cNvPicPr preferRelativeResize="0"/>
            <p:nvPr/>
          </p:nvPicPr>
          <p:blipFill rotWithShape="1">
            <a:blip r:embed="rId3">
              <a:alphaModFix/>
            </a:blip>
            <a:srcRect b="21911" l="0" r="0" t="0"/>
            <a:stretch/>
          </p:blipFill>
          <p:spPr>
            <a:xfrm>
              <a:off x="4524525" y="7727925"/>
              <a:ext cx="3708900" cy="17297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142" name="Google Shape;142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19725" y="7727925"/>
              <a:ext cx="3536724" cy="1729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143" name="Google Shape;143;p21"/>
            <p:cNvSpPr/>
            <p:nvPr/>
          </p:nvSpPr>
          <p:spPr>
            <a:xfrm>
              <a:off x="12162525" y="7727925"/>
              <a:ext cx="3708900" cy="1729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00" lIns="91400" spcFirstLastPara="1" rIns="91400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144" name="Google Shape;144;p21"/>
            <p:cNvPicPr preferRelativeResize="0"/>
            <p:nvPr/>
          </p:nvPicPr>
          <p:blipFill rotWithShape="1">
            <a:blip r:embed="rId6">
              <a:alphaModFix/>
            </a:blip>
            <a:srcRect b="29780" l="23564" r="17466" t="19639"/>
            <a:stretch/>
          </p:blipFill>
          <p:spPr>
            <a:xfrm>
              <a:off x="16133900" y="7727925"/>
              <a:ext cx="3536699" cy="1729801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145" name="Google Shape;145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9550" y="7727916"/>
              <a:ext cx="3708902" cy="176073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146" name="Google Shape;146;p21"/>
          <p:cNvGrpSpPr/>
          <p:nvPr/>
        </p:nvGrpSpPr>
        <p:grpSpPr>
          <a:xfrm>
            <a:off x="608875" y="9098400"/>
            <a:ext cx="23057175" cy="2085889"/>
            <a:chOff x="608875" y="9860400"/>
            <a:chExt cx="23057175" cy="2085889"/>
          </a:xfrm>
        </p:grpSpPr>
        <p:pic>
          <p:nvPicPr>
            <p:cNvPr id="147" name="Google Shape;147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087495" y="9860400"/>
              <a:ext cx="3708900" cy="2085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957150" y="9860400"/>
              <a:ext cx="3708900" cy="2085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2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348185" y="9860400"/>
              <a:ext cx="3708900" cy="2085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2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8875" y="9860400"/>
              <a:ext cx="3708900" cy="2085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2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2217840" y="9860400"/>
              <a:ext cx="3708900" cy="20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2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478530" y="9860400"/>
              <a:ext cx="3708900" cy="20858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21"/>
          <p:cNvSpPr txBox="1"/>
          <p:nvPr/>
        </p:nvSpPr>
        <p:spPr>
          <a:xfrm>
            <a:off x="2030851" y="1936750"/>
            <a:ext cx="223533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Transformationsplanen - ett medvetet val av förändringsresor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/>
          <p:nvPr/>
        </p:nvSpPr>
        <p:spPr>
          <a:xfrm>
            <a:off x="2030850" y="3534850"/>
            <a:ext cx="17407500" cy="64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-914400" lvl="0" marL="1219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AutoNum type="arabicPeriod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Boka in tid för arbete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800"/>
              <a:buFont typeface="Calibri"/>
              <a:buAutoNum type="arabicPeriod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Läs och dubbelläs boken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800"/>
              <a:buFont typeface="Calibri"/>
              <a:buAutoNum type="arabicPeriod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DMI: Lista aktiviteter för 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alla </a:t>
            </a: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digitala motorer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800"/>
              <a:buFont typeface="Calibri"/>
              <a:buAutoNum type="arabicPeriod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PRIORITERADE VÅGOR: Välj och analysera tre förändringsvågor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800"/>
              <a:buFont typeface="Calibri"/>
              <a:buAutoNum type="arabicPeriod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DIGITAL DESTINATION: Beskriv för varje motor - var vill ni vara om tre år?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914400" lvl="0" marL="1219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4800"/>
              <a:buFont typeface="Calibri"/>
              <a:buAutoNum type="arabicPeriod"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Dokumentera allt digitalt i ert gemensamma dokument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57"/>
          <p:cNvSpPr txBox="1"/>
          <p:nvPr/>
        </p:nvSpPr>
        <p:spPr>
          <a:xfrm>
            <a:off x="2030850" y="1936750"/>
            <a:ext cx="15960300" cy="15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Arbete tills nästa gång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58"/>
          <p:cNvPicPr preferRelativeResize="0"/>
          <p:nvPr/>
        </p:nvPicPr>
        <p:blipFill rotWithShape="1">
          <a:blip r:embed="rId3">
            <a:alphaModFix/>
          </a:blip>
          <a:srcRect b="11965" l="13217" r="9888" t="15518"/>
          <a:stretch/>
        </p:blipFill>
        <p:spPr>
          <a:xfrm>
            <a:off x="440475" y="-903225"/>
            <a:ext cx="23093996" cy="16334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2"/>
          <p:cNvPicPr preferRelativeResize="0"/>
          <p:nvPr/>
        </p:nvPicPr>
        <p:blipFill rotWithShape="1">
          <a:blip r:embed="rId3">
            <a:alphaModFix/>
          </a:blip>
          <a:srcRect b="30614" l="1597" r="1012" t="24562"/>
          <a:stretch/>
        </p:blipFill>
        <p:spPr>
          <a:xfrm>
            <a:off x="2030850" y="3664562"/>
            <a:ext cx="19626173" cy="63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2030850" y="10507125"/>
            <a:ext cx="14551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Joakim Jansson och Marie Andervin (2016). Att leda digital transformation. HOI Förlag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Nio digitala motorer</a:t>
            </a:r>
            <a:endParaRPr sz="80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Maria Arnkvist</a:t>
            </a:r>
            <a:br>
              <a:rPr lang="en-US" sz="4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Stadsbiblioteket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47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23"/>
          <p:cNvPicPr preferRelativeResize="0"/>
          <p:nvPr/>
        </p:nvPicPr>
        <p:blipFill rotWithShape="1">
          <a:blip r:embed="rId4">
            <a:alphaModFix/>
          </a:blip>
          <a:srcRect b="0" l="0" r="0" t="18153"/>
          <a:stretch/>
        </p:blipFill>
        <p:spPr>
          <a:xfrm>
            <a:off x="7277046" y="1515525"/>
            <a:ext cx="15282431" cy="899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Christer Olofsson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Kulturskolan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</a:t>
            </a: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46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24"/>
          <p:cNvPicPr preferRelativeResize="0"/>
          <p:nvPr/>
        </p:nvPicPr>
        <p:blipFill rotWithShape="1">
          <a:blip r:embed="rId5">
            <a:alphaModFix/>
          </a:blip>
          <a:srcRect b="0" l="0" r="0" t="15175"/>
          <a:stretch/>
        </p:blipFill>
        <p:spPr>
          <a:xfrm>
            <a:off x="7931305" y="1515525"/>
            <a:ext cx="14628172" cy="899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Eva Abrahamsson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Kulturenheten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44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25"/>
          <p:cNvPicPr preferRelativeResize="0"/>
          <p:nvPr/>
        </p:nvPicPr>
        <p:blipFill rotWithShape="1">
          <a:blip r:embed="rId4">
            <a:alphaModFix/>
          </a:blip>
          <a:srcRect b="0" l="0" r="0" t="16881"/>
          <a:stretch/>
        </p:blipFill>
        <p:spPr>
          <a:xfrm>
            <a:off x="7598108" y="1515525"/>
            <a:ext cx="14961369" cy="89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/>
          <p:nvPr/>
        </p:nvSpPr>
        <p:spPr>
          <a:xfrm>
            <a:off x="2015075" y="3534875"/>
            <a:ext cx="7171800" cy="26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Calibri"/>
                <a:ea typeface="Calibri"/>
                <a:cs typeface="Calibri"/>
                <a:sym typeface="Calibri"/>
              </a:rPr>
              <a:t>Ulrika Hedsberg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DMI: 4</a:t>
            </a:r>
            <a:r>
              <a:rPr lang="en-US" sz="4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3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6"/>
          <p:cNvPicPr preferRelativeResize="0"/>
          <p:nvPr/>
        </p:nvPicPr>
        <p:blipFill rotWithShape="1">
          <a:blip r:embed="rId5">
            <a:alphaModFix/>
          </a:blip>
          <a:srcRect b="0" l="0" r="0" t="16978"/>
          <a:stretch/>
        </p:blipFill>
        <p:spPr>
          <a:xfrm>
            <a:off x="7687269" y="1515525"/>
            <a:ext cx="14872208" cy="89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Region Västerbotten">
      <a:dk1>
        <a:srgbClr val="000000"/>
      </a:dk1>
      <a:lt1>
        <a:srgbClr val="FFFFFF"/>
      </a:lt1>
      <a:dk2>
        <a:srgbClr val="0050A0"/>
      </a:dk2>
      <a:lt2>
        <a:srgbClr val="FFFFFF"/>
      </a:lt2>
      <a:accent1>
        <a:srgbClr val="0050A0"/>
      </a:accent1>
      <a:accent2>
        <a:srgbClr val="F59076"/>
      </a:accent2>
      <a:accent3>
        <a:srgbClr val="DCE7F6"/>
      </a:accent3>
      <a:accent4>
        <a:srgbClr val="F05933"/>
      </a:accent4>
      <a:accent5>
        <a:srgbClr val="FCDED6"/>
      </a:accent5>
      <a:accent6>
        <a:srgbClr val="80A7D0"/>
      </a:accent6>
      <a:hlink>
        <a:srgbClr val="0050A0"/>
      </a:hlink>
      <a:folHlink>
        <a:srgbClr val="005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