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E85-63E9-4946-9670-0CB50EAB5D0F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A7C6-5144-4C9E-ABD3-7F1C3C1235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98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A7C6-5144-4C9E-ABD3-7F1C3C1235A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37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B9A23F-AADF-41B7-B766-3725AD8ACF7C}" type="datetimeFigureOut">
              <a:rPr lang="sv-SE" smtClean="0"/>
              <a:t>2016-01-12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280F50-CD42-4EEA-9503-ACA61C250A8E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Grammatik och språkriktighet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Grundläggande språkliga begrepp som behövs för att på ett metodiskt och strukturerat sätt tala om och analysera språk och språklig variation samt diskutera språkriktighetsfrågor.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54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017458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Meningsbyggnad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6622504" cy="396044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v-SE" sz="9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</a:t>
            </a:r>
          </a:p>
          <a:p>
            <a:pPr algn="l"/>
            <a:endParaRPr lang="sv-SE" sz="9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v-SE" sz="9600" dirty="0" smtClean="0">
                <a:solidFill>
                  <a:schemeClr val="tx1"/>
                </a:solidFill>
              </a:rPr>
              <a:t>Talar </a:t>
            </a:r>
            <a:r>
              <a:rPr lang="sv-SE" sz="9600" dirty="0">
                <a:solidFill>
                  <a:schemeClr val="tx1"/>
                </a:solidFill>
              </a:rPr>
              <a:t>om </a:t>
            </a:r>
            <a:r>
              <a:rPr lang="sv-SE" sz="9600" b="1" dirty="0">
                <a:solidFill>
                  <a:schemeClr val="tx1"/>
                </a:solidFill>
              </a:rPr>
              <a:t>vem</a:t>
            </a:r>
            <a:r>
              <a:rPr lang="sv-SE" sz="9600" dirty="0">
                <a:solidFill>
                  <a:schemeClr val="tx1"/>
                </a:solidFill>
              </a:rPr>
              <a:t>, </a:t>
            </a:r>
            <a:r>
              <a:rPr lang="sv-SE" sz="9600" b="1" dirty="0">
                <a:solidFill>
                  <a:schemeClr val="tx1"/>
                </a:solidFill>
              </a:rPr>
              <a:t>vad</a:t>
            </a:r>
            <a:r>
              <a:rPr lang="sv-SE" sz="9600" dirty="0">
                <a:solidFill>
                  <a:schemeClr val="tx1"/>
                </a:solidFill>
              </a:rPr>
              <a:t> eller </a:t>
            </a:r>
            <a:r>
              <a:rPr lang="sv-SE" sz="9600" b="1" dirty="0">
                <a:solidFill>
                  <a:schemeClr val="tx1"/>
                </a:solidFill>
              </a:rPr>
              <a:t>vilka</a:t>
            </a:r>
            <a:r>
              <a:rPr lang="sv-SE" sz="9600" dirty="0">
                <a:solidFill>
                  <a:schemeClr val="tx1"/>
                </a:solidFill>
              </a:rPr>
              <a:t> </a:t>
            </a:r>
            <a:r>
              <a:rPr lang="sv-SE" sz="9600" dirty="0" smtClean="0">
                <a:solidFill>
                  <a:schemeClr val="tx1"/>
                </a:solidFill>
              </a:rPr>
              <a:t> som </a:t>
            </a:r>
            <a:r>
              <a:rPr lang="sv-SE" sz="9600" dirty="0">
                <a:solidFill>
                  <a:schemeClr val="tx1"/>
                </a:solidFill>
              </a:rPr>
              <a:t>utför predikatets </a:t>
            </a:r>
            <a:r>
              <a:rPr lang="sv-SE" sz="9600" dirty="0" smtClean="0">
                <a:solidFill>
                  <a:schemeClr val="tx1"/>
                </a:solidFill>
              </a:rPr>
              <a:t>handling.</a:t>
            </a:r>
          </a:p>
          <a:p>
            <a:pPr algn="l"/>
            <a:endParaRPr lang="sv-SE" sz="7200" dirty="0">
              <a:solidFill>
                <a:schemeClr val="tx1"/>
              </a:solidFill>
            </a:endParaRPr>
          </a:p>
          <a:p>
            <a:pPr algn="l"/>
            <a:r>
              <a:rPr lang="sv-SE" sz="9600" dirty="0" smtClean="0">
                <a:solidFill>
                  <a:schemeClr val="tx1"/>
                </a:solidFill>
              </a:rPr>
              <a:t>Svara </a:t>
            </a:r>
            <a:r>
              <a:rPr lang="sv-SE" sz="9600" dirty="0">
                <a:solidFill>
                  <a:schemeClr val="tx1"/>
                </a:solidFill>
              </a:rPr>
              <a:t>på frågan: vem/vad/vilka gör något.</a:t>
            </a:r>
          </a:p>
          <a:p>
            <a:pPr algn="l"/>
            <a:r>
              <a:rPr lang="sv-SE" sz="96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v-SE" sz="8600" u="sng" dirty="0">
                <a:solidFill>
                  <a:schemeClr val="tx1"/>
                </a:solidFill>
              </a:rPr>
              <a:t>Eva, Lisa och Johan</a:t>
            </a:r>
            <a:r>
              <a:rPr lang="sv-SE" sz="8600" dirty="0">
                <a:solidFill>
                  <a:schemeClr val="tx1"/>
                </a:solidFill>
              </a:rPr>
              <a:t> äter. </a:t>
            </a:r>
            <a:r>
              <a:rPr lang="sv-SE" sz="8600" i="1" dirty="0">
                <a:solidFill>
                  <a:schemeClr val="tx1"/>
                </a:solidFill>
              </a:rPr>
              <a:t>(Flera substantiv)</a:t>
            </a:r>
            <a:endParaRPr lang="sv-SE" sz="8600" dirty="0">
              <a:solidFill>
                <a:schemeClr val="tx1"/>
              </a:solidFill>
            </a:endParaRPr>
          </a:p>
          <a:p>
            <a:pPr algn="l"/>
            <a:r>
              <a:rPr lang="sv-SE" sz="8600" u="sng" dirty="0">
                <a:solidFill>
                  <a:schemeClr val="tx1"/>
                </a:solidFill>
              </a:rPr>
              <a:t>Han</a:t>
            </a:r>
            <a:r>
              <a:rPr lang="sv-SE" sz="8600" dirty="0">
                <a:solidFill>
                  <a:schemeClr val="tx1"/>
                </a:solidFill>
              </a:rPr>
              <a:t> äter. </a:t>
            </a:r>
            <a:r>
              <a:rPr lang="sv-SE" sz="8600" u="sng" dirty="0">
                <a:solidFill>
                  <a:schemeClr val="tx1"/>
                </a:solidFill>
              </a:rPr>
              <a:t>De</a:t>
            </a:r>
            <a:r>
              <a:rPr lang="sv-SE" sz="8600" dirty="0">
                <a:solidFill>
                  <a:schemeClr val="tx1"/>
                </a:solidFill>
              </a:rPr>
              <a:t> äter. </a:t>
            </a:r>
            <a:r>
              <a:rPr lang="sv-SE" sz="8600" i="1" dirty="0">
                <a:solidFill>
                  <a:schemeClr val="tx1"/>
                </a:solidFill>
              </a:rPr>
              <a:t>(En eller flera pronomen)</a:t>
            </a:r>
            <a:endParaRPr lang="sv-SE" sz="8600" dirty="0">
              <a:solidFill>
                <a:schemeClr val="tx1"/>
              </a:solidFill>
            </a:endParaRPr>
          </a:p>
          <a:p>
            <a:pPr algn="l"/>
            <a:r>
              <a:rPr lang="sv-SE" sz="8600" u="sng" dirty="0">
                <a:solidFill>
                  <a:schemeClr val="tx1"/>
                </a:solidFill>
              </a:rPr>
              <a:t>Den lille</a:t>
            </a:r>
            <a:r>
              <a:rPr lang="sv-SE" sz="8600" dirty="0">
                <a:solidFill>
                  <a:schemeClr val="tx1"/>
                </a:solidFill>
              </a:rPr>
              <a:t> äter. </a:t>
            </a:r>
            <a:r>
              <a:rPr lang="sv-SE" sz="8600" i="1" dirty="0">
                <a:solidFill>
                  <a:schemeClr val="tx1"/>
                </a:solidFill>
              </a:rPr>
              <a:t>(Ett substantiverat adjektiv)</a:t>
            </a:r>
            <a:endParaRPr lang="sv-SE" sz="8600" dirty="0">
              <a:solidFill>
                <a:schemeClr val="tx1"/>
              </a:solidFill>
            </a:endParaRPr>
          </a:p>
          <a:p>
            <a:pPr algn="l"/>
            <a:r>
              <a:rPr lang="sv-SE" sz="8600" u="sng" dirty="0">
                <a:solidFill>
                  <a:schemeClr val="tx1"/>
                </a:solidFill>
              </a:rPr>
              <a:t>Att äta</a:t>
            </a:r>
            <a:r>
              <a:rPr lang="sv-SE" sz="8600" dirty="0">
                <a:solidFill>
                  <a:schemeClr val="tx1"/>
                </a:solidFill>
              </a:rPr>
              <a:t> är att leva. </a:t>
            </a:r>
            <a:r>
              <a:rPr lang="sv-SE" sz="8600" i="1" dirty="0">
                <a:solidFill>
                  <a:schemeClr val="tx1"/>
                </a:solidFill>
              </a:rPr>
              <a:t>(En infinitiv)</a:t>
            </a:r>
            <a:endParaRPr lang="sv-SE" sz="8600" dirty="0">
              <a:solidFill>
                <a:schemeClr val="tx1"/>
              </a:solidFill>
            </a:endParaRPr>
          </a:p>
          <a:p>
            <a:pPr algn="l"/>
            <a:r>
              <a:rPr lang="sv-SE" sz="8600" u="sng" dirty="0">
                <a:solidFill>
                  <a:schemeClr val="tx1"/>
                </a:solidFill>
              </a:rPr>
              <a:t>Att du vill äta</a:t>
            </a:r>
            <a:r>
              <a:rPr lang="sv-SE" sz="8600" dirty="0">
                <a:solidFill>
                  <a:schemeClr val="tx1"/>
                </a:solidFill>
              </a:rPr>
              <a:t>, gläder mig. </a:t>
            </a:r>
            <a:r>
              <a:rPr lang="sv-SE" sz="8600" i="1" dirty="0">
                <a:solidFill>
                  <a:schemeClr val="tx1"/>
                </a:solidFill>
              </a:rPr>
              <a:t>(En hel bisats)</a:t>
            </a:r>
            <a:endParaRPr lang="sv-SE" sz="8600" dirty="0">
              <a:solidFill>
                <a:schemeClr val="tx1"/>
              </a:solidFill>
            </a:endParaRPr>
          </a:p>
          <a:p>
            <a:pPr algn="l"/>
            <a:r>
              <a:rPr lang="sv-SE" sz="9600" b="1" dirty="0">
                <a:solidFill>
                  <a:schemeClr val="tx1"/>
                </a:solidFill>
              </a:rPr>
              <a:t> </a:t>
            </a:r>
            <a:endParaRPr lang="sv-SE" sz="9600" dirty="0">
              <a:solidFill>
                <a:schemeClr val="tx1"/>
              </a:solidFill>
            </a:endParaRPr>
          </a:p>
          <a:p>
            <a:pPr algn="l"/>
            <a:r>
              <a:rPr lang="sv-SE" sz="9600" b="1" dirty="0">
                <a:solidFill>
                  <a:schemeClr val="tx1"/>
                </a:solidFill>
              </a:rPr>
              <a:t> </a:t>
            </a:r>
            <a:endParaRPr lang="sv-SE" sz="9600" dirty="0">
              <a:solidFill>
                <a:schemeClr val="tx1"/>
              </a:solidFill>
            </a:endParaRPr>
          </a:p>
          <a:p>
            <a:pPr algn="l"/>
            <a:r>
              <a:rPr lang="sv-SE" sz="9600" b="1" dirty="0"/>
              <a:t> </a:t>
            </a:r>
            <a:endParaRPr lang="sv-SE" sz="9600" dirty="0"/>
          </a:p>
          <a:p>
            <a:r>
              <a:rPr lang="sv-SE" sz="2800" b="1" dirty="0"/>
              <a:t> </a:t>
            </a:r>
            <a:endParaRPr lang="sv-SE" sz="1400" dirty="0"/>
          </a:p>
          <a:p>
            <a:r>
              <a:rPr lang="sv-SE" sz="2800" b="1" dirty="0"/>
              <a:t> </a:t>
            </a:r>
            <a:endParaRPr lang="sv-SE" sz="1400" dirty="0"/>
          </a:p>
          <a:p>
            <a:pPr algn="l"/>
            <a:r>
              <a:rPr lang="sv-SE" sz="2800" b="1" dirty="0"/>
              <a:t> </a:t>
            </a:r>
            <a:endParaRPr lang="sv-SE" sz="1400" dirty="0"/>
          </a:p>
          <a:p>
            <a:pPr algn="l"/>
            <a:r>
              <a:rPr lang="sv-SE" sz="2800" b="1" dirty="0"/>
              <a:t> </a:t>
            </a:r>
            <a:endParaRPr lang="sv-SE" sz="1400" dirty="0"/>
          </a:p>
          <a:p>
            <a:r>
              <a:rPr lang="sv-SE" sz="2800" b="1" dirty="0"/>
              <a:t> </a:t>
            </a:r>
            <a:endParaRPr lang="sv-SE" sz="1400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17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sv-SE" sz="4800" dirty="0" smtClean="0"/>
              <a:t>Meningsbyggnad</a:t>
            </a:r>
            <a:endParaRPr lang="sv-SE" sz="4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683568" y="1556792"/>
            <a:ext cx="4104456" cy="482453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ctr"/>
            <a:r>
              <a:rPr lang="sv-SE" sz="5100" b="1" dirty="0" smtClean="0"/>
              <a:t>En fullständig sats har både </a:t>
            </a:r>
            <a:r>
              <a:rPr lang="sv-SE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</a:t>
            </a:r>
            <a:r>
              <a:rPr lang="sv-SE" sz="5100" b="1" dirty="0" smtClean="0"/>
              <a:t> och </a:t>
            </a:r>
            <a:r>
              <a:rPr lang="sv-SE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predikat</a:t>
            </a:r>
            <a:r>
              <a:rPr lang="sv-SE" sz="5100" b="1" dirty="0" smtClean="0"/>
              <a:t>:</a:t>
            </a:r>
            <a:endParaRPr lang="sv-SE" sz="2300" dirty="0" smtClean="0"/>
          </a:p>
          <a:p>
            <a:endParaRPr lang="sv-SE" sz="2800" i="1" dirty="0" smtClean="0"/>
          </a:p>
          <a:p>
            <a:r>
              <a:rPr lang="sv-SE" sz="2800" i="1" dirty="0" smtClean="0"/>
              <a:t>Solen </a:t>
            </a:r>
            <a:r>
              <a:rPr lang="sv-SE" sz="2800" i="1" dirty="0"/>
              <a:t>skiner ofta nuförtiden. </a:t>
            </a:r>
            <a:endParaRPr lang="sv-SE" sz="1400" dirty="0"/>
          </a:p>
          <a:p>
            <a:pPr marL="109728" indent="0">
              <a:buNone/>
            </a:pPr>
            <a:r>
              <a:rPr lang="sv-SE" sz="2800" dirty="0" smtClean="0"/>
              <a:t>        </a:t>
            </a:r>
            <a:r>
              <a:rPr lang="sv-SE" sz="2800" dirty="0"/>
              <a:t>s        p </a:t>
            </a:r>
            <a:endParaRPr lang="sv-SE" sz="1400" dirty="0"/>
          </a:p>
          <a:p>
            <a:endParaRPr lang="sv-SE" sz="2800" b="1" u="sng" dirty="0"/>
          </a:p>
          <a:p>
            <a:pPr marL="109728" indent="0">
              <a:buNone/>
            </a:pPr>
            <a:r>
              <a:rPr lang="sv-SE" sz="4200" b="1" u="sng" dirty="0" smtClean="0"/>
              <a:t>Predikat</a:t>
            </a:r>
            <a:endParaRPr lang="sv-SE" sz="4200" u="sng" dirty="0" smtClean="0"/>
          </a:p>
          <a:p>
            <a:pPr marL="109728" indent="0">
              <a:buNone/>
            </a:pPr>
            <a:r>
              <a:rPr lang="sv-SE" sz="4200" dirty="0" smtClean="0"/>
              <a:t>Är </a:t>
            </a:r>
            <a:r>
              <a:rPr lang="sv-SE" sz="4200" dirty="0"/>
              <a:t>alltid ett eller flera </a:t>
            </a:r>
            <a:r>
              <a:rPr lang="sv-SE" sz="4200" b="1" dirty="0"/>
              <a:t>verb</a:t>
            </a:r>
            <a:r>
              <a:rPr lang="sv-SE" sz="4200" dirty="0"/>
              <a:t>.</a:t>
            </a:r>
          </a:p>
          <a:p>
            <a:pPr marL="109728" indent="0">
              <a:buNone/>
            </a:pPr>
            <a:r>
              <a:rPr lang="sv-SE" sz="4200" dirty="0"/>
              <a:t>Talar om vad någon eller något </a:t>
            </a:r>
            <a:r>
              <a:rPr lang="sv-SE" sz="4200" b="1" dirty="0"/>
              <a:t>gör</a:t>
            </a:r>
            <a:r>
              <a:rPr lang="sv-SE" sz="4200" dirty="0"/>
              <a:t> eller </a:t>
            </a:r>
            <a:r>
              <a:rPr lang="sv-SE" sz="4200" dirty="0" smtClean="0"/>
              <a:t>vad som </a:t>
            </a:r>
            <a:r>
              <a:rPr lang="sv-SE" sz="4200" b="1" dirty="0" smtClean="0"/>
              <a:t>sker</a:t>
            </a:r>
            <a:r>
              <a:rPr lang="sv-SE" sz="4200" dirty="0" smtClean="0"/>
              <a:t>.</a:t>
            </a:r>
          </a:p>
          <a:p>
            <a:pPr marL="109728" indent="0">
              <a:buNone/>
            </a:pPr>
            <a:endParaRPr lang="sv-SE" sz="4200" dirty="0" smtClean="0"/>
          </a:p>
          <a:p>
            <a:pPr marL="109728" indent="0">
              <a:buNone/>
            </a:pPr>
            <a:r>
              <a:rPr lang="sv-SE" sz="3800" u="sng" dirty="0" smtClean="0"/>
              <a:t>Svara </a:t>
            </a:r>
            <a:r>
              <a:rPr lang="sv-SE" sz="3800" u="sng" dirty="0"/>
              <a:t>på frågorna: </a:t>
            </a:r>
            <a:r>
              <a:rPr lang="sv-SE" sz="3800" dirty="0"/>
              <a:t>vad händer? Vad gör någon/något</a:t>
            </a:r>
            <a:r>
              <a:rPr lang="sv-SE" sz="3800" dirty="0" smtClean="0"/>
              <a:t>?</a:t>
            </a:r>
          </a:p>
          <a:p>
            <a:pPr marL="109728" indent="0">
              <a:buNone/>
            </a:pPr>
            <a:endParaRPr lang="sv-SE" sz="3800" dirty="0"/>
          </a:p>
          <a:p>
            <a:pPr lvl="1">
              <a:buFont typeface="Wingdings" pitchFamily="2" charset="2"/>
              <a:buChar char="q"/>
            </a:pPr>
            <a:r>
              <a:rPr lang="sv-SE" sz="3400" dirty="0" smtClean="0"/>
              <a:t>Robert </a:t>
            </a:r>
            <a:r>
              <a:rPr lang="sv-SE" sz="3400" b="1" i="1" dirty="0"/>
              <a:t>körde</a:t>
            </a:r>
            <a:r>
              <a:rPr lang="sv-SE" sz="3400" dirty="0"/>
              <a:t> </a:t>
            </a:r>
            <a:r>
              <a:rPr lang="sv-SE" sz="3400" dirty="0" smtClean="0"/>
              <a:t> för fort.</a:t>
            </a:r>
          </a:p>
          <a:p>
            <a:pPr lvl="1">
              <a:buFont typeface="Wingdings" pitchFamily="2" charset="2"/>
              <a:buChar char="q"/>
            </a:pPr>
            <a:r>
              <a:rPr lang="sv-SE" sz="3400" dirty="0" smtClean="0"/>
              <a:t>Robert </a:t>
            </a:r>
            <a:r>
              <a:rPr lang="sv-SE" sz="3400" b="1" i="1" dirty="0"/>
              <a:t>har</a:t>
            </a:r>
            <a:r>
              <a:rPr lang="sv-SE" sz="3400" dirty="0"/>
              <a:t> </a:t>
            </a:r>
            <a:r>
              <a:rPr lang="sv-SE" sz="3400" dirty="0" smtClean="0"/>
              <a:t> alltid </a:t>
            </a:r>
            <a:r>
              <a:rPr lang="sv-SE" sz="3400" b="1" i="1" dirty="0"/>
              <a:t>kört</a:t>
            </a:r>
            <a:r>
              <a:rPr lang="sv-SE" sz="3400" dirty="0"/>
              <a:t> </a:t>
            </a:r>
            <a:r>
              <a:rPr lang="sv-SE" sz="3400" dirty="0" smtClean="0"/>
              <a:t> för fort.</a:t>
            </a:r>
          </a:p>
          <a:p>
            <a:pPr lvl="1">
              <a:buFont typeface="Wingdings" pitchFamily="2" charset="2"/>
              <a:buChar char="q"/>
            </a:pPr>
            <a:r>
              <a:rPr lang="sv-SE" sz="3400" dirty="0" smtClean="0"/>
              <a:t>Robert </a:t>
            </a:r>
            <a:r>
              <a:rPr lang="sv-SE" sz="3400" b="1" i="1" dirty="0"/>
              <a:t>skulle </a:t>
            </a:r>
            <a:r>
              <a:rPr lang="sv-SE" sz="3400" b="1" i="1" dirty="0" smtClean="0"/>
              <a:t> kunna </a:t>
            </a:r>
            <a:r>
              <a:rPr lang="sv-SE" sz="3400" b="1" i="1" dirty="0"/>
              <a:t>köra</a:t>
            </a:r>
            <a:r>
              <a:rPr lang="sv-SE" sz="3400" dirty="0"/>
              <a:t> </a:t>
            </a:r>
            <a:r>
              <a:rPr lang="sv-SE" sz="3400" dirty="0" smtClean="0"/>
              <a:t> för </a:t>
            </a:r>
            <a:r>
              <a:rPr lang="sv-SE" sz="3400" dirty="0"/>
              <a:t>fort</a:t>
            </a:r>
            <a:r>
              <a:rPr lang="sv-SE" sz="3400" dirty="0" smtClean="0"/>
              <a:t>.</a:t>
            </a:r>
            <a:r>
              <a:rPr lang="sv-SE" sz="3400" dirty="0"/>
              <a:t> </a:t>
            </a:r>
          </a:p>
          <a:p>
            <a:endParaRPr lang="sv-SE" sz="5000" b="1" u="sng" dirty="0"/>
          </a:p>
          <a:p>
            <a:endParaRPr lang="sv-SE" sz="2800" b="1" u="sng" dirty="0"/>
          </a:p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5004048" y="1556792"/>
            <a:ext cx="360040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v-SE" sz="2200" b="1" u="sng" dirty="0"/>
              <a:t>Verb</a:t>
            </a:r>
            <a:endParaRPr lang="sv-SE" sz="1100" dirty="0"/>
          </a:p>
          <a:p>
            <a:pPr marL="109728" indent="0">
              <a:buNone/>
            </a:pPr>
            <a:r>
              <a:rPr lang="sv-SE" sz="1600" dirty="0"/>
              <a:t>Presens: Tittar</a:t>
            </a:r>
            <a:endParaRPr lang="sv-SE" sz="800" dirty="0"/>
          </a:p>
          <a:p>
            <a:pPr marL="109728" indent="0">
              <a:buNone/>
            </a:pPr>
            <a:r>
              <a:rPr lang="sv-SE" sz="1600" dirty="0" smtClean="0"/>
              <a:t>Imperfekt</a:t>
            </a:r>
            <a:r>
              <a:rPr lang="sv-SE" sz="1600" dirty="0"/>
              <a:t>: Tittade</a:t>
            </a:r>
            <a:endParaRPr lang="sv-SE" sz="800" dirty="0"/>
          </a:p>
          <a:p>
            <a:pPr marL="109728" indent="0">
              <a:buNone/>
            </a:pPr>
            <a:r>
              <a:rPr lang="sv-SE" sz="1600" dirty="0"/>
              <a:t>Perfekt: Har tittat</a:t>
            </a:r>
            <a:endParaRPr lang="sv-SE" sz="800" dirty="0"/>
          </a:p>
          <a:p>
            <a:pPr marL="109728" indent="0">
              <a:buNone/>
            </a:pPr>
            <a:r>
              <a:rPr lang="sv-SE" sz="1600" dirty="0"/>
              <a:t>Pluskvamperfekt: Hade tittat</a:t>
            </a:r>
            <a:endParaRPr lang="sv-SE" sz="800" dirty="0"/>
          </a:p>
          <a:p>
            <a:pPr marL="109728" indent="0">
              <a:buNone/>
            </a:pPr>
            <a:r>
              <a:rPr lang="sv-SE" sz="1600" dirty="0"/>
              <a:t>Futurum: Ska titta </a:t>
            </a:r>
            <a:endParaRPr lang="sv-SE" sz="800" dirty="0"/>
          </a:p>
          <a:p>
            <a:pPr marL="109728" indent="0">
              <a:buNone/>
            </a:pPr>
            <a:r>
              <a:rPr lang="sv-SE" sz="2200" b="1" dirty="0"/>
              <a:t> </a:t>
            </a:r>
            <a:endParaRPr lang="sv-SE" sz="1700" dirty="0"/>
          </a:p>
          <a:p>
            <a:pPr marL="109728" indent="0">
              <a:buNone/>
            </a:pPr>
            <a:r>
              <a:rPr lang="sv-SE" sz="1600" b="1" dirty="0"/>
              <a:t>Huvudverb; </a:t>
            </a:r>
            <a:r>
              <a:rPr lang="sv-SE" sz="1600" i="1" dirty="0"/>
              <a:t>tittar, köper, skriva, läsa, hoppa.</a:t>
            </a:r>
            <a:endParaRPr lang="sv-SE" sz="900" dirty="0"/>
          </a:p>
          <a:p>
            <a:pPr marL="109728" indent="0">
              <a:buNone/>
            </a:pPr>
            <a:r>
              <a:rPr lang="sv-SE" sz="1600" b="1" dirty="0"/>
              <a:t> </a:t>
            </a:r>
            <a:endParaRPr lang="sv-SE" sz="900" dirty="0"/>
          </a:p>
          <a:p>
            <a:pPr marL="109728" indent="0">
              <a:buNone/>
            </a:pPr>
            <a:r>
              <a:rPr lang="sv-SE" sz="1600" b="1" dirty="0"/>
              <a:t>Hjälpverb; </a:t>
            </a:r>
            <a:r>
              <a:rPr lang="sv-SE" sz="1600" i="1" dirty="0"/>
              <a:t>har, ska, kommer att, </a:t>
            </a:r>
            <a:endParaRPr lang="sv-SE" sz="1600" i="1" dirty="0" smtClean="0"/>
          </a:p>
          <a:p>
            <a:pPr marL="109728" indent="0">
              <a:buNone/>
            </a:pPr>
            <a:r>
              <a:rPr lang="sv-SE" sz="1600" i="1" dirty="0" smtClean="0"/>
              <a:t>vill</a:t>
            </a:r>
            <a:r>
              <a:rPr lang="sv-SE" sz="1600" i="1" dirty="0"/>
              <a:t>, bör, kan, låta, få, måste, läs</a:t>
            </a:r>
            <a:r>
              <a:rPr lang="sv-SE" sz="1600" i="1" dirty="0" smtClean="0"/>
              <a:t>,</a:t>
            </a:r>
          </a:p>
          <a:p>
            <a:pPr marL="109728" indent="0">
              <a:buNone/>
            </a:pPr>
            <a:r>
              <a:rPr lang="sv-SE" sz="1600" i="1" dirty="0" smtClean="0"/>
              <a:t>ska</a:t>
            </a:r>
            <a:r>
              <a:rPr lang="sv-SE" sz="1600" i="1" dirty="0"/>
              <a:t>, vara (är), bliva (blev). </a:t>
            </a:r>
            <a:endParaRPr lang="sv-SE" sz="900" dirty="0"/>
          </a:p>
          <a:p>
            <a:pPr marL="109728" indent="0">
              <a:buNone/>
            </a:pPr>
            <a:r>
              <a:rPr lang="sv-SE" sz="1600" b="1" dirty="0"/>
              <a:t> </a:t>
            </a:r>
            <a:endParaRPr lang="sv-SE" sz="105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99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853241" cy="895323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/>
              <a:t>Exempelmeningar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755576" y="1268760"/>
            <a:ext cx="7488832" cy="475252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sv-SE" sz="3300" i="1" dirty="0" smtClean="0"/>
              <a:t>Kalle äter </a:t>
            </a:r>
            <a:r>
              <a:rPr lang="sv-SE" sz="3300" i="1" dirty="0"/>
              <a:t>frukost på morgonen. </a:t>
            </a:r>
            <a:endParaRPr lang="sv-SE" sz="3300" dirty="0"/>
          </a:p>
          <a:p>
            <a:pPr marL="109728" indent="0">
              <a:buNone/>
            </a:pPr>
            <a:r>
              <a:rPr lang="sv-SE" sz="3300" i="1" dirty="0"/>
              <a:t> </a:t>
            </a:r>
            <a:endParaRPr lang="sv-SE" sz="3300" dirty="0"/>
          </a:p>
          <a:p>
            <a:r>
              <a:rPr lang="sv-SE" sz="3300" i="1" dirty="0" smtClean="0"/>
              <a:t>Läser Peter </a:t>
            </a:r>
            <a:r>
              <a:rPr lang="sv-SE" sz="3300" i="1" dirty="0"/>
              <a:t>även </a:t>
            </a:r>
            <a:r>
              <a:rPr lang="sv-SE" sz="3300" i="1" dirty="0" smtClean="0"/>
              <a:t>samhällskunskap? </a:t>
            </a:r>
            <a:endParaRPr lang="sv-SE" sz="3300" dirty="0"/>
          </a:p>
          <a:p>
            <a:pPr marL="109728" indent="0">
              <a:buNone/>
            </a:pPr>
            <a:r>
              <a:rPr lang="sv-SE" sz="3300" i="1" dirty="0"/>
              <a:t> </a:t>
            </a:r>
            <a:endParaRPr lang="sv-SE" sz="3300" dirty="0"/>
          </a:p>
          <a:p>
            <a:r>
              <a:rPr lang="sv-SE" sz="3300" i="1" dirty="0" smtClean="0"/>
              <a:t>Anna och Karin </a:t>
            </a:r>
            <a:r>
              <a:rPr lang="sv-SE" sz="3300" i="1" dirty="0"/>
              <a:t>sitter bredvid varandra.</a:t>
            </a:r>
            <a:endParaRPr lang="sv-SE" sz="3300" dirty="0"/>
          </a:p>
          <a:p>
            <a:pPr marL="109728" indent="0">
              <a:buNone/>
            </a:pPr>
            <a:r>
              <a:rPr lang="sv-SE" sz="3300" i="1" dirty="0"/>
              <a:t> </a:t>
            </a:r>
            <a:endParaRPr lang="sv-SE" sz="3300" dirty="0"/>
          </a:p>
          <a:p>
            <a:r>
              <a:rPr lang="sv-SE" sz="3300" i="1" dirty="0" smtClean="0"/>
              <a:t>Mamma gillar att läsa böcker.  </a:t>
            </a:r>
            <a:endParaRPr lang="sv-SE" sz="3300" dirty="0"/>
          </a:p>
          <a:p>
            <a:endParaRPr lang="sv-SE" sz="3300" dirty="0" smtClean="0"/>
          </a:p>
          <a:p>
            <a:r>
              <a:rPr lang="sv-SE" sz="3300" dirty="0" smtClean="0"/>
              <a:t>Den gula bussen tutar. </a:t>
            </a:r>
          </a:p>
          <a:p>
            <a:endParaRPr lang="sv-SE" sz="3300" dirty="0"/>
          </a:p>
          <a:p>
            <a:r>
              <a:rPr lang="sv-SE" sz="3300" i="1" dirty="0" smtClean="0"/>
              <a:t>Åsa </a:t>
            </a:r>
            <a:r>
              <a:rPr lang="sv-SE" sz="3300" i="1" dirty="0"/>
              <a:t>har </a:t>
            </a:r>
            <a:r>
              <a:rPr lang="sv-SE" sz="3300" i="1" dirty="0" smtClean="0"/>
              <a:t>två </a:t>
            </a:r>
            <a:r>
              <a:rPr lang="sv-SE" sz="3300" i="1" dirty="0"/>
              <a:t>barn hemma.</a:t>
            </a:r>
            <a:endParaRPr lang="sv-SE" sz="3300" dirty="0"/>
          </a:p>
          <a:p>
            <a:pPr marL="109728" indent="0">
              <a:buNone/>
            </a:pPr>
            <a:r>
              <a:rPr lang="sv-SE" sz="3300" i="1" dirty="0"/>
              <a:t> </a:t>
            </a:r>
            <a:endParaRPr lang="sv-SE" sz="3300" dirty="0"/>
          </a:p>
          <a:p>
            <a:r>
              <a:rPr lang="sv-SE" sz="3300" i="1" dirty="0"/>
              <a:t>Pennan ligger på bordet. </a:t>
            </a:r>
            <a:endParaRPr lang="sv-SE" sz="3300" dirty="0"/>
          </a:p>
          <a:p>
            <a:endParaRPr lang="sv-SE" sz="3300" dirty="0"/>
          </a:p>
          <a:p>
            <a:r>
              <a:rPr lang="sv-SE" sz="3300" i="1" dirty="0"/>
              <a:t>Vem har lagt boken där? </a:t>
            </a:r>
            <a:endParaRPr lang="sv-SE" sz="3300" dirty="0"/>
          </a:p>
          <a:p>
            <a:pPr marL="109728" indent="0">
              <a:buNone/>
            </a:pPr>
            <a:r>
              <a:rPr lang="sv-SE" sz="3300" i="1" dirty="0"/>
              <a:t> </a:t>
            </a:r>
            <a:endParaRPr lang="sv-SE" sz="3300" dirty="0"/>
          </a:p>
          <a:p>
            <a:r>
              <a:rPr lang="sv-SE" sz="3300" i="1" dirty="0"/>
              <a:t>Det </a:t>
            </a:r>
            <a:r>
              <a:rPr lang="sv-SE" sz="3300" i="1" dirty="0" smtClean="0"/>
              <a:t>snöar nog </a:t>
            </a:r>
            <a:r>
              <a:rPr lang="sv-SE" sz="3300" i="1" dirty="0"/>
              <a:t>i helgen.</a:t>
            </a:r>
            <a:endParaRPr lang="sv-SE" sz="3300" dirty="0"/>
          </a:p>
          <a:p>
            <a:endParaRPr lang="sv-SE" sz="3300" dirty="0"/>
          </a:p>
          <a:p>
            <a:r>
              <a:rPr lang="sv-SE" sz="3300" i="1" dirty="0"/>
              <a:t>Det finns många stolar i rummet. </a:t>
            </a:r>
            <a:endParaRPr lang="sv-SE" sz="33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53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573321" cy="883226"/>
          </a:xfrm>
        </p:spPr>
        <p:txBody>
          <a:bodyPr/>
          <a:lstStyle/>
          <a:p>
            <a:r>
              <a:rPr lang="sv-SE" dirty="0" smtClean="0"/>
              <a:t>Biff-regeln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556792"/>
            <a:ext cx="6624736" cy="4320480"/>
          </a:xfrm>
        </p:spPr>
        <p:txBody>
          <a:bodyPr>
            <a:normAutofit lnSpcReduction="10000"/>
          </a:bodyPr>
          <a:lstStyle/>
          <a:p>
            <a:r>
              <a:rPr lang="sv-SE" b="1" u="sng" dirty="0"/>
              <a:t>BIFF –REGELN</a:t>
            </a:r>
            <a:r>
              <a:rPr lang="sv-SE" dirty="0"/>
              <a:t> (</a:t>
            </a:r>
            <a:r>
              <a:rPr lang="sv-SE" b="1" dirty="0"/>
              <a:t>b</a:t>
            </a:r>
            <a:r>
              <a:rPr lang="sv-SE" dirty="0"/>
              <a:t>isats) = </a:t>
            </a:r>
            <a:r>
              <a:rPr lang="sv-SE" b="1" i="1" u="sng" dirty="0"/>
              <a:t>i</a:t>
            </a:r>
            <a:r>
              <a:rPr lang="sv-SE" i="1" u="sng" dirty="0"/>
              <a:t>nte</a:t>
            </a:r>
            <a:r>
              <a:rPr lang="sv-SE" dirty="0"/>
              <a:t> </a:t>
            </a:r>
            <a:r>
              <a:rPr lang="sv-SE" b="1" dirty="0"/>
              <a:t>f</a:t>
            </a:r>
            <a:r>
              <a:rPr lang="sv-SE" dirty="0"/>
              <a:t>öre </a:t>
            </a:r>
            <a:r>
              <a:rPr lang="sv-SE" b="1" dirty="0" smtClean="0"/>
              <a:t>f</a:t>
            </a:r>
            <a:r>
              <a:rPr lang="sv-SE" dirty="0" smtClean="0"/>
              <a:t>inita verbet. </a:t>
            </a:r>
            <a:r>
              <a:rPr lang="sv-SE" dirty="0"/>
              <a:t>Om man sätter in ett </a:t>
            </a:r>
            <a:r>
              <a:rPr lang="sv-SE" b="1" i="1" dirty="0"/>
              <a:t>inte</a:t>
            </a:r>
            <a:r>
              <a:rPr lang="sv-SE" dirty="0"/>
              <a:t> så ska det komma </a:t>
            </a:r>
            <a:r>
              <a:rPr lang="sv-SE" b="1" dirty="0"/>
              <a:t>efter</a:t>
            </a:r>
            <a:r>
              <a:rPr lang="sv-SE" dirty="0"/>
              <a:t> </a:t>
            </a:r>
            <a:r>
              <a:rPr lang="sv-SE" dirty="0" smtClean="0"/>
              <a:t> finita verbet </a:t>
            </a:r>
            <a:r>
              <a:rPr lang="sv-SE" dirty="0"/>
              <a:t>i huvudsatser och </a:t>
            </a:r>
            <a:r>
              <a:rPr lang="sv-SE" b="1" dirty="0"/>
              <a:t>före</a:t>
            </a:r>
            <a:r>
              <a:rPr lang="sv-SE" dirty="0"/>
              <a:t> </a:t>
            </a:r>
            <a:r>
              <a:rPr lang="sv-SE" dirty="0" smtClean="0"/>
              <a:t>finita verbet </a:t>
            </a:r>
            <a:r>
              <a:rPr lang="sv-SE" dirty="0"/>
              <a:t>i bisats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(Finit verb=det verb som är tempusböjt)</a:t>
            </a:r>
            <a:endParaRPr lang="sv-SE" dirty="0"/>
          </a:p>
          <a:p>
            <a:endParaRPr lang="sv-SE" dirty="0"/>
          </a:p>
          <a:p>
            <a:r>
              <a:rPr lang="sv-SE" i="1" dirty="0"/>
              <a:t>Jag ska gå ut idag.</a:t>
            </a:r>
          </a:p>
          <a:p>
            <a:pPr marL="109728" indent="0">
              <a:buNone/>
            </a:pPr>
            <a:r>
              <a:rPr lang="sv-SE" dirty="0"/>
              <a:t> </a:t>
            </a:r>
            <a:r>
              <a:rPr lang="sv-SE" i="1" dirty="0" smtClean="0"/>
              <a:t> </a:t>
            </a:r>
            <a:endParaRPr lang="sv-SE" i="1" dirty="0"/>
          </a:p>
          <a:p>
            <a:r>
              <a:rPr lang="sv-SE" i="1" dirty="0"/>
              <a:t>Jag vill gå på stan idag, när jag slutar jobbet.</a:t>
            </a:r>
          </a:p>
          <a:p>
            <a:pPr marL="109728" indent="0">
              <a:buNone/>
            </a:pPr>
            <a:r>
              <a:rPr lang="sv-SE" i="1" dirty="0"/>
              <a:t> </a:t>
            </a:r>
          </a:p>
          <a:p>
            <a:r>
              <a:rPr lang="sv-SE" i="1" dirty="0"/>
              <a:t>Om du går på stan imorgon, kan du köpa godis.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383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Exempelmeningar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844824"/>
            <a:ext cx="6327805" cy="3878245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Jag hjälper dig med disken.</a:t>
            </a:r>
          </a:p>
          <a:p>
            <a:r>
              <a:rPr lang="sv-SE" dirty="0" smtClean="0"/>
              <a:t>Han skrek, eftersom </a:t>
            </a:r>
            <a:r>
              <a:rPr lang="sv-SE" dirty="0" smtClean="0"/>
              <a:t>det gjorde ont.</a:t>
            </a:r>
          </a:p>
          <a:p>
            <a:r>
              <a:rPr lang="sv-SE" dirty="0" smtClean="0"/>
              <a:t>Hon köpte en fin bil, för att Erik skulle bli glad. </a:t>
            </a:r>
          </a:p>
          <a:p>
            <a:r>
              <a:rPr lang="sv-SE" dirty="0" smtClean="0"/>
              <a:t>Jag ska borsta tänderna och sedan ska jag lägga mig.</a:t>
            </a:r>
          </a:p>
          <a:p>
            <a:r>
              <a:rPr lang="sv-SE" dirty="0" smtClean="0"/>
              <a:t>Har du hört min nya skiva?</a:t>
            </a:r>
          </a:p>
          <a:p>
            <a:r>
              <a:rPr lang="sv-SE" dirty="0" smtClean="0"/>
              <a:t>När jag springer, skriker han.</a:t>
            </a:r>
          </a:p>
          <a:p>
            <a:r>
              <a:rPr lang="sv-SE" dirty="0"/>
              <a:t>Att läsa är roligt. </a:t>
            </a:r>
            <a:endParaRPr lang="sv-SE" dirty="0" smtClean="0"/>
          </a:p>
          <a:p>
            <a:r>
              <a:rPr lang="sv-SE" dirty="0" smtClean="0"/>
              <a:t>Du måste göra läxorna innan du tränar. </a:t>
            </a:r>
            <a:endParaRPr lang="sv-SE" dirty="0"/>
          </a:p>
          <a:p>
            <a:r>
              <a:rPr lang="sv-SE" dirty="0" smtClean="0"/>
              <a:t>Hon frågade om jag ville komma i kväll.</a:t>
            </a:r>
          </a:p>
          <a:p>
            <a:r>
              <a:rPr lang="sv-SE" dirty="0" smtClean="0"/>
              <a:t> Bilen, som jag köpte på blocket, var jättefin.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5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Språkets struktur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Ljudnivå</a:t>
            </a:r>
          </a:p>
          <a:p>
            <a:r>
              <a:rPr lang="sv-SE" dirty="0" err="1" smtClean="0"/>
              <a:t>Ordnivå</a:t>
            </a:r>
            <a:endParaRPr lang="sv-SE" dirty="0" smtClean="0"/>
          </a:p>
          <a:p>
            <a:r>
              <a:rPr lang="sv-SE" dirty="0" smtClean="0"/>
              <a:t>Fraser</a:t>
            </a:r>
          </a:p>
          <a:p>
            <a:r>
              <a:rPr lang="sv-SE" dirty="0" smtClean="0"/>
              <a:t>Satsnivå</a:t>
            </a:r>
          </a:p>
          <a:p>
            <a:r>
              <a:rPr lang="sv-SE" dirty="0" smtClean="0"/>
              <a:t>Sammanhang i text</a:t>
            </a:r>
            <a:endParaRPr lang="sv-SE" dirty="0"/>
          </a:p>
        </p:txBody>
      </p:sp>
      <p:pic>
        <p:nvPicPr>
          <p:cNvPr id="2051" name="Picture 3" descr="C:\Users\asalof\AppData\Local\Microsoft\Windows\Temporary Internet Files\Content.IE5\W2RDHBS3\MC900434854[1]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18" y="277906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Ljudnivå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Fonem – minsta betydelseskiljande enheten.</a:t>
            </a:r>
          </a:p>
          <a:p>
            <a:r>
              <a:rPr lang="sv-SE" dirty="0" smtClean="0"/>
              <a:t>Prosodi: längd, betoning och accent</a:t>
            </a:r>
          </a:p>
          <a:p>
            <a:endParaRPr lang="sv-SE" dirty="0"/>
          </a:p>
          <a:p>
            <a:r>
              <a:rPr lang="sv-SE" b="1" u="sng" dirty="0" smtClean="0"/>
              <a:t>Accent</a:t>
            </a:r>
            <a:r>
              <a:rPr lang="sv-SE" dirty="0" smtClean="0"/>
              <a:t>:  </a:t>
            </a:r>
          </a:p>
          <a:p>
            <a:r>
              <a:rPr lang="sv-SE" dirty="0" smtClean="0"/>
              <a:t>Grav – ande-n, </a:t>
            </a:r>
            <a:r>
              <a:rPr lang="sv-SE" dirty="0" err="1" smtClean="0"/>
              <a:t>bure</a:t>
            </a:r>
            <a:r>
              <a:rPr lang="sv-SE" dirty="0" smtClean="0"/>
              <a:t>-n</a:t>
            </a:r>
          </a:p>
          <a:p>
            <a:r>
              <a:rPr lang="sv-SE" dirty="0" smtClean="0"/>
              <a:t>Akut – </a:t>
            </a:r>
            <a:r>
              <a:rPr lang="sv-SE" dirty="0" err="1" smtClean="0"/>
              <a:t>and-en</a:t>
            </a:r>
            <a:r>
              <a:rPr lang="sv-SE" dirty="0" smtClean="0"/>
              <a:t>, </a:t>
            </a:r>
            <a:r>
              <a:rPr lang="sv-SE" dirty="0" err="1" smtClean="0"/>
              <a:t>bur-en</a:t>
            </a:r>
            <a:r>
              <a:rPr lang="sv-SE" dirty="0" smtClean="0"/>
              <a:t> </a:t>
            </a:r>
          </a:p>
          <a:p>
            <a:endParaRPr lang="sv-SE" dirty="0"/>
          </a:p>
        </p:txBody>
      </p:sp>
      <p:pic>
        <p:nvPicPr>
          <p:cNvPr id="3074" name="Picture 2" descr="C:\Users\asalof\AppData\Local\Microsoft\Windows\Temporary Internet Files\Content.IE5\8S5RGODQ\MC900413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14" y="3957065"/>
            <a:ext cx="1116197" cy="8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alof\AppData\Local\Microsoft\Windows\Temporary Internet Files\Content.IE5\EJW90LEN\MC9003265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61" y="4941168"/>
            <a:ext cx="910743" cy="8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Ordnivå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916832"/>
            <a:ext cx="6984776" cy="3806237"/>
          </a:xfrm>
        </p:spPr>
        <p:txBody>
          <a:bodyPr>
            <a:normAutofit lnSpcReduction="10000"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Ordbildning genom: </a:t>
            </a:r>
          </a:p>
          <a:p>
            <a:r>
              <a:rPr lang="sv-SE" dirty="0" smtClean="0"/>
              <a:t>Sammansättningar: </a:t>
            </a:r>
            <a:r>
              <a:rPr lang="sv-SE" i="1" dirty="0" smtClean="0"/>
              <a:t>långhårig, överallt</a:t>
            </a:r>
          </a:p>
          <a:p>
            <a:r>
              <a:rPr lang="sv-SE" dirty="0" smtClean="0"/>
              <a:t>Avledningar (prefix och suffix): </a:t>
            </a:r>
            <a:r>
              <a:rPr lang="sv-SE" i="1" dirty="0" smtClean="0"/>
              <a:t>lyckas – misslyckas - lyckträff</a:t>
            </a:r>
          </a:p>
          <a:p>
            <a:r>
              <a:rPr lang="sv-SE" dirty="0" smtClean="0"/>
              <a:t>Förkortning: </a:t>
            </a:r>
            <a:r>
              <a:rPr lang="sv-SE" i="1" dirty="0" smtClean="0"/>
              <a:t>sabotera – sabba, television - tv</a:t>
            </a:r>
            <a:r>
              <a:rPr lang="sv-SE" dirty="0" smtClean="0"/>
              <a:t> </a:t>
            </a:r>
          </a:p>
          <a:p>
            <a:r>
              <a:rPr lang="sv-SE" dirty="0" smtClean="0"/>
              <a:t>Inlån: </a:t>
            </a:r>
            <a:r>
              <a:rPr lang="sv-SE" i="1" dirty="0" smtClean="0"/>
              <a:t>popcorn, tejp, byrå, handla, mynt </a:t>
            </a:r>
          </a:p>
          <a:p>
            <a:r>
              <a:rPr lang="sv-SE" dirty="0" smtClean="0"/>
              <a:t>Översätta: </a:t>
            </a:r>
            <a:r>
              <a:rPr lang="sv-SE" i="1" dirty="0" smtClean="0"/>
              <a:t>bandspelare</a:t>
            </a:r>
          </a:p>
          <a:p>
            <a:r>
              <a:rPr lang="sv-SE" dirty="0" smtClean="0"/>
              <a:t>Försvenska: </a:t>
            </a:r>
            <a:r>
              <a:rPr lang="sv-SE" i="1" dirty="0" smtClean="0"/>
              <a:t>dejta</a:t>
            </a:r>
          </a:p>
          <a:p>
            <a:r>
              <a:rPr lang="sv-SE" dirty="0" smtClean="0"/>
              <a:t>Onomatopoetiska: </a:t>
            </a:r>
            <a:r>
              <a:rPr lang="sv-SE" i="1" dirty="0"/>
              <a:t>k</a:t>
            </a:r>
            <a:r>
              <a:rPr lang="sv-SE" i="1" dirty="0" smtClean="0"/>
              <a:t>rasch</a:t>
            </a:r>
            <a:endParaRPr lang="sv-SE" i="1" dirty="0"/>
          </a:p>
        </p:txBody>
      </p:sp>
      <p:pic>
        <p:nvPicPr>
          <p:cNvPr id="4" name="Picture 3" descr="C:\Users\asalof\AppData\Local\Microsoft\Windows\Temporary Internet Files\Content.IE5\W2RDHBS3\MM9003957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752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Ordklasser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556792"/>
            <a:ext cx="7272808" cy="4608512"/>
          </a:xfrm>
        </p:spPr>
        <p:txBody>
          <a:bodyPr numCol="2">
            <a:normAutofit/>
          </a:bodyPr>
          <a:lstStyle/>
          <a:p>
            <a:r>
              <a:rPr lang="sv-SE" dirty="0" smtClean="0"/>
              <a:t>Substantiv – saker </a:t>
            </a:r>
          </a:p>
          <a:p>
            <a:r>
              <a:rPr lang="sv-SE" dirty="0" smtClean="0"/>
              <a:t>Adjektiv – beskrivning </a:t>
            </a:r>
            <a:r>
              <a:rPr lang="sv-SE" dirty="0" smtClean="0"/>
              <a:t> S</a:t>
            </a:r>
            <a:endParaRPr lang="sv-SE" dirty="0" smtClean="0"/>
          </a:p>
          <a:p>
            <a:r>
              <a:rPr lang="sv-SE" dirty="0" smtClean="0"/>
              <a:t>Verb – det som sker</a:t>
            </a:r>
          </a:p>
          <a:p>
            <a:r>
              <a:rPr lang="sv-SE" dirty="0" smtClean="0"/>
              <a:t>Adverb – beskrivning V</a:t>
            </a:r>
          </a:p>
          <a:p>
            <a:r>
              <a:rPr lang="sv-SE" dirty="0" smtClean="0"/>
              <a:t>Pronomen – ers. S </a:t>
            </a:r>
          </a:p>
          <a:p>
            <a:r>
              <a:rPr lang="sv-SE" dirty="0" smtClean="0"/>
              <a:t>Räkneord</a:t>
            </a:r>
          </a:p>
          <a:p>
            <a:r>
              <a:rPr lang="sv-SE" dirty="0" smtClean="0"/>
              <a:t>Prepositioner - läge</a:t>
            </a:r>
          </a:p>
          <a:p>
            <a:r>
              <a:rPr lang="sv-SE" dirty="0" smtClean="0"/>
              <a:t>Konjunktioner – lika </a:t>
            </a:r>
          </a:p>
          <a:p>
            <a:r>
              <a:rPr lang="sv-SE" dirty="0" smtClean="0"/>
              <a:t>Subjunktioner - olika</a:t>
            </a:r>
          </a:p>
          <a:p>
            <a:r>
              <a:rPr lang="sv-SE" dirty="0" smtClean="0"/>
              <a:t>Interjektioner – ljud               </a:t>
            </a:r>
          </a:p>
          <a:p>
            <a:pPr marL="0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61135"/>
            <a:ext cx="16891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Vilken ordklass?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3041" y="2119257"/>
            <a:ext cx="3324984" cy="3603812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Och, men, eller, ty</a:t>
            </a:r>
          </a:p>
          <a:p>
            <a:r>
              <a:rPr lang="sv-SE" dirty="0" smtClean="0"/>
              <a:t>Ofta, borta, mycket</a:t>
            </a:r>
          </a:p>
          <a:p>
            <a:r>
              <a:rPr lang="sv-SE" dirty="0" smtClean="0"/>
              <a:t>Eftersom, om, trots att</a:t>
            </a:r>
          </a:p>
          <a:p>
            <a:r>
              <a:rPr lang="sv-SE" dirty="0" smtClean="0"/>
              <a:t>Gul, snäll, ledsen,</a:t>
            </a:r>
          </a:p>
          <a:p>
            <a:r>
              <a:rPr lang="sv-SE" dirty="0" smtClean="0"/>
              <a:t>Mig, honom, det</a:t>
            </a:r>
          </a:p>
          <a:p>
            <a:r>
              <a:rPr lang="sv-SE" dirty="0" smtClean="0"/>
              <a:t>Pelle, kärlek, apa, is</a:t>
            </a:r>
          </a:p>
          <a:p>
            <a:r>
              <a:rPr lang="sv-SE" dirty="0" smtClean="0"/>
              <a:t>Ett, 2, den första</a:t>
            </a:r>
          </a:p>
          <a:p>
            <a:r>
              <a:rPr lang="sv-SE" dirty="0" smtClean="0"/>
              <a:t>Usch, hej, oj</a:t>
            </a:r>
          </a:p>
          <a:p>
            <a:r>
              <a:rPr lang="sv-SE" dirty="0" smtClean="0"/>
              <a:t>På, till, efter</a:t>
            </a:r>
          </a:p>
          <a:p>
            <a:r>
              <a:rPr lang="sv-SE" dirty="0" smtClean="0"/>
              <a:t>Gå, regna, har sprungit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012160" y="2348880"/>
            <a:ext cx="1872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Substantiv</a:t>
            </a:r>
          </a:p>
          <a:p>
            <a:r>
              <a:rPr lang="sv-SE" sz="2000" dirty="0"/>
              <a:t>Adjektiv</a:t>
            </a:r>
          </a:p>
          <a:p>
            <a:r>
              <a:rPr lang="sv-SE" sz="2000" dirty="0"/>
              <a:t>Verb</a:t>
            </a:r>
          </a:p>
          <a:p>
            <a:r>
              <a:rPr lang="sv-SE" sz="2000" dirty="0"/>
              <a:t>Adverb </a:t>
            </a:r>
          </a:p>
          <a:p>
            <a:r>
              <a:rPr lang="sv-SE" sz="2000" dirty="0"/>
              <a:t>Pronomen </a:t>
            </a:r>
          </a:p>
          <a:p>
            <a:r>
              <a:rPr lang="sv-SE" sz="2000" dirty="0"/>
              <a:t>Räkneord</a:t>
            </a:r>
          </a:p>
          <a:p>
            <a:r>
              <a:rPr lang="sv-SE" sz="2000" dirty="0"/>
              <a:t>Prepositioner</a:t>
            </a:r>
          </a:p>
          <a:p>
            <a:r>
              <a:rPr lang="sv-SE" sz="2000" dirty="0"/>
              <a:t>Konjunktioner</a:t>
            </a:r>
          </a:p>
          <a:p>
            <a:r>
              <a:rPr lang="sv-SE" sz="2000" dirty="0"/>
              <a:t>Subjunktioner</a:t>
            </a:r>
          </a:p>
          <a:p>
            <a:r>
              <a:rPr lang="sv-SE" sz="2000" dirty="0"/>
              <a:t>Interjektioner </a:t>
            </a:r>
          </a:p>
        </p:txBody>
      </p:sp>
    </p:spTree>
    <p:extLst>
      <p:ext uri="{BB962C8B-B14F-4D97-AF65-F5344CB8AC3E}">
        <p14:creationId xmlns:p14="http://schemas.microsoft.com/office/powerpoint/2010/main" val="9312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Verb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603812"/>
          </a:xfrm>
        </p:spPr>
        <p:txBody>
          <a:bodyPr>
            <a:normAutofit fontScale="85000" lnSpcReduction="20000"/>
          </a:bodyPr>
          <a:lstStyle/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b="1" u="sng" dirty="0">
                <a:solidFill>
                  <a:prstClr val="black"/>
                </a:solidFill>
                <a:latin typeface="Lucida Sans Unicode"/>
              </a:rPr>
              <a:t>Verb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dirty="0">
                <a:solidFill>
                  <a:prstClr val="black"/>
                </a:solidFill>
                <a:latin typeface="Lucida Sans Unicode"/>
              </a:rPr>
              <a:t>Presens: Tittar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dirty="0">
                <a:solidFill>
                  <a:prstClr val="black"/>
                </a:solidFill>
                <a:latin typeface="Lucida Sans Unicode"/>
              </a:rPr>
              <a:t>Imperfekt: Tittade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dirty="0">
                <a:solidFill>
                  <a:prstClr val="black"/>
                </a:solidFill>
                <a:latin typeface="Lucida Sans Unicode"/>
              </a:rPr>
              <a:t>Perfekt: Har tittat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dirty="0">
                <a:solidFill>
                  <a:prstClr val="black"/>
                </a:solidFill>
                <a:latin typeface="Lucida Sans Unicode"/>
              </a:rPr>
              <a:t>Pluskvamperfekt: Hade tittat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dirty="0">
                <a:solidFill>
                  <a:prstClr val="black"/>
                </a:solidFill>
                <a:latin typeface="Lucida Sans Unicode"/>
              </a:rPr>
              <a:t>Futurum: Ska titta 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b="1" dirty="0">
                <a:solidFill>
                  <a:prstClr val="black"/>
                </a:solidFill>
                <a:latin typeface="Lucida Sans Unicode"/>
              </a:rPr>
              <a:t> </a:t>
            </a:r>
            <a:endParaRPr lang="sv-SE" sz="17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b="1" dirty="0">
                <a:solidFill>
                  <a:prstClr val="black"/>
                </a:solidFill>
                <a:latin typeface="Lucida Sans Unicode"/>
              </a:rPr>
              <a:t>Huvudverb; </a:t>
            </a:r>
            <a:r>
              <a:rPr lang="sv-SE" sz="2200" i="1" dirty="0">
                <a:solidFill>
                  <a:prstClr val="black"/>
                </a:solidFill>
                <a:latin typeface="Lucida Sans Unicode"/>
              </a:rPr>
              <a:t>tittar, köper, skriva, läsa, hoppa.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b="1" dirty="0">
                <a:solidFill>
                  <a:prstClr val="black"/>
                </a:solidFill>
                <a:latin typeface="Lucida Sans Unicode"/>
              </a:rPr>
              <a:t> </a:t>
            </a:r>
            <a:endParaRPr lang="sv-SE" sz="1100" dirty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b="1" dirty="0">
                <a:solidFill>
                  <a:prstClr val="black"/>
                </a:solidFill>
                <a:latin typeface="Lucida Sans Unicode"/>
              </a:rPr>
              <a:t>Hjälpverb; </a:t>
            </a:r>
            <a:r>
              <a:rPr lang="sv-SE" sz="2200" i="1" dirty="0">
                <a:solidFill>
                  <a:prstClr val="black"/>
                </a:solidFill>
                <a:latin typeface="Lucida Sans Unicode"/>
              </a:rPr>
              <a:t>har, ska, kommer att, vill, bör, kan, </a:t>
            </a:r>
            <a:endParaRPr lang="sv-SE" sz="2200" i="1" dirty="0" smtClean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låta</a:t>
            </a:r>
            <a:r>
              <a:rPr lang="sv-SE" sz="2200" i="1" dirty="0">
                <a:solidFill>
                  <a:prstClr val="black"/>
                </a:solidFill>
                <a:latin typeface="Lucida Sans Unicode"/>
              </a:rPr>
              <a:t>, få, </a:t>
            </a: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måste, </a:t>
            </a:r>
            <a:r>
              <a:rPr lang="sv-SE" sz="2200" i="1" dirty="0">
                <a:solidFill>
                  <a:prstClr val="black"/>
                </a:solidFill>
                <a:latin typeface="Lucida Sans Unicode"/>
              </a:rPr>
              <a:t>ska, vara (är</a:t>
            </a: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), bliva. </a:t>
            </a:r>
            <a:endParaRPr lang="sv-SE" sz="1100" dirty="0" smtClean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endParaRPr lang="sv-SE" sz="2200" b="1" dirty="0" smtClean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Hon ville inte </a:t>
            </a: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sjunga.</a:t>
            </a:r>
            <a:endParaRPr lang="sv-SE" sz="2200" i="1" dirty="0" smtClean="0">
              <a:solidFill>
                <a:prstClr val="black"/>
              </a:solidFill>
              <a:latin typeface="Lucida Sans Unicode"/>
            </a:endParaRP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r>
              <a:rPr lang="sv-SE" sz="2200" i="1" dirty="0" smtClean="0">
                <a:solidFill>
                  <a:prstClr val="black"/>
                </a:solidFill>
                <a:latin typeface="Lucida Sans Unicode"/>
              </a:rPr>
              <a:t>Han kunde inte sluta.</a:t>
            </a:r>
          </a:p>
          <a:p>
            <a:pPr marL="109728" lvl="0" indent="0">
              <a:spcBef>
                <a:spcPts val="0"/>
              </a:spcBef>
              <a:buClr>
                <a:srgbClr val="2DA2BF"/>
              </a:buClr>
              <a:buSzPct val="68000"/>
              <a:buNone/>
            </a:pPr>
            <a:endParaRPr lang="sv-SE" sz="2200" i="1" dirty="0">
              <a:solidFill>
                <a:prstClr val="black"/>
              </a:solidFill>
              <a:latin typeface="Lucida Sans Unicode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6192688" cy="936104"/>
          </a:xfrm>
        </p:spPr>
        <p:txBody>
          <a:bodyPr>
            <a:noAutofit/>
          </a:bodyPr>
          <a:lstStyle/>
          <a:p>
            <a:pPr algn="ctr"/>
            <a:r>
              <a:rPr lang="sv-SE" dirty="0" smtClean="0"/>
              <a:t>Meningsbyggnad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192688" cy="38884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v-SE" sz="2800" u="sng" dirty="0" smtClean="0">
                <a:solidFill>
                  <a:schemeClr val="tx1"/>
                </a:solidFill>
              </a:rPr>
              <a:t>Två </a:t>
            </a:r>
            <a:r>
              <a:rPr lang="sv-SE" sz="2800" u="sng" dirty="0">
                <a:solidFill>
                  <a:schemeClr val="tx1"/>
                </a:solidFill>
              </a:rPr>
              <a:t>typer av satser:</a:t>
            </a:r>
            <a:r>
              <a:rPr lang="sv-SE" sz="2800" dirty="0">
                <a:solidFill>
                  <a:schemeClr val="tx1"/>
                </a:solidFill>
              </a:rPr>
              <a:t/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b="1" dirty="0">
                <a:solidFill>
                  <a:schemeClr val="tx1"/>
                </a:solidFill>
              </a:rPr>
              <a:t>Huvudsats</a:t>
            </a:r>
            <a:r>
              <a:rPr lang="sv-SE" sz="2800" dirty="0">
                <a:solidFill>
                  <a:schemeClr val="tx1"/>
                </a:solidFill>
              </a:rPr>
              <a:t>: en sats som ensam kan bilda mening</a:t>
            </a:r>
            <a:r>
              <a:rPr lang="sv-SE" sz="2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/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i="1" dirty="0">
                <a:solidFill>
                  <a:schemeClr val="tx1"/>
                </a:solidFill>
              </a:rPr>
              <a:t>Solen </a:t>
            </a:r>
            <a:r>
              <a:rPr lang="sv-SE" sz="2800" i="1" dirty="0" smtClean="0">
                <a:solidFill>
                  <a:schemeClr val="tx1"/>
                </a:solidFill>
              </a:rPr>
              <a:t>skiner.</a:t>
            </a:r>
            <a:endParaRPr lang="sv-SE" sz="2800" i="1" dirty="0" smtClean="0">
              <a:solidFill>
                <a:schemeClr val="tx1"/>
              </a:solidFill>
            </a:endParaRP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> 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b="1" dirty="0">
                <a:solidFill>
                  <a:schemeClr val="tx1"/>
                </a:solidFill>
              </a:rPr>
              <a:t>Bisats</a:t>
            </a:r>
            <a:r>
              <a:rPr lang="sv-SE" sz="2800" dirty="0">
                <a:solidFill>
                  <a:schemeClr val="tx1"/>
                </a:solidFill>
              </a:rPr>
              <a:t>: en sats som inte ensam kan bilda mening. Den kräver en huvudsats att ”luta sig mot” för att bli begriplig</a:t>
            </a:r>
            <a:r>
              <a:rPr lang="sv-SE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sv-SE" sz="2800" dirty="0">
                <a:solidFill>
                  <a:schemeClr val="tx1"/>
                </a:solidFill>
              </a:rPr>
              <a:t/>
            </a:r>
            <a:br>
              <a:rPr lang="sv-SE" sz="2800" dirty="0">
                <a:solidFill>
                  <a:schemeClr val="tx1"/>
                </a:solidFill>
              </a:rPr>
            </a:br>
            <a:endParaRPr lang="sv-SE" sz="2800" dirty="0" smtClean="0">
              <a:solidFill>
                <a:schemeClr val="tx1"/>
              </a:solidFill>
            </a:endParaRPr>
          </a:p>
          <a:p>
            <a:pPr algn="l"/>
            <a:r>
              <a:rPr lang="sv-SE" sz="2800" i="1" dirty="0" smtClean="0">
                <a:solidFill>
                  <a:schemeClr val="tx1"/>
                </a:solidFill>
              </a:rPr>
              <a:t>Solen </a:t>
            </a:r>
            <a:r>
              <a:rPr lang="sv-SE" sz="2800" i="1" dirty="0" smtClean="0">
                <a:solidFill>
                  <a:schemeClr val="tx1"/>
                </a:solidFill>
              </a:rPr>
              <a:t>skiner, eftersom det är molnfritt. 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pPr algn="ctr"/>
            <a:r>
              <a:rPr lang="sv-SE" dirty="0" smtClean="0"/>
              <a:t>Meningsbyggnad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683568" y="1412776"/>
            <a:ext cx="3816424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600" dirty="0"/>
              <a:t>Mycket känslor som man upplever genom berättelsen, spänning, lycka, oro, ledsamhet, lugn.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Jag älskar ju barnböcker. Tycker att barnböcker lär oss så mycket om de viktiga grundvalen som är så viktiga för oss i livet.</a:t>
            </a:r>
          </a:p>
          <a:p>
            <a:pPr>
              <a:lnSpc>
                <a:spcPct val="150000"/>
              </a:lnSpc>
            </a:pPr>
            <a:r>
              <a:rPr lang="sv-SE" sz="1600" dirty="0"/>
              <a:t>Inget hoppande i texten. Därför gör det berättelsen lättare att läsa och förstå</a:t>
            </a:r>
            <a:r>
              <a:rPr lang="sv-SE" sz="1600" dirty="0" smtClean="0"/>
              <a:t>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4572000" y="1628800"/>
            <a:ext cx="345638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v-SE" sz="1600" dirty="0" smtClean="0"/>
              <a:t>Man </a:t>
            </a:r>
            <a:r>
              <a:rPr lang="sv-SE" sz="1600" dirty="0"/>
              <a:t>ser väl allt för ofta att människor ignorerar de som behöver uppmärksamhet. Och att detta görs av de som kräver omedelbar uppmärksamhet när de själva stiger in i ett rum.</a:t>
            </a:r>
          </a:p>
          <a:p>
            <a:pPr>
              <a:lnSpc>
                <a:spcPct val="150000"/>
              </a:lnSpc>
            </a:pPr>
            <a:endParaRPr lang="sv-SE" sz="16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812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tnål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artnål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rtnå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566</TotalTime>
  <Words>589</Words>
  <Application>Microsoft Office PowerPoint</Application>
  <PresentationFormat>Bildspel på skärmen (4:3)</PresentationFormat>
  <Paragraphs>178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Kartnål</vt:lpstr>
      <vt:lpstr>Grammatik och språkriktighet </vt:lpstr>
      <vt:lpstr>Språkets struktur</vt:lpstr>
      <vt:lpstr>Ljudnivå </vt:lpstr>
      <vt:lpstr>Ordnivå</vt:lpstr>
      <vt:lpstr>Ordklasser </vt:lpstr>
      <vt:lpstr>Vilken ordklass?</vt:lpstr>
      <vt:lpstr>Verb </vt:lpstr>
      <vt:lpstr>Meningsbyggnad</vt:lpstr>
      <vt:lpstr>Meningsbyggnad </vt:lpstr>
      <vt:lpstr>Meningsbyggnad</vt:lpstr>
      <vt:lpstr>Meningsbyggnad</vt:lpstr>
      <vt:lpstr>Exempelmeningar</vt:lpstr>
      <vt:lpstr>Biff-regeln</vt:lpstr>
      <vt:lpstr>Exempelmeningar </vt:lpstr>
    </vt:vector>
  </TitlesOfParts>
  <Company>Lycksele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Grammatik och språkriktighet</dc:title>
  <dc:creator>Åsa Löfgren</dc:creator>
  <cp:lastModifiedBy>Jenny Jansson </cp:lastModifiedBy>
  <cp:revision>28</cp:revision>
  <dcterms:created xsi:type="dcterms:W3CDTF">2012-09-07T09:56:09Z</dcterms:created>
  <dcterms:modified xsi:type="dcterms:W3CDTF">2016-01-12T15:16:31Z</dcterms:modified>
</cp:coreProperties>
</file>