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7" r:id="rId7"/>
    <p:sldId id="268" r:id="rId8"/>
    <p:sldId id="269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F60E51-DEA4-466F-B5BC-9801C69363B7}" type="datetimeFigureOut">
              <a:rPr lang="sv-SE" smtClean="0"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2EAA2-4641-4FDB-A038-A18B7370396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FPwDe22Co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51718" y="1772816"/>
            <a:ext cx="533190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Tema 3</a:t>
            </a: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3600" dirty="0" smtClean="0">
                <a:latin typeface="Berlin Sans FB" panose="020E0602020502020306" pitchFamily="34" charset="0"/>
              </a:rPr>
              <a:t>Retorik </a:t>
            </a: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2400" dirty="0" smtClean="0">
                <a:latin typeface="Berlin Sans FB" panose="020E0602020502020306" pitchFamily="34" charset="0"/>
              </a:rPr>
              <a:t>Konsten att via talet övertyga</a:t>
            </a:r>
          </a:p>
          <a:p>
            <a:pPr algn="ctr"/>
            <a:endParaRPr lang="sv-SE" sz="3600" dirty="0" smtClean="0">
              <a:latin typeface="Berlin Sans FB" panose="020E0602020502020306" pitchFamily="34" charset="0"/>
            </a:endParaRPr>
          </a:p>
          <a:p>
            <a:pPr algn="ctr"/>
            <a:r>
              <a:rPr lang="sv-SE" sz="2400" dirty="0" smtClean="0">
                <a:latin typeface="Berlin Sans FB" panose="020E0602020502020306" pitchFamily="34" charset="0"/>
              </a:rPr>
              <a:t>Jenny Wikedal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587" y="5373216"/>
            <a:ext cx="1890169" cy="141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0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980728"/>
            <a:ext cx="79665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Arbetsgång</a:t>
            </a: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Intellectio – tänk ut vad du vill förmedla, utforma din 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Inventio – samla information, fakta och argument.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Dispotio – strukturera ditt material.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Elocutio – utforma ditt tal enligt argumentationens uppbyggnad.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Memoria – lär dig ditt tal utan till, öva, öva och öva.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Peronutatio och actio – tala och agera. Framför ditt tal med passande ordval, tonläge och kroppsspråk. </a:t>
            </a:r>
            <a:r>
              <a:rPr lang="sv-SE" sz="2400" dirty="0">
                <a:latin typeface="Berlin Sans FB" panose="020E0602020502020306" pitchFamily="34" charset="0"/>
              </a:rPr>
              <a:t>A</a:t>
            </a:r>
            <a:r>
              <a:rPr lang="sv-SE" sz="2400" dirty="0" smtClean="0">
                <a:latin typeface="Berlin Sans FB" panose="020E0602020502020306" pitchFamily="34" charset="0"/>
              </a:rPr>
              <a:t>nvänd eventuellt stöd för ditt 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9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7544" y="1124744"/>
            <a:ext cx="81106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Berlin Sans FB" panose="020E0602020502020306" pitchFamily="34" charset="0"/>
              </a:rPr>
              <a:t>En </a:t>
            </a:r>
            <a:r>
              <a:rPr lang="sv-SE" sz="2800" dirty="0" smtClean="0">
                <a:latin typeface="Berlin Sans FB" panose="020E0602020502020306" pitchFamily="34" charset="0"/>
              </a:rPr>
              <a:t>minianalys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r>
              <a:rPr lang="sv-SE" sz="2400" dirty="0">
                <a:latin typeface="Berlin Sans FB" panose="020E0602020502020306" pitchFamily="34" charset="0"/>
              </a:rPr>
              <a:t>Via länken kommer du till ett klipp som visar en då relativt okänd Barack Obama (2004) och delar av det tal som kallas ”the </a:t>
            </a:r>
            <a:r>
              <a:rPr lang="sv-SE" sz="2400" dirty="0" err="1">
                <a:latin typeface="Berlin Sans FB" panose="020E0602020502020306" pitchFamily="34" charset="0"/>
              </a:rPr>
              <a:t>speech</a:t>
            </a:r>
            <a:r>
              <a:rPr lang="sv-SE" sz="2400" dirty="0">
                <a:latin typeface="Berlin Sans FB" panose="020E0602020502020306" pitchFamily="34" charset="0"/>
              </a:rPr>
              <a:t> </a:t>
            </a:r>
            <a:r>
              <a:rPr lang="sv-SE" sz="2400" dirty="0" err="1">
                <a:latin typeface="Berlin Sans FB" panose="020E0602020502020306" pitchFamily="34" charset="0"/>
              </a:rPr>
              <a:t>that</a:t>
            </a:r>
            <a:r>
              <a:rPr lang="sv-SE" sz="2400" dirty="0">
                <a:latin typeface="Berlin Sans FB" panose="020E0602020502020306" pitchFamily="34" charset="0"/>
              </a:rPr>
              <a:t> </a:t>
            </a:r>
            <a:r>
              <a:rPr lang="sv-SE" sz="2400" dirty="0" err="1">
                <a:latin typeface="Berlin Sans FB" panose="020E0602020502020306" pitchFamily="34" charset="0"/>
              </a:rPr>
              <a:t>made</a:t>
            </a:r>
            <a:r>
              <a:rPr lang="sv-SE" sz="2400" dirty="0">
                <a:latin typeface="Berlin Sans FB" panose="020E0602020502020306" pitchFamily="34" charset="0"/>
              </a:rPr>
              <a:t> Obama president</a:t>
            </a:r>
            <a:r>
              <a:rPr lang="sv-SE" sz="2400" dirty="0" smtClean="0">
                <a:latin typeface="Berlin Sans FB" panose="020E0602020502020306" pitchFamily="34" charset="0"/>
              </a:rPr>
              <a:t>”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r>
              <a:rPr lang="sv-SE" sz="2400" dirty="0">
                <a:latin typeface="Berlin Sans FB" panose="020E0602020502020306" pitchFamily="34" charset="0"/>
              </a:rPr>
              <a:t>Vad är det han gör så bra</a:t>
            </a:r>
            <a:r>
              <a:rPr lang="sv-SE" sz="2400" dirty="0" smtClean="0">
                <a:latin typeface="Berlin Sans FB" panose="020E0602020502020306" pitchFamily="34" charset="0"/>
              </a:rPr>
              <a:t>?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r>
              <a:rPr lang="sv-SE" sz="2000" dirty="0">
                <a:hlinkClick r:id="rId2"/>
              </a:rPr>
              <a:t>http://www.youtube.com/watch?v=OFPwDe22CoY</a:t>
            </a:r>
            <a:endParaRPr lang="sv-SE" sz="2000" dirty="0"/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 algn="ctr"/>
            <a:r>
              <a:rPr lang="sv-SE" sz="2000" dirty="0" smtClean="0">
                <a:latin typeface="Berlin Sans FB" panose="020E0602020502020306" pitchFamily="34" charset="0"/>
              </a:rPr>
              <a:t>Lycka till!</a:t>
            </a:r>
          </a:p>
        </p:txBody>
      </p:sp>
    </p:spTree>
    <p:extLst>
      <p:ext uri="{BB962C8B-B14F-4D97-AF65-F5344CB8AC3E}">
        <p14:creationId xmlns:p14="http://schemas.microsoft.com/office/powerpoint/2010/main" val="393130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67544" y="548680"/>
            <a:ext cx="799288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Förutsättningar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r>
              <a:rPr lang="sv-SE" sz="2400" dirty="0" smtClean="0">
                <a:latin typeface="Berlin Sans FB" panose="020E0602020502020306" pitchFamily="34" charset="0"/>
              </a:rPr>
              <a:t>Tre beståndsdelar 	- Talaren</a:t>
            </a:r>
          </a:p>
          <a:p>
            <a:r>
              <a:rPr lang="sv-SE" sz="2400" dirty="0">
                <a:latin typeface="Berlin Sans FB" panose="020E0602020502020306" pitchFamily="34" charset="0"/>
              </a:rPr>
              <a:t>	</a:t>
            </a:r>
            <a:r>
              <a:rPr lang="sv-SE" sz="2400" dirty="0" smtClean="0">
                <a:latin typeface="Berlin Sans FB" panose="020E0602020502020306" pitchFamily="34" charset="0"/>
              </a:rPr>
              <a:t>		- Talet</a:t>
            </a:r>
          </a:p>
          <a:p>
            <a:r>
              <a:rPr lang="sv-SE" sz="2400" dirty="0">
                <a:latin typeface="Berlin Sans FB" panose="020E0602020502020306" pitchFamily="34" charset="0"/>
              </a:rPr>
              <a:t>	</a:t>
            </a:r>
            <a:r>
              <a:rPr lang="sv-SE" sz="2400" dirty="0" smtClean="0">
                <a:latin typeface="Berlin Sans FB" panose="020E0602020502020306" pitchFamily="34" charset="0"/>
              </a:rPr>
              <a:t>		- Publiken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Persuasio – </a:t>
            </a:r>
            <a:r>
              <a:rPr lang="sv-SE" sz="2000" dirty="0" smtClean="0">
                <a:latin typeface="Berlin Sans FB" panose="020E0602020502020306" pitchFamily="34" charset="0"/>
              </a:rPr>
              <a:t>konsten att övertyga. Skapa en bild av något lockande eller skrämmande för att nå önskat resultat.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Doxa – </a:t>
            </a:r>
            <a:r>
              <a:rPr lang="sv-SE" sz="2000" dirty="0" smtClean="0">
                <a:latin typeface="Berlin Sans FB" panose="020E0602020502020306" pitchFamily="34" charset="0"/>
              </a:rPr>
              <a:t>talets utgångspunkt, det som av publiken uppfattas som sant eller självklart.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Kairos – </a:t>
            </a:r>
            <a:r>
              <a:rPr lang="sv-SE" sz="2000" dirty="0" smtClean="0">
                <a:latin typeface="Berlin Sans FB" panose="020E0602020502020306" pitchFamily="34" charset="0"/>
              </a:rPr>
              <a:t>den aktuella talsituationen. Plats, publik, stämning, värderingar m.m.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err="1" smtClean="0">
                <a:latin typeface="Berlin Sans FB" panose="020E0602020502020306" pitchFamily="34" charset="0"/>
              </a:rPr>
              <a:t>Decorum</a:t>
            </a:r>
            <a:r>
              <a:rPr lang="sv-SE" sz="2400" dirty="0" smtClean="0">
                <a:latin typeface="Berlin Sans FB" panose="020E0602020502020306" pitchFamily="34" charset="0"/>
              </a:rPr>
              <a:t> – </a:t>
            </a:r>
            <a:r>
              <a:rPr lang="sv-SE" sz="2000" dirty="0" smtClean="0">
                <a:latin typeface="Berlin Sans FB" panose="020E0602020502020306" pitchFamily="34" charset="0"/>
              </a:rPr>
              <a:t>anpassning till situation och publik. Välj rätt argument, stil och framförande utifrån aktuell situation.</a:t>
            </a:r>
          </a:p>
          <a:p>
            <a:endParaRPr lang="sv-SE" altLang="sv-SE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latin typeface="Berlin Sans FB" panose="020E0602020502020306" pitchFamily="34" charset="0"/>
              </a:rPr>
              <a:t>Glad/arg, hot/humor?</a:t>
            </a:r>
          </a:p>
          <a:p>
            <a:endParaRPr lang="sv-SE" altLang="sv-SE" sz="24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latin typeface="Berlin Sans FB" panose="020E0602020502020306" pitchFamily="34" charset="0"/>
              </a:rPr>
              <a:t>Gyllene regel: </a:t>
            </a:r>
            <a:r>
              <a:rPr lang="sv-SE" altLang="sv-SE" sz="2000" dirty="0" smtClean="0">
                <a:latin typeface="Berlin Sans FB" panose="020E0602020502020306" pitchFamily="34" charset="0"/>
              </a:rPr>
              <a:t>Säg vad du ska säga, säg det, säg vad du har sagt.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altLang="sv-SE" sz="2800" dirty="0">
              <a:latin typeface="Berlin Sans FB" panose="020E0602020502020306" pitchFamily="34" charset="0"/>
            </a:endParaRP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alt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smiley, uttryckssymbol, arg, ångest, känslor, uttryckssymboler, emojis,  boll, lugna, karaktär, glad | Piki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1946782" cy="109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11560" y="980728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Retorikens tre grenar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Försvarstal </a:t>
            </a:r>
            <a:r>
              <a:rPr lang="sv-SE" sz="2000" dirty="0" smtClean="0">
                <a:latin typeface="Berlin Sans FB" panose="020E0602020502020306" pitchFamily="34" charset="0"/>
              </a:rPr>
              <a:t>(judiciellt retorik): </a:t>
            </a:r>
            <a:r>
              <a:rPr lang="sv-SE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Dåtid</a:t>
            </a:r>
            <a:r>
              <a:rPr lang="sv-SE" sz="2000" dirty="0" smtClean="0">
                <a:latin typeface="Berlin Sans FB" panose="020E0602020502020306" pitchFamily="34" charset="0"/>
              </a:rPr>
              <a:t>, tillbakablickande. Vad har hänt? Hur ska vi värdera det?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Beslutsfattande/Politiskt tal </a:t>
            </a:r>
            <a:r>
              <a:rPr lang="sv-SE" sz="2000" dirty="0" smtClean="0">
                <a:latin typeface="Berlin Sans FB" panose="020E0602020502020306" pitchFamily="34" charset="0"/>
              </a:rPr>
              <a:t>(</a:t>
            </a:r>
            <a:r>
              <a:rPr lang="sv-SE" sz="2000" dirty="0" err="1" smtClean="0">
                <a:latin typeface="Berlin Sans FB" panose="020E0602020502020306" pitchFamily="34" charset="0"/>
              </a:rPr>
              <a:t>deliberativ</a:t>
            </a:r>
            <a:r>
              <a:rPr lang="sv-SE" sz="2000" dirty="0" smtClean="0">
                <a:latin typeface="Berlin Sans FB" panose="020E0602020502020306" pitchFamily="34" charset="0"/>
              </a:rPr>
              <a:t> retorik): </a:t>
            </a:r>
            <a:r>
              <a:rPr lang="sv-SE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Framtid</a:t>
            </a:r>
            <a:r>
              <a:rPr lang="sv-SE" sz="2000" dirty="0" smtClean="0">
                <a:latin typeface="Berlin Sans FB" panose="020E0602020502020306" pitchFamily="34" charset="0"/>
              </a:rPr>
              <a:t>, framåtsyftande. Överläggande – Vilka åtgärder behöver vidtas?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Ceremoniellt tal </a:t>
            </a:r>
            <a:r>
              <a:rPr lang="sv-SE" sz="2000" dirty="0" smtClean="0">
                <a:latin typeface="Berlin Sans FB" panose="020E0602020502020306" pitchFamily="34" charset="0"/>
              </a:rPr>
              <a:t>(demonstrativ retorik): </a:t>
            </a:r>
            <a:r>
              <a:rPr lang="sv-SE" sz="20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Nutid</a:t>
            </a:r>
            <a:r>
              <a:rPr lang="sv-SE" sz="2000" dirty="0" smtClean="0">
                <a:latin typeface="Berlin Sans FB" panose="020E0602020502020306" pitchFamily="34" charset="0"/>
              </a:rPr>
              <a:t>, högtidstal för att hylla eller smäda någon.</a:t>
            </a:r>
          </a:p>
          <a:p>
            <a:endParaRPr lang="sv-SE" altLang="sv-SE" sz="2400" dirty="0">
              <a:latin typeface="Berlin Sans FB" panose="020E0602020502020306" pitchFamily="34" charset="0"/>
            </a:endParaRPr>
          </a:p>
        </p:txBody>
      </p:sp>
      <p:sp>
        <p:nvSpPr>
          <p:cNvPr id="7" name="AutoShape 2" descr="Lag och rätt | Samhällskunskap | SO-rummet"/>
          <p:cNvSpPr>
            <a:spLocks noChangeAspect="1" noChangeArrowheads="1"/>
          </p:cNvSpPr>
          <p:nvPr/>
        </p:nvSpPr>
        <p:spPr bwMode="auto">
          <a:xfrm>
            <a:off x="1259631" y="5445224"/>
            <a:ext cx="664839" cy="6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" name="AutoShape 4" descr="Lag och rätt | Samhällskunskap | SO-rumm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012601"/>
            <a:ext cx="1340768" cy="134076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239" y="5023925"/>
            <a:ext cx="2083579" cy="150743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25" y="4653136"/>
            <a:ext cx="1191289" cy="194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5576" y="908720"/>
            <a:ext cx="7966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2800" dirty="0" smtClean="0">
                <a:latin typeface="Berlin Sans FB" panose="020E0602020502020306" pitchFamily="34" charset="0"/>
              </a:rPr>
              <a:t>Talarens tre plikter</a:t>
            </a: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Delectare</a:t>
            </a:r>
            <a:r>
              <a:rPr lang="sv-SE" altLang="sv-SE" sz="2400" dirty="0" smtClean="0">
                <a:latin typeface="Berlin Sans FB" panose="020E0602020502020306" pitchFamily="34" charset="0"/>
              </a:rPr>
              <a:t> – </a:t>
            </a:r>
            <a:r>
              <a:rPr lang="sv-SE" altLang="sv-SE" sz="2000" dirty="0" smtClean="0">
                <a:latin typeface="Berlin Sans FB" panose="020E0602020502020306" pitchFamily="34" charset="0"/>
              </a:rPr>
              <a:t>att behaga sin publik, annars lyssnar de inte. </a:t>
            </a: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Docere</a:t>
            </a:r>
            <a:r>
              <a:rPr lang="sv-SE" altLang="sv-SE" sz="2400" dirty="0" smtClean="0">
                <a:latin typeface="Berlin Sans FB" panose="020E0602020502020306" pitchFamily="34" charset="0"/>
              </a:rPr>
              <a:t> – </a:t>
            </a:r>
            <a:r>
              <a:rPr lang="sv-SE" altLang="sv-SE" sz="2000" dirty="0" smtClean="0">
                <a:latin typeface="Berlin Sans FB" panose="020E0602020502020306" pitchFamily="34" charset="0"/>
              </a:rPr>
              <a:t>att lära publiken något nytt, undervisa.</a:t>
            </a: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Movere</a:t>
            </a:r>
            <a:r>
              <a:rPr lang="sv-SE" altLang="sv-SE" sz="2400" dirty="0" smtClean="0">
                <a:latin typeface="Berlin Sans FB" panose="020E0602020502020306" pitchFamily="34" charset="0"/>
              </a:rPr>
              <a:t> – </a:t>
            </a:r>
            <a:r>
              <a:rPr lang="sv-SE" altLang="sv-SE" sz="2000" dirty="0" smtClean="0">
                <a:latin typeface="Berlin Sans FB" panose="020E0602020502020306" pitchFamily="34" charset="0"/>
              </a:rPr>
              <a:t>att väcka känslor, annars kan du inte påverka i önskvärd riktning.</a:t>
            </a:r>
          </a:p>
          <a:p>
            <a:endParaRPr lang="sv-SE" altLang="sv-SE" sz="2800" dirty="0">
              <a:latin typeface="Berlin Sans FB" panose="020E0602020502020306" pitchFamily="34" charset="0"/>
            </a:endParaRPr>
          </a:p>
        </p:txBody>
      </p:sp>
      <p:pic>
        <p:nvPicPr>
          <p:cNvPr id="3074" name="Picture 2" descr="Hipp Hipp Hurra! | Joh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48726"/>
            <a:ext cx="1267594" cy="184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Skapa din egen bok – enkelt och smidigt! - Type &amp; Tell"/>
          <p:cNvSpPr>
            <a:spLocks noChangeAspect="1" noChangeArrowheads="1"/>
          </p:cNvSpPr>
          <p:nvPr/>
        </p:nvSpPr>
        <p:spPr bwMode="auto">
          <a:xfrm>
            <a:off x="214313" y="-144463"/>
            <a:ext cx="246062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97152"/>
            <a:ext cx="1905553" cy="162324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771742"/>
            <a:ext cx="2915816" cy="14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1196752"/>
            <a:ext cx="78488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2800" dirty="0" smtClean="0">
                <a:latin typeface="Berlin Sans FB" panose="020E0602020502020306" pitchFamily="34" charset="0"/>
              </a:rPr>
              <a:t>Tre sätt att vinna tillit</a:t>
            </a: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endParaRPr lang="sv-SE" altLang="sv-SE" sz="2800" dirty="0" smtClean="0">
              <a:latin typeface="Berlin Sans FB" panose="020E0602020502020306" pitchFamily="34" charset="0"/>
            </a:endParaRPr>
          </a:p>
          <a:p>
            <a:endParaRPr lang="sv-SE" altLang="sv-SE" sz="28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latin typeface="Berlin Sans FB" panose="020E0602020502020306" pitchFamily="34" charset="0"/>
              </a:rPr>
              <a:t>Logos – sakskäl, argument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alt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sv-SE" sz="2400" dirty="0" err="1" smtClean="0">
                <a:latin typeface="Berlin Sans FB" panose="020E0602020502020306" pitchFamily="34" charset="0"/>
              </a:rPr>
              <a:t>Ethos</a:t>
            </a:r>
            <a:r>
              <a:rPr lang="sv-SE" altLang="sv-SE" sz="2400" dirty="0" smtClean="0">
                <a:latin typeface="Berlin Sans FB" panose="020E0602020502020306" pitchFamily="34" charset="0"/>
              </a:rPr>
              <a:t> – skapa förtroende, erfarenhet, stöd i forskning</a:t>
            </a:r>
            <a:endParaRPr lang="sv-SE" altLang="sv-SE" sz="2400" dirty="0">
              <a:latin typeface="Berlin Sans FB" panose="020E0602020502020306" pitchFamily="34" charset="0"/>
            </a:endParaRPr>
          </a:p>
          <a:p>
            <a:endParaRPr lang="sv-SE" alt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latin typeface="Berlin Sans FB" panose="020E0602020502020306" pitchFamily="34" charset="0"/>
              </a:rPr>
              <a:t>Patos – känslor du väcker med ditt tal och den känsla du visar i ditt tal</a:t>
            </a:r>
          </a:p>
          <a:p>
            <a:endParaRPr lang="sv-SE" altLang="sv-SE" sz="2400" dirty="0">
              <a:latin typeface="Berlin Sans FB" panose="020E0602020502020306" pitchFamily="34" charset="0"/>
            </a:endParaRPr>
          </a:p>
          <a:p>
            <a:endParaRPr lang="sv-SE" altLang="sv-SE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1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980728"/>
            <a:ext cx="34563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Argumentation</a:t>
            </a:r>
          </a:p>
          <a:p>
            <a:endParaRPr lang="sv-SE" sz="40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Tes – Ditt ställningstagande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Argument</a:t>
            </a:r>
            <a:endParaRPr lang="sv-SE" sz="2400" dirty="0">
              <a:latin typeface="Berlin Sans FB" panose="020E0602020502020306" pitchFamily="34" charset="0"/>
            </a:endParaRPr>
          </a:p>
          <a:p>
            <a:pPr lvl="2"/>
            <a:r>
              <a:rPr lang="sv-SE" sz="2400" dirty="0">
                <a:latin typeface="Berlin Sans FB" panose="020E0602020502020306" pitchFamily="34" charset="0"/>
              </a:rPr>
              <a:t>Förargument </a:t>
            </a:r>
          </a:p>
          <a:p>
            <a:pPr lvl="2"/>
            <a:r>
              <a:rPr lang="sv-SE" sz="2400" dirty="0">
                <a:latin typeface="Berlin Sans FB" panose="020E0602020502020306" pitchFamily="34" charset="0"/>
              </a:rPr>
              <a:t>Motargument</a:t>
            </a:r>
          </a:p>
          <a:p>
            <a:pPr lvl="2"/>
            <a:r>
              <a:rPr lang="sv-SE" sz="2400" dirty="0">
                <a:latin typeface="Berlin Sans FB" panose="020E0602020502020306" pitchFamily="34" charset="0"/>
              </a:rPr>
              <a:t>Stödargument </a:t>
            </a:r>
            <a:endParaRPr lang="sv-SE" sz="2400" dirty="0" smtClean="0">
              <a:latin typeface="Berlin Sans FB" panose="020E0602020502020306" pitchFamily="34" charset="0"/>
            </a:endParaRPr>
          </a:p>
          <a:p>
            <a:pPr lvl="2"/>
            <a:endParaRPr lang="sv-SE" sz="2400" dirty="0" smtClean="0">
              <a:latin typeface="Berlin Sans FB" panose="020E0602020502020306" pitchFamily="34" charset="0"/>
            </a:endParaRPr>
          </a:p>
          <a:p>
            <a:pPr lvl="2"/>
            <a:endParaRPr lang="sv-SE" sz="2400" dirty="0">
              <a:latin typeface="Berlin Sans FB" panose="020E0602020502020306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499992" y="1988840"/>
            <a:ext cx="4536504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v-SE" sz="2400" dirty="0" smtClean="0">
                <a:latin typeface="Berlin Sans FB" panose="020E0602020502020306" pitchFamily="34" charset="0"/>
              </a:rPr>
              <a:t>Olika typer av argument</a:t>
            </a:r>
          </a:p>
          <a:p>
            <a:pPr>
              <a:lnSpc>
                <a:spcPct val="90000"/>
              </a:lnSpc>
            </a:pPr>
            <a:endParaRPr lang="sv-SE" sz="2400" dirty="0" smtClean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Förnuftsargument</a:t>
            </a:r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Känsloargument</a:t>
            </a:r>
          </a:p>
          <a:p>
            <a:pPr>
              <a:lnSpc>
                <a:spcPct val="90000"/>
              </a:lnSpc>
            </a:pPr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Stödargument </a:t>
            </a:r>
            <a:endParaRPr lang="sv-SE" sz="2400" dirty="0">
              <a:latin typeface="Berlin Sans FB" panose="020E0602020502020306" pitchFamily="34" charset="0"/>
            </a:endParaRP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Konkreta exempel och berättelser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Nyttoargument 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Jämförelser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Faktauppgifter </a:t>
            </a:r>
          </a:p>
        </p:txBody>
      </p:sp>
    </p:spTree>
    <p:extLst>
      <p:ext uri="{BB962C8B-B14F-4D97-AF65-F5344CB8AC3E}">
        <p14:creationId xmlns:p14="http://schemas.microsoft.com/office/powerpoint/2010/main" val="289084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908720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Berlin Sans FB" panose="020E0602020502020306" pitchFamily="34" charset="0"/>
              </a:rPr>
              <a:t>Olika typer av </a:t>
            </a:r>
            <a:r>
              <a:rPr lang="sv-SE" sz="2800" dirty="0" smtClean="0">
                <a:latin typeface="Berlin Sans FB" panose="020E0602020502020306" pitchFamily="34" charset="0"/>
              </a:rPr>
              <a:t>argument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Förnuftsargument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Känsloargument </a:t>
            </a:r>
          </a:p>
          <a:p>
            <a:pPr>
              <a:lnSpc>
                <a:spcPct val="90000"/>
              </a:lnSpc>
            </a:pPr>
            <a:endParaRPr lang="sv-SE" sz="24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Stödargument 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Konkreta exempel och berättelser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Nyttoargument 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Jämförelser</a:t>
            </a:r>
          </a:p>
          <a:p>
            <a:pPr lvl="2"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Faktauppgifter 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644008" y="1052736"/>
            <a:ext cx="3888432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v-SE" sz="2800" dirty="0" smtClean="0">
                <a:latin typeface="Berlin Sans FB" panose="020E0602020502020306" pitchFamily="34" charset="0"/>
              </a:rPr>
              <a:t>Argumentationsknep</a:t>
            </a:r>
          </a:p>
          <a:p>
            <a:pPr>
              <a:lnSpc>
                <a:spcPct val="90000"/>
              </a:lnSpc>
            </a:pPr>
            <a:endParaRPr lang="sv-SE" sz="2400" dirty="0" smtClean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endParaRPr lang="sv-SE" sz="24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400" dirty="0" smtClean="0">
                <a:latin typeface="Berlin Sans FB" panose="020E0602020502020306" pitchFamily="34" charset="0"/>
              </a:rPr>
              <a:t>Personangrepp </a:t>
            </a:r>
            <a:endParaRPr lang="sv-SE" sz="24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Auktoritetsargument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Oklara argument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Majoritetsargument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Generaliseringar 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Cirkelargument 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Övertalningsdefinition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latin typeface="Berlin Sans FB" panose="020E0602020502020306" pitchFamily="34" charset="0"/>
              </a:rPr>
              <a:t>Ensidigt urval </a:t>
            </a:r>
          </a:p>
        </p:txBody>
      </p:sp>
    </p:spTree>
    <p:extLst>
      <p:ext uri="{BB962C8B-B14F-4D97-AF65-F5344CB8AC3E}">
        <p14:creationId xmlns:p14="http://schemas.microsoft.com/office/powerpoint/2010/main" val="16145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37849" y="1511072"/>
            <a:ext cx="767856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Berlin Sans FB" panose="020E0602020502020306" pitchFamily="34" charset="0"/>
              </a:rPr>
              <a:t>Retorikens 5 </a:t>
            </a:r>
            <a:r>
              <a:rPr lang="sv-SE" sz="2800" dirty="0" smtClean="0">
                <a:latin typeface="Berlin Sans FB" panose="020E0602020502020306" pitchFamily="34" charset="0"/>
              </a:rPr>
              <a:t>stilideal</a:t>
            </a: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Latinitas</a:t>
            </a:r>
            <a:r>
              <a:rPr lang="sv-SE" sz="2400" dirty="0">
                <a:latin typeface="Berlin Sans FB" panose="020E0602020502020306" pitchFamily="34" charset="0"/>
              </a:rPr>
              <a:t>: </a:t>
            </a:r>
            <a:r>
              <a:rPr lang="sv-SE" sz="2400">
                <a:latin typeface="Berlin Sans FB" panose="020E0602020502020306" pitchFamily="34" charset="0"/>
              </a:rPr>
              <a:t>Korrekt </a:t>
            </a:r>
            <a:r>
              <a:rPr lang="sv-SE" sz="2400" smtClean="0">
                <a:latin typeface="Berlin Sans FB" panose="020E0602020502020306" pitchFamily="34" charset="0"/>
              </a:rPr>
              <a:t>språk</a:t>
            </a:r>
            <a:endParaRPr lang="sv-SE" sz="24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Perspicuitas</a:t>
            </a:r>
            <a:r>
              <a:rPr lang="sv-SE" sz="2400" dirty="0">
                <a:latin typeface="Berlin Sans FB" panose="020E0602020502020306" pitchFamily="34" charset="0"/>
              </a:rPr>
              <a:t>: </a:t>
            </a:r>
            <a:r>
              <a:rPr lang="sv-SE" sz="2400" dirty="0" smtClean="0">
                <a:latin typeface="Berlin Sans FB" panose="020E0602020502020306" pitchFamily="34" charset="0"/>
              </a:rPr>
              <a:t>Tydlighet</a:t>
            </a:r>
          </a:p>
          <a:p>
            <a:endParaRPr lang="sv-SE" sz="24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Aptum</a:t>
            </a:r>
            <a:r>
              <a:rPr lang="sv-SE" sz="2400" dirty="0">
                <a:latin typeface="Berlin Sans FB" panose="020E0602020502020306" pitchFamily="34" charset="0"/>
              </a:rPr>
              <a:t>: Passande </a:t>
            </a:r>
            <a:r>
              <a:rPr lang="sv-SE" sz="2400" dirty="0" smtClean="0">
                <a:latin typeface="Berlin Sans FB" panose="020E0602020502020306" pitchFamily="34" charset="0"/>
              </a:rPr>
              <a:t>ordval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Ornatus</a:t>
            </a:r>
            <a:r>
              <a:rPr lang="sv-SE" sz="2400" dirty="0">
                <a:latin typeface="Berlin Sans FB" panose="020E0602020502020306" pitchFamily="34" charset="0"/>
              </a:rPr>
              <a:t>: vackert </a:t>
            </a:r>
            <a:r>
              <a:rPr lang="sv-SE" sz="2400" dirty="0" smtClean="0">
                <a:latin typeface="Berlin Sans FB" panose="020E0602020502020306" pitchFamily="34" charset="0"/>
              </a:rPr>
              <a:t>språk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Brevitas</a:t>
            </a:r>
            <a:r>
              <a:rPr lang="sv-SE" sz="2400" dirty="0">
                <a:latin typeface="Berlin Sans FB" panose="020E0602020502020306" pitchFamily="34" charset="0"/>
              </a:rPr>
              <a:t>: Kortfattat språk </a:t>
            </a:r>
            <a:endParaRPr lang="sv-SE" sz="2400" dirty="0" smtClean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117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1196752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Berlin Sans FB" panose="020E0602020502020306" pitchFamily="34" charset="0"/>
              </a:rPr>
              <a:t>Argumentations uppbyggnad </a:t>
            </a:r>
          </a:p>
          <a:p>
            <a:endParaRPr lang="sv-SE" sz="28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000" dirty="0" smtClean="0">
                <a:latin typeface="Berlin Sans FB" panose="020E0602020502020306" pitchFamily="34" charset="0"/>
              </a:rPr>
              <a:t>Inledningsord </a:t>
            </a:r>
            <a:r>
              <a:rPr lang="sv-SE" sz="2000" dirty="0">
                <a:latin typeface="Berlin Sans FB" panose="020E0602020502020306" pitchFamily="34" charset="0"/>
              </a:rPr>
              <a:t>(</a:t>
            </a:r>
            <a:r>
              <a:rPr lang="sv-SE" sz="2000" dirty="0" err="1">
                <a:latin typeface="Berlin Sans FB" panose="020E0602020502020306" pitchFamily="34" charset="0"/>
              </a:rPr>
              <a:t>Exordium</a:t>
            </a:r>
            <a:r>
              <a:rPr lang="sv-SE" sz="2000" dirty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Bakgrund (</a:t>
            </a:r>
            <a:r>
              <a:rPr lang="sv-SE" sz="2000" dirty="0" err="1">
                <a:latin typeface="Berlin Sans FB" panose="020E0602020502020306" pitchFamily="34" charset="0"/>
              </a:rPr>
              <a:t>Narratio</a:t>
            </a:r>
            <a:r>
              <a:rPr lang="sv-SE" sz="2000" dirty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Tesen (</a:t>
            </a:r>
            <a:r>
              <a:rPr lang="sv-SE" sz="2000" dirty="0" err="1">
                <a:latin typeface="Berlin Sans FB" panose="020E0602020502020306" pitchFamily="34" charset="0"/>
              </a:rPr>
              <a:t>propositio</a:t>
            </a:r>
            <a:r>
              <a:rPr lang="sv-SE" sz="2000" dirty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sz="2000" dirty="0" smtClean="0">
                <a:latin typeface="Berlin Sans FB" panose="020E0602020502020306" pitchFamily="34" charset="0"/>
              </a:rPr>
              <a:t>Argument 2 (Starkt) </a:t>
            </a:r>
            <a:r>
              <a:rPr lang="sv-SE" sz="2000" dirty="0">
                <a:latin typeface="Berlin Sans FB" panose="020E0602020502020306" pitchFamily="34" charset="0"/>
              </a:rPr>
              <a:t>(</a:t>
            </a:r>
            <a:r>
              <a:rPr lang="sv-SE" sz="2000" dirty="0" err="1">
                <a:latin typeface="Berlin Sans FB" panose="020E0602020502020306" pitchFamily="34" charset="0"/>
              </a:rPr>
              <a:t>confirmatio</a:t>
            </a:r>
            <a:r>
              <a:rPr lang="sv-SE" sz="2000" dirty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Stödargument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Argument </a:t>
            </a:r>
            <a:r>
              <a:rPr lang="sv-SE" sz="2000" dirty="0" smtClean="0">
                <a:latin typeface="Berlin Sans FB" panose="020E0602020502020306" pitchFamily="34" charset="0"/>
              </a:rPr>
              <a:t>1 (Svagaste)</a:t>
            </a:r>
            <a:endParaRPr lang="sv-SE" sz="20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Stödargument: 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Ev. Motargument (</a:t>
            </a:r>
            <a:r>
              <a:rPr lang="sv-SE" sz="2000" dirty="0" err="1">
                <a:latin typeface="Berlin Sans FB" panose="020E0602020502020306" pitchFamily="34" charset="0"/>
              </a:rPr>
              <a:t>Refutatio</a:t>
            </a:r>
            <a:r>
              <a:rPr lang="sv-SE" sz="2000" dirty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Argument </a:t>
            </a:r>
            <a:r>
              <a:rPr lang="sv-SE" sz="2000" dirty="0" smtClean="0">
                <a:latin typeface="Berlin Sans FB" panose="020E0602020502020306" pitchFamily="34" charset="0"/>
              </a:rPr>
              <a:t>3 (Starkaste</a:t>
            </a:r>
            <a:endParaRPr lang="sv-SE" sz="2000" dirty="0">
              <a:latin typeface="Berlin Sans FB" panose="020E0602020502020306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Ev. klimax med det starkaste argumentet. 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Sammanfattning – upprepa tesen (Finis)</a:t>
            </a:r>
          </a:p>
          <a:p>
            <a:pPr>
              <a:lnSpc>
                <a:spcPct val="9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Avsluta med uppmaning eller vädjan.</a:t>
            </a:r>
          </a:p>
          <a:p>
            <a:endParaRPr lang="sv-SE" sz="2000" dirty="0">
              <a:latin typeface="Berlin Sans FB" panose="020E0602020502020306" pitchFamily="34" charset="0"/>
            </a:endParaRPr>
          </a:p>
          <a:p>
            <a:pPr>
              <a:lnSpc>
                <a:spcPct val="170000"/>
              </a:lnSpc>
            </a:pPr>
            <a:r>
              <a:rPr lang="sv-SE" sz="2000" dirty="0">
                <a:latin typeface="Berlin Sans FB" panose="020E0602020502020306" pitchFamily="34" charset="0"/>
              </a:rPr>
              <a:t>1-Säg vad du ska säga 2-Säg det 3-Säg vad du har sagt</a:t>
            </a:r>
          </a:p>
          <a:p>
            <a:endParaRPr lang="sv-SE" sz="20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sp>
        <p:nvSpPr>
          <p:cNvPr id="3" name="AutoShape 2" descr="Skapa din egen bok – enkelt och smidigt! - Type &amp; Te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09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</TotalTime>
  <Words>415</Words>
  <Application>Microsoft Office PowerPoint</Application>
  <PresentationFormat>Bildspel på skärmen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Berlin Sans FB</vt:lpstr>
      <vt:lpstr>Georgia</vt:lpstr>
      <vt:lpstr>Trebuchet MS</vt:lpstr>
      <vt:lpstr>Wingdings 2</vt:lpstr>
      <vt:lpstr>Urbant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35</cp:revision>
  <dcterms:created xsi:type="dcterms:W3CDTF">2016-10-23T08:18:34Z</dcterms:created>
  <dcterms:modified xsi:type="dcterms:W3CDTF">2021-02-15T11:38:10Z</dcterms:modified>
</cp:coreProperties>
</file>