
<file path=[Content_Types].xml><?xml version="1.0" encoding="utf-8"?>
<Types xmlns="http://schemas.openxmlformats.org/package/2006/content-types">
  <Default Extension="jfif" ContentType="image/jpeg"/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57" r:id="rId3"/>
    <p:sldId id="258" r:id="rId4"/>
    <p:sldId id="260" r:id="rId5"/>
    <p:sldId id="261" r:id="rId6"/>
    <p:sldId id="267" r:id="rId7"/>
    <p:sldId id="268" r:id="rId8"/>
    <p:sldId id="269" r:id="rId9"/>
    <p:sldId id="262" r:id="rId10"/>
    <p:sldId id="263" r:id="rId11"/>
    <p:sldId id="264" r:id="rId12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43" autoAdjust="0"/>
    <p:restoredTop sz="94660"/>
  </p:normalViewPr>
  <p:slideViewPr>
    <p:cSldViewPr>
      <p:cViewPr varScale="1">
        <p:scale>
          <a:sx n="69" d="100"/>
          <a:sy n="69" d="100"/>
        </p:scale>
        <p:origin x="1184" y="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ktangel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ktangel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ktangel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ktangel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ktangel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ektangel med rundade hörn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ektangel med rundade hörn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ktangel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ktangel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ktangel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ktangel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ubrik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9" name="Underrubrik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v-SE" smtClean="0"/>
              <a:t>Klicka här för att ändra format på underrubrik i bakgrunden</a:t>
            </a:r>
            <a:endParaRPr kumimoji="0" lang="en-US"/>
          </a:p>
        </p:txBody>
      </p:sp>
      <p:sp>
        <p:nvSpPr>
          <p:cNvPr id="28" name="Platshållare för datum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10F60E51-DEA4-466F-B5BC-9801C69363B7}" type="datetimeFigureOut">
              <a:rPr lang="sv-SE" smtClean="0"/>
              <a:t>2021-02-15</a:t>
            </a:fld>
            <a:endParaRPr lang="sv-SE"/>
          </a:p>
        </p:txBody>
      </p:sp>
      <p:sp>
        <p:nvSpPr>
          <p:cNvPr id="17" name="Platshållare för sidfot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sv-SE"/>
          </a:p>
        </p:txBody>
      </p:sp>
      <p:sp>
        <p:nvSpPr>
          <p:cNvPr id="29" name="Platshållare för bildnumm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5742EAA2-4641-4FDB-A038-A18B73703961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60E51-DEA4-466F-B5BC-9801C69363B7}" type="datetimeFigureOut">
              <a:rPr lang="sv-SE" smtClean="0"/>
              <a:t>2021-02-15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2EAA2-4641-4FDB-A038-A18B73703961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60E51-DEA4-466F-B5BC-9801C69363B7}" type="datetimeFigureOut">
              <a:rPr lang="sv-SE" smtClean="0"/>
              <a:t>2021-02-15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2EAA2-4641-4FDB-A038-A18B73703961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60E51-DEA4-466F-B5BC-9801C69363B7}" type="datetimeFigureOut">
              <a:rPr lang="sv-SE" smtClean="0"/>
              <a:t>2021-02-15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2EAA2-4641-4FDB-A038-A18B73703961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60E51-DEA4-466F-B5BC-9801C69363B7}" type="datetimeFigureOut">
              <a:rPr lang="sv-SE" smtClean="0"/>
              <a:t>2021-02-15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2EAA2-4641-4FDB-A038-A18B73703961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60E51-DEA4-466F-B5BC-9801C69363B7}" type="datetimeFigureOut">
              <a:rPr lang="sv-SE" smtClean="0"/>
              <a:t>2021-02-15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2EAA2-4641-4FDB-A038-A18B73703961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5" name="Platshållare för innehåll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26" name="Platshållare för datum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0F60E51-DEA4-466F-B5BC-9801C69363B7}" type="datetimeFigureOut">
              <a:rPr lang="sv-SE" smtClean="0"/>
              <a:t>2021-02-15</a:t>
            </a:fld>
            <a:endParaRPr lang="sv-SE"/>
          </a:p>
        </p:txBody>
      </p:sp>
      <p:sp>
        <p:nvSpPr>
          <p:cNvPr id="27" name="Platshållare för bildnumm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742EAA2-4641-4FDB-A038-A18B73703961}" type="slidenum">
              <a:rPr lang="sv-SE" smtClean="0"/>
              <a:t>‹#›</a:t>
            </a:fld>
            <a:endParaRPr lang="sv-SE"/>
          </a:p>
        </p:txBody>
      </p:sp>
      <p:sp>
        <p:nvSpPr>
          <p:cNvPr id="28" name="Platshållare för sidfot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10F60E51-DEA4-466F-B5BC-9801C69363B7}" type="datetimeFigureOut">
              <a:rPr lang="sv-SE" smtClean="0"/>
              <a:t>2021-02-15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5742EAA2-4641-4FDB-A038-A18B73703961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60E51-DEA4-466F-B5BC-9801C69363B7}" type="datetimeFigureOut">
              <a:rPr lang="sv-SE" smtClean="0"/>
              <a:t>2021-02-15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2EAA2-4641-4FDB-A038-A18B73703961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60E51-DEA4-466F-B5BC-9801C69363B7}" type="datetimeFigureOut">
              <a:rPr lang="sv-SE" smtClean="0"/>
              <a:t>2021-02-15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2EAA2-4641-4FDB-A038-A18B73703961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sv-SE" smtClean="0"/>
              <a:t>Klicka på ikonen för att lägga till en bild</a:t>
            </a:r>
            <a:endParaRPr kumimoji="0" lang="en-US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60E51-DEA4-466F-B5BC-9801C69363B7}" type="datetimeFigureOut">
              <a:rPr lang="sv-SE" smtClean="0"/>
              <a:t>2021-02-15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2EAA2-4641-4FDB-A038-A18B73703961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ktangel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ktangel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ktangel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ktangel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ktangel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ektangel med rundade hörn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ektangel med rundade hörn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ktangel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ktangel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ktangel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ktangel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ktangel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ktangel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Platshållare för rubrik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13" name="Platshållare för text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  <a:p>
            <a:pPr lvl="1" eaLnBrk="1" latinLnBrk="0" hangingPunct="1"/>
            <a:r>
              <a:rPr kumimoji="0" lang="sv-SE" smtClean="0"/>
              <a:t>Nivå två</a:t>
            </a:r>
          </a:p>
          <a:p>
            <a:pPr lvl="2" eaLnBrk="1" latinLnBrk="0" hangingPunct="1"/>
            <a:r>
              <a:rPr kumimoji="0" lang="sv-SE" smtClean="0"/>
              <a:t>Nivå tre</a:t>
            </a:r>
          </a:p>
          <a:p>
            <a:pPr lvl="3" eaLnBrk="1" latinLnBrk="0" hangingPunct="1"/>
            <a:r>
              <a:rPr kumimoji="0" lang="sv-SE" smtClean="0"/>
              <a:t>Nivå fyra</a:t>
            </a:r>
          </a:p>
          <a:p>
            <a:pPr lvl="4" eaLnBrk="1" latinLnBrk="0" hangingPunct="1"/>
            <a:r>
              <a:rPr kumimoji="0" lang="sv-SE" smtClean="0"/>
              <a:t>Nivå fem</a:t>
            </a:r>
            <a:endParaRPr kumimoji="0" lang="en-US"/>
          </a:p>
        </p:txBody>
      </p:sp>
      <p:sp>
        <p:nvSpPr>
          <p:cNvPr id="14" name="Platshållare för datum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10F60E51-DEA4-466F-B5BC-9801C69363B7}" type="datetimeFigureOut">
              <a:rPr lang="sv-SE" smtClean="0"/>
              <a:t>2021-02-15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sv-SE"/>
          </a:p>
        </p:txBody>
      </p:sp>
      <p:sp>
        <p:nvSpPr>
          <p:cNvPr id="23" name="Platshållare för bildnumm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5742EAA2-4641-4FDB-A038-A18B73703961}" type="slidenum">
              <a:rPr lang="sv-SE" smtClean="0"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f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OFPwDe22CoY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f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fif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1"/>
          <p:cNvSpPr txBox="1"/>
          <p:nvPr/>
        </p:nvSpPr>
        <p:spPr>
          <a:xfrm>
            <a:off x="2051718" y="1772816"/>
            <a:ext cx="5331909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3600" dirty="0" smtClean="0">
                <a:latin typeface="Berlin Sans FB" panose="020E0602020502020306" pitchFamily="34" charset="0"/>
              </a:rPr>
              <a:t>Tema 3</a:t>
            </a:r>
          </a:p>
          <a:p>
            <a:pPr algn="ctr"/>
            <a:endParaRPr lang="sv-SE" sz="3600" dirty="0" smtClean="0">
              <a:latin typeface="Berlin Sans FB" panose="020E0602020502020306" pitchFamily="34" charset="0"/>
            </a:endParaRPr>
          </a:p>
          <a:p>
            <a:pPr algn="ctr"/>
            <a:r>
              <a:rPr lang="sv-SE" sz="3600" dirty="0" smtClean="0">
                <a:latin typeface="Berlin Sans FB" panose="020E0602020502020306" pitchFamily="34" charset="0"/>
              </a:rPr>
              <a:t>Retorik </a:t>
            </a:r>
          </a:p>
          <a:p>
            <a:pPr algn="ctr"/>
            <a:endParaRPr lang="sv-SE" sz="3600" dirty="0" smtClean="0">
              <a:latin typeface="Berlin Sans FB" panose="020E0602020502020306" pitchFamily="34" charset="0"/>
            </a:endParaRPr>
          </a:p>
          <a:p>
            <a:pPr algn="ctr"/>
            <a:r>
              <a:rPr lang="sv-SE" sz="2400" dirty="0" smtClean="0">
                <a:latin typeface="Berlin Sans FB" panose="020E0602020502020306" pitchFamily="34" charset="0"/>
              </a:rPr>
              <a:t>Konsten att via talet övertyga</a:t>
            </a:r>
          </a:p>
          <a:p>
            <a:pPr algn="ctr"/>
            <a:endParaRPr lang="sv-SE" sz="3600" dirty="0" smtClean="0">
              <a:latin typeface="Berlin Sans FB" panose="020E0602020502020306" pitchFamily="34" charset="0"/>
            </a:endParaRPr>
          </a:p>
          <a:p>
            <a:pPr algn="ctr"/>
            <a:r>
              <a:rPr lang="sv-SE" sz="2400" dirty="0" smtClean="0">
                <a:latin typeface="Berlin Sans FB" panose="020E0602020502020306" pitchFamily="34" charset="0"/>
              </a:rPr>
              <a:t>Jenny Wikedal</a:t>
            </a:r>
          </a:p>
          <a:p>
            <a:endParaRPr lang="sv-SE" sz="2400" dirty="0" smtClean="0">
              <a:latin typeface="Berlin Sans FB" panose="020E0602020502020306" pitchFamily="34" charset="0"/>
            </a:endParaRPr>
          </a:p>
          <a:p>
            <a:endParaRPr lang="sv-SE" sz="2400" dirty="0">
              <a:latin typeface="Berlin Sans FB" panose="020E0602020502020306" pitchFamily="34" charset="0"/>
            </a:endParaRPr>
          </a:p>
          <a:p>
            <a:endParaRPr lang="sv-SE" sz="2800" dirty="0" smtClean="0">
              <a:latin typeface="Berlin Sans FB" panose="020E0602020502020306" pitchFamily="34" charset="0"/>
            </a:endParaRPr>
          </a:p>
          <a:p>
            <a:endParaRPr lang="sv-SE" sz="2400" dirty="0">
              <a:latin typeface="Berlin Sans FB" panose="020E0602020502020306" pitchFamily="34" charset="0"/>
            </a:endParaRPr>
          </a:p>
        </p:txBody>
      </p:sp>
      <p:pic>
        <p:nvPicPr>
          <p:cNvPr id="3" name="Bildobjekt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2587" y="5373216"/>
            <a:ext cx="1890169" cy="14158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27006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1"/>
          <p:cNvSpPr txBox="1"/>
          <p:nvPr/>
        </p:nvSpPr>
        <p:spPr>
          <a:xfrm>
            <a:off x="683568" y="980728"/>
            <a:ext cx="7966599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800" dirty="0" smtClean="0">
                <a:latin typeface="Berlin Sans FB" panose="020E0602020502020306" pitchFamily="34" charset="0"/>
              </a:rPr>
              <a:t>Arbetsgång</a:t>
            </a:r>
          </a:p>
          <a:p>
            <a:endParaRPr lang="sv-SE" sz="2800" dirty="0" smtClean="0">
              <a:latin typeface="Berlin Sans FB" panose="020E0602020502020306" pitchFamily="34" charset="0"/>
            </a:endParaRPr>
          </a:p>
          <a:p>
            <a:endParaRPr lang="sv-SE" sz="2800" dirty="0">
              <a:latin typeface="Berlin Sans FB" panose="020E0602020502020306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dirty="0" smtClean="0">
                <a:latin typeface="Berlin Sans FB" panose="020E0602020502020306" pitchFamily="34" charset="0"/>
              </a:rPr>
              <a:t>Intellectio – tänk ut vad du vill förmedla, utforma din tes.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dirty="0" smtClean="0">
                <a:latin typeface="Berlin Sans FB" panose="020E0602020502020306" pitchFamily="34" charset="0"/>
              </a:rPr>
              <a:t>Inventio – samla information, fakta och argument.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dirty="0" smtClean="0">
                <a:latin typeface="Berlin Sans FB" panose="020E0602020502020306" pitchFamily="34" charset="0"/>
              </a:rPr>
              <a:t>Dispotio – strukturera ditt material.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dirty="0" smtClean="0">
                <a:latin typeface="Berlin Sans FB" panose="020E0602020502020306" pitchFamily="34" charset="0"/>
              </a:rPr>
              <a:t>Elocutio – utforma ditt tal enligt argumentationens uppbyggnad.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dirty="0" smtClean="0">
                <a:latin typeface="Berlin Sans FB" panose="020E0602020502020306" pitchFamily="34" charset="0"/>
              </a:rPr>
              <a:t>Memoria – lär dig ditt tal utan till, öva, öva och öva.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dirty="0" smtClean="0">
                <a:latin typeface="Berlin Sans FB" panose="020E0602020502020306" pitchFamily="34" charset="0"/>
              </a:rPr>
              <a:t>Peronutatio och actio – tala och agera. Framför ditt tal med passande ordval, tonläge och kroppsspråk. </a:t>
            </a:r>
            <a:r>
              <a:rPr lang="sv-SE" sz="2400" dirty="0">
                <a:latin typeface="Berlin Sans FB" panose="020E0602020502020306" pitchFamily="34" charset="0"/>
              </a:rPr>
              <a:t>A</a:t>
            </a:r>
            <a:r>
              <a:rPr lang="sv-SE" sz="2400" dirty="0" smtClean="0">
                <a:latin typeface="Berlin Sans FB" panose="020E0602020502020306" pitchFamily="34" charset="0"/>
              </a:rPr>
              <a:t>nvänd eventuellt stöd för ditt tal.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sz="2400" dirty="0" smtClean="0">
              <a:latin typeface="Berlin Sans FB" panose="020E06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75919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1"/>
          <p:cNvSpPr txBox="1"/>
          <p:nvPr/>
        </p:nvSpPr>
        <p:spPr>
          <a:xfrm>
            <a:off x="467544" y="1124744"/>
            <a:ext cx="8110615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800" dirty="0">
                <a:latin typeface="Berlin Sans FB" panose="020E0602020502020306" pitchFamily="34" charset="0"/>
              </a:rPr>
              <a:t>En </a:t>
            </a:r>
            <a:r>
              <a:rPr lang="sv-SE" sz="2800" dirty="0" smtClean="0">
                <a:latin typeface="Berlin Sans FB" panose="020E0602020502020306" pitchFamily="34" charset="0"/>
              </a:rPr>
              <a:t>minianalys</a:t>
            </a:r>
          </a:p>
          <a:p>
            <a:endParaRPr lang="sv-SE" sz="2400" dirty="0">
              <a:latin typeface="Berlin Sans FB" panose="020E0602020502020306" pitchFamily="34" charset="0"/>
            </a:endParaRPr>
          </a:p>
          <a:p>
            <a:r>
              <a:rPr lang="sv-SE" sz="2400" dirty="0">
                <a:latin typeface="Berlin Sans FB" panose="020E0602020502020306" pitchFamily="34" charset="0"/>
              </a:rPr>
              <a:t>Via länken kommer du till ett klipp som visar en då relativt okänd Barack Obama (2004) och delar av det tal som kallas ”the </a:t>
            </a:r>
            <a:r>
              <a:rPr lang="sv-SE" sz="2400" dirty="0" err="1">
                <a:latin typeface="Berlin Sans FB" panose="020E0602020502020306" pitchFamily="34" charset="0"/>
              </a:rPr>
              <a:t>speech</a:t>
            </a:r>
            <a:r>
              <a:rPr lang="sv-SE" sz="2400" dirty="0">
                <a:latin typeface="Berlin Sans FB" panose="020E0602020502020306" pitchFamily="34" charset="0"/>
              </a:rPr>
              <a:t> </a:t>
            </a:r>
            <a:r>
              <a:rPr lang="sv-SE" sz="2400" dirty="0" err="1">
                <a:latin typeface="Berlin Sans FB" panose="020E0602020502020306" pitchFamily="34" charset="0"/>
              </a:rPr>
              <a:t>that</a:t>
            </a:r>
            <a:r>
              <a:rPr lang="sv-SE" sz="2400" dirty="0">
                <a:latin typeface="Berlin Sans FB" panose="020E0602020502020306" pitchFamily="34" charset="0"/>
              </a:rPr>
              <a:t> </a:t>
            </a:r>
            <a:r>
              <a:rPr lang="sv-SE" sz="2400" dirty="0" err="1">
                <a:latin typeface="Berlin Sans FB" panose="020E0602020502020306" pitchFamily="34" charset="0"/>
              </a:rPr>
              <a:t>made</a:t>
            </a:r>
            <a:r>
              <a:rPr lang="sv-SE" sz="2400" dirty="0">
                <a:latin typeface="Berlin Sans FB" panose="020E0602020502020306" pitchFamily="34" charset="0"/>
              </a:rPr>
              <a:t> Obama president</a:t>
            </a:r>
            <a:r>
              <a:rPr lang="sv-SE" sz="2400" dirty="0" smtClean="0">
                <a:latin typeface="Berlin Sans FB" panose="020E0602020502020306" pitchFamily="34" charset="0"/>
              </a:rPr>
              <a:t>”</a:t>
            </a:r>
          </a:p>
          <a:p>
            <a:endParaRPr lang="sv-SE" sz="2400" dirty="0">
              <a:latin typeface="Berlin Sans FB" panose="020E0602020502020306" pitchFamily="34" charset="0"/>
            </a:endParaRPr>
          </a:p>
          <a:p>
            <a:r>
              <a:rPr lang="sv-SE" sz="2400" dirty="0">
                <a:latin typeface="Berlin Sans FB" panose="020E0602020502020306" pitchFamily="34" charset="0"/>
              </a:rPr>
              <a:t>Vad är det han gör så bra</a:t>
            </a:r>
            <a:r>
              <a:rPr lang="sv-SE" sz="2400" dirty="0" smtClean="0">
                <a:latin typeface="Berlin Sans FB" panose="020E0602020502020306" pitchFamily="34" charset="0"/>
              </a:rPr>
              <a:t>?</a:t>
            </a:r>
          </a:p>
          <a:p>
            <a:endParaRPr lang="sv-SE" sz="2400" dirty="0">
              <a:latin typeface="Berlin Sans FB" panose="020E0602020502020306" pitchFamily="34" charset="0"/>
            </a:endParaRPr>
          </a:p>
          <a:p>
            <a:r>
              <a:rPr lang="sv-SE" sz="2000" dirty="0">
                <a:hlinkClick r:id="rId2"/>
              </a:rPr>
              <a:t>http://www.youtube.com/watch?v=OFPwDe22CoY</a:t>
            </a:r>
            <a:endParaRPr lang="sv-SE" sz="2000" dirty="0"/>
          </a:p>
          <a:p>
            <a:endParaRPr lang="sv-SE" sz="2800" dirty="0" smtClean="0">
              <a:latin typeface="Berlin Sans FB" panose="020E0602020502020306" pitchFamily="34" charset="0"/>
            </a:endParaRPr>
          </a:p>
          <a:p>
            <a:endParaRPr lang="sv-SE" sz="2800" dirty="0">
              <a:latin typeface="Berlin Sans FB" panose="020E0602020502020306" pitchFamily="34" charset="0"/>
            </a:endParaRPr>
          </a:p>
          <a:p>
            <a:pPr algn="ctr"/>
            <a:r>
              <a:rPr lang="sv-SE" sz="2000" dirty="0" smtClean="0">
                <a:latin typeface="Berlin Sans FB" panose="020E0602020502020306" pitchFamily="34" charset="0"/>
              </a:rPr>
              <a:t>Lycka till!</a:t>
            </a:r>
          </a:p>
        </p:txBody>
      </p:sp>
    </p:spTree>
    <p:extLst>
      <p:ext uri="{BB962C8B-B14F-4D97-AF65-F5344CB8AC3E}">
        <p14:creationId xmlns:p14="http://schemas.microsoft.com/office/powerpoint/2010/main" val="39313079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ruta 2"/>
          <p:cNvSpPr txBox="1"/>
          <p:nvPr/>
        </p:nvSpPr>
        <p:spPr>
          <a:xfrm>
            <a:off x="467544" y="548680"/>
            <a:ext cx="7992887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800" dirty="0" smtClean="0">
                <a:latin typeface="Berlin Sans FB" panose="020E0602020502020306" pitchFamily="34" charset="0"/>
              </a:rPr>
              <a:t>Förutsättningar</a:t>
            </a:r>
          </a:p>
          <a:p>
            <a:endParaRPr lang="sv-SE" sz="2800" dirty="0">
              <a:latin typeface="Berlin Sans FB" panose="020E0602020502020306" pitchFamily="34" charset="0"/>
            </a:endParaRPr>
          </a:p>
          <a:p>
            <a:r>
              <a:rPr lang="sv-SE" sz="2400" dirty="0" smtClean="0">
                <a:latin typeface="Berlin Sans FB" panose="020E0602020502020306" pitchFamily="34" charset="0"/>
              </a:rPr>
              <a:t>Tre beståndsdelar 	- Talaren</a:t>
            </a:r>
          </a:p>
          <a:p>
            <a:r>
              <a:rPr lang="sv-SE" sz="2400" dirty="0">
                <a:latin typeface="Berlin Sans FB" panose="020E0602020502020306" pitchFamily="34" charset="0"/>
              </a:rPr>
              <a:t>	</a:t>
            </a:r>
            <a:r>
              <a:rPr lang="sv-SE" sz="2400" dirty="0" smtClean="0">
                <a:latin typeface="Berlin Sans FB" panose="020E0602020502020306" pitchFamily="34" charset="0"/>
              </a:rPr>
              <a:t>		- Talet</a:t>
            </a:r>
          </a:p>
          <a:p>
            <a:r>
              <a:rPr lang="sv-SE" sz="2400" dirty="0">
                <a:latin typeface="Berlin Sans FB" panose="020E0602020502020306" pitchFamily="34" charset="0"/>
              </a:rPr>
              <a:t>	</a:t>
            </a:r>
            <a:r>
              <a:rPr lang="sv-SE" sz="2400" dirty="0" smtClean="0">
                <a:latin typeface="Berlin Sans FB" panose="020E0602020502020306" pitchFamily="34" charset="0"/>
              </a:rPr>
              <a:t>		- Publiken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dirty="0" smtClean="0">
                <a:latin typeface="Berlin Sans FB" panose="020E0602020502020306" pitchFamily="34" charset="0"/>
              </a:rPr>
              <a:t>Persuasio – </a:t>
            </a:r>
            <a:r>
              <a:rPr lang="sv-SE" sz="2000" dirty="0" smtClean="0">
                <a:latin typeface="Berlin Sans FB" panose="020E0602020502020306" pitchFamily="34" charset="0"/>
              </a:rPr>
              <a:t>konsten att övertyga. Skapa en bild av något lockande eller skrämmande för att nå önskat resultat.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dirty="0" smtClean="0">
                <a:latin typeface="Berlin Sans FB" panose="020E0602020502020306" pitchFamily="34" charset="0"/>
              </a:rPr>
              <a:t>Doxa – </a:t>
            </a:r>
            <a:r>
              <a:rPr lang="sv-SE" sz="2000" dirty="0" smtClean="0">
                <a:latin typeface="Berlin Sans FB" panose="020E0602020502020306" pitchFamily="34" charset="0"/>
              </a:rPr>
              <a:t>talets utgångspunkt, det som av publiken uppfattas som sant eller självklart.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dirty="0" smtClean="0">
                <a:latin typeface="Berlin Sans FB" panose="020E0602020502020306" pitchFamily="34" charset="0"/>
              </a:rPr>
              <a:t>Kairos – </a:t>
            </a:r>
            <a:r>
              <a:rPr lang="sv-SE" sz="2000" dirty="0" smtClean="0">
                <a:latin typeface="Berlin Sans FB" panose="020E0602020502020306" pitchFamily="34" charset="0"/>
              </a:rPr>
              <a:t>den aktuella talsituationen. Plats, publik, stämning, värderingar m.m. 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dirty="0" err="1" smtClean="0">
                <a:latin typeface="Berlin Sans FB" panose="020E0602020502020306" pitchFamily="34" charset="0"/>
              </a:rPr>
              <a:t>Decorum</a:t>
            </a:r>
            <a:r>
              <a:rPr lang="sv-SE" sz="2400" dirty="0" smtClean="0">
                <a:latin typeface="Berlin Sans FB" panose="020E0602020502020306" pitchFamily="34" charset="0"/>
              </a:rPr>
              <a:t> – </a:t>
            </a:r>
            <a:r>
              <a:rPr lang="sv-SE" sz="2000" dirty="0" smtClean="0">
                <a:latin typeface="Berlin Sans FB" panose="020E0602020502020306" pitchFamily="34" charset="0"/>
              </a:rPr>
              <a:t>anpassning till situation och publik. Välj rätt argument, stil och framförande utifrån aktuell situation.</a:t>
            </a:r>
          </a:p>
          <a:p>
            <a:endParaRPr lang="sv-SE" altLang="sv-SE" sz="2800" dirty="0" smtClean="0">
              <a:latin typeface="Berlin Sans FB" panose="020E0602020502020306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altLang="sv-SE" sz="2400" dirty="0" smtClean="0">
                <a:latin typeface="Berlin Sans FB" panose="020E0602020502020306" pitchFamily="34" charset="0"/>
              </a:rPr>
              <a:t>Glad/arg, hot/humor?</a:t>
            </a:r>
          </a:p>
          <a:p>
            <a:endParaRPr lang="sv-SE" altLang="sv-SE" sz="2400" dirty="0" smtClean="0">
              <a:latin typeface="Berlin Sans FB" panose="020E0602020502020306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altLang="sv-SE" sz="2400" dirty="0" smtClean="0">
                <a:latin typeface="Berlin Sans FB" panose="020E0602020502020306" pitchFamily="34" charset="0"/>
              </a:rPr>
              <a:t>Gyllene regel: </a:t>
            </a:r>
            <a:r>
              <a:rPr lang="sv-SE" altLang="sv-SE" sz="2000" dirty="0" smtClean="0">
                <a:latin typeface="Berlin Sans FB" panose="020E0602020502020306" pitchFamily="34" charset="0"/>
              </a:rPr>
              <a:t>Säg vad du ska säga, säg det, säg vad du har sagt.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sv-SE" altLang="sv-SE" sz="2800" dirty="0">
              <a:latin typeface="Berlin Sans FB" panose="020E0602020502020306" pitchFamily="34" charset="0"/>
            </a:endParaRPr>
          </a:p>
          <a:p>
            <a:endParaRPr lang="sv-SE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altLang="sv-SE" sz="2400" dirty="0">
              <a:latin typeface="Berlin Sans FB" panose="020E0602020502020306" pitchFamily="34" charset="0"/>
            </a:endParaRPr>
          </a:p>
        </p:txBody>
      </p:sp>
      <p:pic>
        <p:nvPicPr>
          <p:cNvPr id="1026" name="Picture 2" descr="smiley, uttryckssymbol, arg, ångest, känslor, uttryckssymboler, emojis,  boll, lugna, karaktär, glad | Pikis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1340768"/>
            <a:ext cx="1946782" cy="10928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21087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1"/>
          <p:cNvSpPr txBox="1"/>
          <p:nvPr/>
        </p:nvSpPr>
        <p:spPr>
          <a:xfrm>
            <a:off x="611560" y="980728"/>
            <a:ext cx="8136904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800" dirty="0" smtClean="0">
                <a:latin typeface="Berlin Sans FB" panose="020E0602020502020306" pitchFamily="34" charset="0"/>
              </a:rPr>
              <a:t>Retorikens tre grenar</a:t>
            </a:r>
          </a:p>
          <a:p>
            <a:endParaRPr lang="sv-SE" sz="2800" dirty="0">
              <a:latin typeface="Berlin Sans FB" panose="020E0602020502020306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dirty="0" smtClean="0">
                <a:latin typeface="Berlin Sans FB" panose="020E0602020502020306" pitchFamily="34" charset="0"/>
              </a:rPr>
              <a:t>Försvarstal </a:t>
            </a:r>
            <a:r>
              <a:rPr lang="sv-SE" sz="2000" dirty="0" smtClean="0">
                <a:latin typeface="Berlin Sans FB" panose="020E0602020502020306" pitchFamily="34" charset="0"/>
              </a:rPr>
              <a:t>(judiciellt retorik): </a:t>
            </a:r>
            <a:r>
              <a:rPr lang="sv-SE" sz="2000" dirty="0" smtClean="0">
                <a:solidFill>
                  <a:srgbClr val="FF0000"/>
                </a:solidFill>
                <a:latin typeface="Berlin Sans FB" panose="020E0602020502020306" pitchFamily="34" charset="0"/>
              </a:rPr>
              <a:t>Dåtid</a:t>
            </a:r>
            <a:r>
              <a:rPr lang="sv-SE" sz="2000" dirty="0" smtClean="0">
                <a:latin typeface="Berlin Sans FB" panose="020E0602020502020306" pitchFamily="34" charset="0"/>
              </a:rPr>
              <a:t>, tillbakablickande. Vad har hänt? Hur ska vi värdera det?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sz="2000" dirty="0" smtClean="0">
              <a:latin typeface="Berlin Sans FB" panose="020E0602020502020306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dirty="0" smtClean="0">
                <a:latin typeface="Berlin Sans FB" panose="020E0602020502020306" pitchFamily="34" charset="0"/>
              </a:rPr>
              <a:t>Beslutsfattande/Politiskt tal </a:t>
            </a:r>
            <a:r>
              <a:rPr lang="sv-SE" sz="2000" dirty="0" smtClean="0">
                <a:latin typeface="Berlin Sans FB" panose="020E0602020502020306" pitchFamily="34" charset="0"/>
              </a:rPr>
              <a:t>(</a:t>
            </a:r>
            <a:r>
              <a:rPr lang="sv-SE" sz="2000" dirty="0" err="1" smtClean="0">
                <a:latin typeface="Berlin Sans FB" panose="020E0602020502020306" pitchFamily="34" charset="0"/>
              </a:rPr>
              <a:t>deliberativ</a:t>
            </a:r>
            <a:r>
              <a:rPr lang="sv-SE" sz="2000" dirty="0" smtClean="0">
                <a:latin typeface="Berlin Sans FB" panose="020E0602020502020306" pitchFamily="34" charset="0"/>
              </a:rPr>
              <a:t> retorik): </a:t>
            </a:r>
            <a:r>
              <a:rPr lang="sv-SE" sz="2000" dirty="0" smtClean="0">
                <a:solidFill>
                  <a:srgbClr val="FF0000"/>
                </a:solidFill>
                <a:latin typeface="Berlin Sans FB" panose="020E0602020502020306" pitchFamily="34" charset="0"/>
              </a:rPr>
              <a:t>Framtid</a:t>
            </a:r>
            <a:r>
              <a:rPr lang="sv-SE" sz="2000" dirty="0" smtClean="0">
                <a:latin typeface="Berlin Sans FB" panose="020E0602020502020306" pitchFamily="34" charset="0"/>
              </a:rPr>
              <a:t>, framåtsyftande. Överläggande – Vilka åtgärder behöver vidtas?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sz="2000" dirty="0" smtClean="0">
              <a:latin typeface="Berlin Sans FB" panose="020E0602020502020306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dirty="0" smtClean="0">
                <a:latin typeface="Berlin Sans FB" panose="020E0602020502020306" pitchFamily="34" charset="0"/>
              </a:rPr>
              <a:t>Ceremoniellt tal </a:t>
            </a:r>
            <a:r>
              <a:rPr lang="sv-SE" sz="2000" dirty="0" smtClean="0">
                <a:latin typeface="Berlin Sans FB" panose="020E0602020502020306" pitchFamily="34" charset="0"/>
              </a:rPr>
              <a:t>(demonstrativ retorik): </a:t>
            </a:r>
            <a:r>
              <a:rPr lang="sv-SE" sz="2000" dirty="0" smtClean="0">
                <a:solidFill>
                  <a:srgbClr val="FF0000"/>
                </a:solidFill>
                <a:latin typeface="Berlin Sans FB" panose="020E0602020502020306" pitchFamily="34" charset="0"/>
              </a:rPr>
              <a:t>Nutid</a:t>
            </a:r>
            <a:r>
              <a:rPr lang="sv-SE" sz="2000" dirty="0" smtClean="0">
                <a:latin typeface="Berlin Sans FB" panose="020E0602020502020306" pitchFamily="34" charset="0"/>
              </a:rPr>
              <a:t>, högtidstal för att hylla eller smäda någon.</a:t>
            </a:r>
          </a:p>
          <a:p>
            <a:endParaRPr lang="sv-SE" altLang="sv-SE" sz="2400" dirty="0">
              <a:latin typeface="Berlin Sans FB" panose="020E0602020502020306" pitchFamily="34" charset="0"/>
            </a:endParaRPr>
          </a:p>
        </p:txBody>
      </p:sp>
      <p:sp>
        <p:nvSpPr>
          <p:cNvPr id="7" name="AutoShape 2" descr="Lag och rätt | Samhällskunskap | SO-rummet"/>
          <p:cNvSpPr>
            <a:spLocks noChangeAspect="1" noChangeArrowheads="1"/>
          </p:cNvSpPr>
          <p:nvPr/>
        </p:nvSpPr>
        <p:spPr bwMode="auto">
          <a:xfrm>
            <a:off x="1259631" y="5445224"/>
            <a:ext cx="664839" cy="6648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sp>
        <p:nvSpPr>
          <p:cNvPr id="8" name="AutoShape 4" descr="Lag och rätt | Samhällskunskap | SO-rumme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pic>
        <p:nvPicPr>
          <p:cNvPr id="9" name="Bildobjekt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5012601"/>
            <a:ext cx="1340768" cy="1340768"/>
          </a:xfrm>
          <a:prstGeom prst="rect">
            <a:avLst/>
          </a:prstGeom>
        </p:spPr>
      </p:pic>
      <p:pic>
        <p:nvPicPr>
          <p:cNvPr id="10" name="Bildobjekt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7239" y="5023925"/>
            <a:ext cx="2083579" cy="1507438"/>
          </a:xfrm>
          <a:prstGeom prst="rect">
            <a:avLst/>
          </a:prstGeom>
        </p:spPr>
      </p:pic>
      <p:pic>
        <p:nvPicPr>
          <p:cNvPr id="11" name="Bildobjekt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6025" y="4653136"/>
            <a:ext cx="1191289" cy="19426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752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1"/>
          <p:cNvSpPr txBox="1"/>
          <p:nvPr/>
        </p:nvSpPr>
        <p:spPr>
          <a:xfrm>
            <a:off x="755576" y="908720"/>
            <a:ext cx="7966599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altLang="sv-SE" sz="2800" dirty="0" smtClean="0">
                <a:latin typeface="Berlin Sans FB" panose="020E0602020502020306" pitchFamily="34" charset="0"/>
              </a:rPr>
              <a:t>Talarens tre plikter</a:t>
            </a:r>
          </a:p>
          <a:p>
            <a:endParaRPr lang="sv-SE" altLang="sv-SE" sz="2800" dirty="0">
              <a:latin typeface="Berlin Sans FB" panose="020E0602020502020306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altLang="sv-SE" sz="2400" dirty="0" smtClean="0">
                <a:solidFill>
                  <a:srgbClr val="FF0000"/>
                </a:solidFill>
                <a:latin typeface="Berlin Sans FB" panose="020E0602020502020306" pitchFamily="34" charset="0"/>
              </a:rPr>
              <a:t>Delectare</a:t>
            </a:r>
            <a:r>
              <a:rPr lang="sv-SE" altLang="sv-SE" sz="2400" dirty="0" smtClean="0">
                <a:latin typeface="Berlin Sans FB" panose="020E0602020502020306" pitchFamily="34" charset="0"/>
              </a:rPr>
              <a:t> – </a:t>
            </a:r>
            <a:r>
              <a:rPr lang="sv-SE" altLang="sv-SE" sz="2000" dirty="0" smtClean="0">
                <a:latin typeface="Berlin Sans FB" panose="020E0602020502020306" pitchFamily="34" charset="0"/>
              </a:rPr>
              <a:t>att behaga sin publik, annars lyssnar de inte. </a:t>
            </a:r>
          </a:p>
          <a:p>
            <a:endParaRPr lang="sv-SE" altLang="sv-SE" sz="2800" dirty="0">
              <a:latin typeface="Berlin Sans FB" panose="020E0602020502020306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altLang="sv-SE" sz="2400" dirty="0" smtClean="0">
                <a:solidFill>
                  <a:srgbClr val="FF0000"/>
                </a:solidFill>
                <a:latin typeface="Berlin Sans FB" panose="020E0602020502020306" pitchFamily="34" charset="0"/>
              </a:rPr>
              <a:t>Docere</a:t>
            </a:r>
            <a:r>
              <a:rPr lang="sv-SE" altLang="sv-SE" sz="2400" dirty="0" smtClean="0">
                <a:latin typeface="Berlin Sans FB" panose="020E0602020502020306" pitchFamily="34" charset="0"/>
              </a:rPr>
              <a:t> – </a:t>
            </a:r>
            <a:r>
              <a:rPr lang="sv-SE" altLang="sv-SE" sz="2000" dirty="0" smtClean="0">
                <a:latin typeface="Berlin Sans FB" panose="020E0602020502020306" pitchFamily="34" charset="0"/>
              </a:rPr>
              <a:t>att lära publiken något nytt, undervisa.</a:t>
            </a:r>
          </a:p>
          <a:p>
            <a:endParaRPr lang="sv-SE" altLang="sv-SE" sz="2800" dirty="0">
              <a:latin typeface="Berlin Sans FB" panose="020E0602020502020306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sv-SE" altLang="sv-SE" sz="2400" dirty="0" smtClean="0">
                <a:solidFill>
                  <a:srgbClr val="FF0000"/>
                </a:solidFill>
                <a:latin typeface="Berlin Sans FB" panose="020E0602020502020306" pitchFamily="34" charset="0"/>
              </a:rPr>
              <a:t>Movere</a:t>
            </a:r>
            <a:r>
              <a:rPr lang="sv-SE" altLang="sv-SE" sz="2400" dirty="0" smtClean="0">
                <a:latin typeface="Berlin Sans FB" panose="020E0602020502020306" pitchFamily="34" charset="0"/>
              </a:rPr>
              <a:t> – </a:t>
            </a:r>
            <a:r>
              <a:rPr lang="sv-SE" altLang="sv-SE" sz="2000" dirty="0" smtClean="0">
                <a:latin typeface="Berlin Sans FB" panose="020E0602020502020306" pitchFamily="34" charset="0"/>
              </a:rPr>
              <a:t>att väcka känslor, annars kan du inte påverka i önskvärd riktning.</a:t>
            </a:r>
          </a:p>
          <a:p>
            <a:endParaRPr lang="sv-SE" altLang="sv-SE" sz="2800" dirty="0">
              <a:latin typeface="Berlin Sans FB" panose="020E0602020502020306" pitchFamily="34" charset="0"/>
            </a:endParaRPr>
          </a:p>
        </p:txBody>
      </p:sp>
      <p:pic>
        <p:nvPicPr>
          <p:cNvPr id="3074" name="Picture 2" descr="Hipp Hipp Hurra! | Johann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4448726"/>
            <a:ext cx="1267594" cy="18400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AutoShape 6" descr="Skapa din egen bok – enkelt och smidigt! - Type &amp; Tell"/>
          <p:cNvSpPr>
            <a:spLocks noChangeAspect="1" noChangeArrowheads="1"/>
          </p:cNvSpPr>
          <p:nvPr/>
        </p:nvSpPr>
        <p:spPr bwMode="auto">
          <a:xfrm>
            <a:off x="214313" y="-144463"/>
            <a:ext cx="246062" cy="246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  <p:pic>
        <p:nvPicPr>
          <p:cNvPr id="9" name="Bildobjekt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848" y="4797152"/>
            <a:ext cx="1905553" cy="1623249"/>
          </a:xfrm>
          <a:prstGeom prst="rect">
            <a:avLst/>
          </a:prstGeom>
        </p:spPr>
      </p:pic>
      <p:pic>
        <p:nvPicPr>
          <p:cNvPr id="10" name="Bildobjekt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4128" y="4771742"/>
            <a:ext cx="2915816" cy="1457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7891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1"/>
          <p:cNvSpPr txBox="1"/>
          <p:nvPr/>
        </p:nvSpPr>
        <p:spPr>
          <a:xfrm>
            <a:off x="539552" y="1196752"/>
            <a:ext cx="7848872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altLang="sv-SE" sz="2800" dirty="0" smtClean="0">
                <a:latin typeface="Berlin Sans FB" panose="020E0602020502020306" pitchFamily="34" charset="0"/>
              </a:rPr>
              <a:t>Tre sätt att vinna tillit</a:t>
            </a:r>
          </a:p>
          <a:p>
            <a:endParaRPr lang="sv-SE" altLang="sv-SE" sz="2800" dirty="0">
              <a:latin typeface="Berlin Sans FB" panose="020E0602020502020306" pitchFamily="34" charset="0"/>
            </a:endParaRPr>
          </a:p>
          <a:p>
            <a:endParaRPr lang="sv-SE" altLang="sv-SE" sz="2800" dirty="0" smtClean="0">
              <a:latin typeface="Berlin Sans FB" panose="020E0602020502020306" pitchFamily="34" charset="0"/>
            </a:endParaRPr>
          </a:p>
          <a:p>
            <a:endParaRPr lang="sv-SE" altLang="sv-SE" sz="2800" dirty="0">
              <a:latin typeface="Berlin Sans FB" panose="020E0602020502020306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altLang="sv-SE" sz="2400" dirty="0" smtClean="0">
                <a:latin typeface="Berlin Sans FB" panose="020E0602020502020306" pitchFamily="34" charset="0"/>
              </a:rPr>
              <a:t>Logos – sakskäl, argument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altLang="sv-SE" sz="2400" dirty="0">
              <a:latin typeface="Berlin Sans FB" panose="020E0602020502020306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altLang="sv-SE" sz="2400" dirty="0" err="1" smtClean="0">
                <a:latin typeface="Berlin Sans FB" panose="020E0602020502020306" pitchFamily="34" charset="0"/>
              </a:rPr>
              <a:t>Ethos</a:t>
            </a:r>
            <a:r>
              <a:rPr lang="sv-SE" altLang="sv-SE" sz="2400" dirty="0" smtClean="0">
                <a:latin typeface="Berlin Sans FB" panose="020E0602020502020306" pitchFamily="34" charset="0"/>
              </a:rPr>
              <a:t> – skapa förtroende, erfarenhet, stöd i forskning</a:t>
            </a:r>
            <a:endParaRPr lang="sv-SE" altLang="sv-SE" sz="2400" dirty="0">
              <a:latin typeface="Berlin Sans FB" panose="020E0602020502020306" pitchFamily="34" charset="0"/>
            </a:endParaRPr>
          </a:p>
          <a:p>
            <a:endParaRPr lang="sv-SE" altLang="sv-SE" sz="2400" dirty="0">
              <a:latin typeface="Berlin Sans FB" panose="020E0602020502020306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altLang="sv-SE" sz="2400" dirty="0" smtClean="0">
                <a:latin typeface="Berlin Sans FB" panose="020E0602020502020306" pitchFamily="34" charset="0"/>
              </a:rPr>
              <a:t>Patos – känslor du väcker med ditt tal och den känsla du visar i ditt tal</a:t>
            </a:r>
          </a:p>
          <a:p>
            <a:endParaRPr lang="sv-SE" altLang="sv-SE" sz="2400" dirty="0">
              <a:latin typeface="Berlin Sans FB" panose="020E0602020502020306" pitchFamily="34" charset="0"/>
            </a:endParaRPr>
          </a:p>
          <a:p>
            <a:endParaRPr lang="sv-SE" altLang="sv-SE" sz="2400" dirty="0" smtClean="0">
              <a:latin typeface="Berlin Sans FB" panose="020E06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30137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1"/>
          <p:cNvSpPr txBox="1"/>
          <p:nvPr/>
        </p:nvSpPr>
        <p:spPr>
          <a:xfrm>
            <a:off x="539552" y="980728"/>
            <a:ext cx="3456384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800" dirty="0" smtClean="0">
                <a:latin typeface="Berlin Sans FB" panose="020E0602020502020306" pitchFamily="34" charset="0"/>
              </a:rPr>
              <a:t>Argumentation</a:t>
            </a:r>
          </a:p>
          <a:p>
            <a:endParaRPr lang="sv-SE" sz="4000" dirty="0">
              <a:latin typeface="Berlin Sans FB" panose="020E0602020502020306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dirty="0" smtClean="0">
                <a:latin typeface="Berlin Sans FB" panose="020E0602020502020306" pitchFamily="34" charset="0"/>
              </a:rPr>
              <a:t>Tes – Ditt ställningstagande</a:t>
            </a:r>
          </a:p>
          <a:p>
            <a:endParaRPr lang="sv-SE" sz="2400" dirty="0">
              <a:latin typeface="Berlin Sans FB" panose="020E0602020502020306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dirty="0" smtClean="0">
                <a:latin typeface="Berlin Sans FB" panose="020E0602020502020306" pitchFamily="34" charset="0"/>
              </a:rPr>
              <a:t>Argument</a:t>
            </a:r>
            <a:endParaRPr lang="sv-SE" sz="2400" dirty="0">
              <a:latin typeface="Berlin Sans FB" panose="020E0602020502020306" pitchFamily="34" charset="0"/>
            </a:endParaRPr>
          </a:p>
          <a:p>
            <a:pPr lvl="2"/>
            <a:r>
              <a:rPr lang="sv-SE" sz="2400" dirty="0">
                <a:latin typeface="Berlin Sans FB" panose="020E0602020502020306" pitchFamily="34" charset="0"/>
              </a:rPr>
              <a:t>Förargument </a:t>
            </a:r>
          </a:p>
          <a:p>
            <a:pPr lvl="2"/>
            <a:r>
              <a:rPr lang="sv-SE" sz="2400" dirty="0">
                <a:latin typeface="Berlin Sans FB" panose="020E0602020502020306" pitchFamily="34" charset="0"/>
              </a:rPr>
              <a:t>Motargument</a:t>
            </a:r>
          </a:p>
          <a:p>
            <a:pPr lvl="2"/>
            <a:r>
              <a:rPr lang="sv-SE" sz="2400" dirty="0">
                <a:latin typeface="Berlin Sans FB" panose="020E0602020502020306" pitchFamily="34" charset="0"/>
              </a:rPr>
              <a:t>Stödargument </a:t>
            </a:r>
            <a:endParaRPr lang="sv-SE" sz="2400" dirty="0" smtClean="0">
              <a:latin typeface="Berlin Sans FB" panose="020E0602020502020306" pitchFamily="34" charset="0"/>
            </a:endParaRPr>
          </a:p>
          <a:p>
            <a:pPr lvl="2"/>
            <a:endParaRPr lang="sv-SE" sz="2400" dirty="0" smtClean="0">
              <a:latin typeface="Berlin Sans FB" panose="020E0602020502020306" pitchFamily="34" charset="0"/>
            </a:endParaRPr>
          </a:p>
          <a:p>
            <a:pPr lvl="2"/>
            <a:endParaRPr lang="sv-SE" sz="2400" dirty="0">
              <a:latin typeface="Berlin Sans FB" panose="020E0602020502020306" pitchFamily="34" charset="0"/>
            </a:endParaRPr>
          </a:p>
        </p:txBody>
      </p:sp>
      <p:sp>
        <p:nvSpPr>
          <p:cNvPr id="3" name="textruta 2"/>
          <p:cNvSpPr txBox="1"/>
          <p:nvPr/>
        </p:nvSpPr>
        <p:spPr>
          <a:xfrm>
            <a:off x="4499992" y="1988840"/>
            <a:ext cx="4536504" cy="374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sv-SE" sz="2400" dirty="0" smtClean="0">
                <a:latin typeface="Berlin Sans FB" panose="020E0602020502020306" pitchFamily="34" charset="0"/>
              </a:rPr>
              <a:t>Olika typer av argument</a:t>
            </a:r>
          </a:p>
          <a:p>
            <a:pPr>
              <a:lnSpc>
                <a:spcPct val="90000"/>
              </a:lnSpc>
            </a:pPr>
            <a:endParaRPr lang="sv-SE" sz="2400" dirty="0" smtClean="0">
              <a:latin typeface="Berlin Sans FB" panose="020E0602020502020306" pitchFamily="34" charset="0"/>
            </a:endParaRPr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sv-SE" sz="2400" dirty="0" smtClean="0">
                <a:latin typeface="Berlin Sans FB" panose="020E0602020502020306" pitchFamily="34" charset="0"/>
              </a:rPr>
              <a:t>Förnuftsargument</a:t>
            </a:r>
            <a:endParaRPr lang="sv-SE" sz="2400" dirty="0">
              <a:latin typeface="Berlin Sans FB" panose="020E0602020502020306" pitchFamily="34" charset="0"/>
            </a:endParaRPr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sv-SE" sz="2400" dirty="0" smtClean="0">
                <a:latin typeface="Berlin Sans FB" panose="020E0602020502020306" pitchFamily="34" charset="0"/>
              </a:rPr>
              <a:t>Känsloargument</a:t>
            </a:r>
          </a:p>
          <a:p>
            <a:pPr>
              <a:lnSpc>
                <a:spcPct val="90000"/>
              </a:lnSpc>
            </a:pPr>
            <a:endParaRPr lang="sv-SE" sz="2400" dirty="0">
              <a:latin typeface="Berlin Sans FB" panose="020E0602020502020306" pitchFamily="34" charset="0"/>
            </a:endParaRPr>
          </a:p>
          <a:p>
            <a:pPr marL="34290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sv-SE" sz="2400" dirty="0" smtClean="0">
                <a:latin typeface="Berlin Sans FB" panose="020E0602020502020306" pitchFamily="34" charset="0"/>
              </a:rPr>
              <a:t>Stödargument </a:t>
            </a:r>
            <a:endParaRPr lang="sv-SE" sz="2400" dirty="0">
              <a:latin typeface="Berlin Sans FB" panose="020E0602020502020306" pitchFamily="34" charset="0"/>
            </a:endParaRPr>
          </a:p>
          <a:p>
            <a:pPr lvl="2">
              <a:lnSpc>
                <a:spcPct val="90000"/>
              </a:lnSpc>
            </a:pPr>
            <a:r>
              <a:rPr lang="sv-SE" sz="2400" dirty="0">
                <a:latin typeface="Berlin Sans FB" panose="020E0602020502020306" pitchFamily="34" charset="0"/>
              </a:rPr>
              <a:t>Konkreta exempel och berättelser</a:t>
            </a:r>
          </a:p>
          <a:p>
            <a:pPr lvl="2">
              <a:lnSpc>
                <a:spcPct val="90000"/>
              </a:lnSpc>
            </a:pPr>
            <a:r>
              <a:rPr lang="sv-SE" sz="2400" dirty="0">
                <a:latin typeface="Berlin Sans FB" panose="020E0602020502020306" pitchFamily="34" charset="0"/>
              </a:rPr>
              <a:t>Nyttoargument </a:t>
            </a:r>
          </a:p>
          <a:p>
            <a:pPr lvl="2">
              <a:lnSpc>
                <a:spcPct val="90000"/>
              </a:lnSpc>
            </a:pPr>
            <a:r>
              <a:rPr lang="sv-SE" sz="2400" dirty="0">
                <a:latin typeface="Berlin Sans FB" panose="020E0602020502020306" pitchFamily="34" charset="0"/>
              </a:rPr>
              <a:t>Jämförelser</a:t>
            </a:r>
          </a:p>
          <a:p>
            <a:pPr lvl="2">
              <a:lnSpc>
                <a:spcPct val="90000"/>
              </a:lnSpc>
            </a:pPr>
            <a:r>
              <a:rPr lang="sv-SE" sz="2400" dirty="0">
                <a:latin typeface="Berlin Sans FB" panose="020E0602020502020306" pitchFamily="34" charset="0"/>
              </a:rPr>
              <a:t>Faktauppgifter </a:t>
            </a:r>
          </a:p>
        </p:txBody>
      </p:sp>
    </p:spTree>
    <p:extLst>
      <p:ext uri="{BB962C8B-B14F-4D97-AF65-F5344CB8AC3E}">
        <p14:creationId xmlns:p14="http://schemas.microsoft.com/office/powerpoint/2010/main" val="28908416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1"/>
          <p:cNvSpPr txBox="1"/>
          <p:nvPr/>
        </p:nvSpPr>
        <p:spPr>
          <a:xfrm>
            <a:off x="539552" y="908720"/>
            <a:ext cx="3312368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800" dirty="0">
                <a:latin typeface="Berlin Sans FB" panose="020E0602020502020306" pitchFamily="34" charset="0"/>
              </a:rPr>
              <a:t>Olika typer av </a:t>
            </a:r>
            <a:r>
              <a:rPr lang="sv-SE" sz="2800" dirty="0" smtClean="0">
                <a:latin typeface="Berlin Sans FB" panose="020E0602020502020306" pitchFamily="34" charset="0"/>
              </a:rPr>
              <a:t>argument</a:t>
            </a:r>
          </a:p>
          <a:p>
            <a:endParaRPr lang="sv-SE" sz="2400" dirty="0">
              <a:latin typeface="Berlin Sans FB" panose="020E0602020502020306" pitchFamily="34" charset="0"/>
            </a:endParaRPr>
          </a:p>
          <a:p>
            <a:pPr>
              <a:lnSpc>
                <a:spcPct val="90000"/>
              </a:lnSpc>
            </a:pPr>
            <a:r>
              <a:rPr lang="sv-SE" sz="2400" dirty="0">
                <a:latin typeface="Berlin Sans FB" panose="020E0602020502020306" pitchFamily="34" charset="0"/>
              </a:rPr>
              <a:t>Förnuftsargument</a:t>
            </a:r>
          </a:p>
          <a:p>
            <a:pPr>
              <a:lnSpc>
                <a:spcPct val="90000"/>
              </a:lnSpc>
            </a:pPr>
            <a:r>
              <a:rPr lang="sv-SE" sz="2400" dirty="0">
                <a:latin typeface="Berlin Sans FB" panose="020E0602020502020306" pitchFamily="34" charset="0"/>
              </a:rPr>
              <a:t>Känsloargument </a:t>
            </a:r>
          </a:p>
          <a:p>
            <a:pPr>
              <a:lnSpc>
                <a:spcPct val="90000"/>
              </a:lnSpc>
            </a:pPr>
            <a:endParaRPr lang="sv-SE" sz="2400" dirty="0">
              <a:latin typeface="Berlin Sans FB" panose="020E0602020502020306" pitchFamily="34" charset="0"/>
            </a:endParaRPr>
          </a:p>
          <a:p>
            <a:pPr>
              <a:lnSpc>
                <a:spcPct val="90000"/>
              </a:lnSpc>
            </a:pPr>
            <a:r>
              <a:rPr lang="sv-SE" sz="2400" dirty="0">
                <a:latin typeface="Berlin Sans FB" panose="020E0602020502020306" pitchFamily="34" charset="0"/>
              </a:rPr>
              <a:t>Stödargument </a:t>
            </a:r>
          </a:p>
          <a:p>
            <a:pPr lvl="2">
              <a:lnSpc>
                <a:spcPct val="90000"/>
              </a:lnSpc>
            </a:pPr>
            <a:r>
              <a:rPr lang="sv-SE" sz="2400" dirty="0">
                <a:latin typeface="Berlin Sans FB" panose="020E0602020502020306" pitchFamily="34" charset="0"/>
              </a:rPr>
              <a:t>Konkreta exempel och berättelser</a:t>
            </a:r>
          </a:p>
          <a:p>
            <a:pPr lvl="2">
              <a:lnSpc>
                <a:spcPct val="90000"/>
              </a:lnSpc>
            </a:pPr>
            <a:r>
              <a:rPr lang="sv-SE" sz="2400" dirty="0">
                <a:latin typeface="Berlin Sans FB" panose="020E0602020502020306" pitchFamily="34" charset="0"/>
              </a:rPr>
              <a:t>Nyttoargument </a:t>
            </a:r>
          </a:p>
          <a:p>
            <a:pPr lvl="2">
              <a:lnSpc>
                <a:spcPct val="90000"/>
              </a:lnSpc>
            </a:pPr>
            <a:r>
              <a:rPr lang="sv-SE" sz="2400" dirty="0">
                <a:latin typeface="Berlin Sans FB" panose="020E0602020502020306" pitchFamily="34" charset="0"/>
              </a:rPr>
              <a:t>Jämförelser</a:t>
            </a:r>
          </a:p>
          <a:p>
            <a:pPr lvl="2">
              <a:lnSpc>
                <a:spcPct val="90000"/>
              </a:lnSpc>
            </a:pPr>
            <a:r>
              <a:rPr lang="sv-SE" sz="2400" dirty="0">
                <a:latin typeface="Berlin Sans FB" panose="020E0602020502020306" pitchFamily="34" charset="0"/>
              </a:rPr>
              <a:t>Faktauppgifter </a:t>
            </a:r>
          </a:p>
          <a:p>
            <a:endParaRPr lang="sv-SE" sz="2400" dirty="0">
              <a:latin typeface="Berlin Sans FB" panose="020E0602020502020306" pitchFamily="34" charset="0"/>
            </a:endParaRPr>
          </a:p>
        </p:txBody>
      </p:sp>
      <p:sp>
        <p:nvSpPr>
          <p:cNvPr id="4" name="textruta 3"/>
          <p:cNvSpPr txBox="1"/>
          <p:nvPr/>
        </p:nvSpPr>
        <p:spPr>
          <a:xfrm>
            <a:off x="4644008" y="1052736"/>
            <a:ext cx="3888432" cy="38041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sv-SE" sz="2800" dirty="0" smtClean="0">
                <a:latin typeface="Berlin Sans FB" panose="020E0602020502020306" pitchFamily="34" charset="0"/>
              </a:rPr>
              <a:t>Argumentationsknep</a:t>
            </a:r>
          </a:p>
          <a:p>
            <a:pPr>
              <a:lnSpc>
                <a:spcPct val="90000"/>
              </a:lnSpc>
            </a:pPr>
            <a:endParaRPr lang="sv-SE" sz="2400" dirty="0" smtClean="0">
              <a:latin typeface="Berlin Sans FB" panose="020E0602020502020306" pitchFamily="34" charset="0"/>
            </a:endParaRPr>
          </a:p>
          <a:p>
            <a:pPr>
              <a:lnSpc>
                <a:spcPct val="90000"/>
              </a:lnSpc>
            </a:pPr>
            <a:endParaRPr lang="sv-SE" sz="2400" dirty="0">
              <a:latin typeface="Berlin Sans FB" panose="020E0602020502020306" pitchFamily="34" charset="0"/>
            </a:endParaRPr>
          </a:p>
          <a:p>
            <a:pPr>
              <a:lnSpc>
                <a:spcPct val="90000"/>
              </a:lnSpc>
            </a:pPr>
            <a:r>
              <a:rPr lang="sv-SE" sz="2400" dirty="0" smtClean="0">
                <a:latin typeface="Berlin Sans FB" panose="020E0602020502020306" pitchFamily="34" charset="0"/>
              </a:rPr>
              <a:t>Personangrepp </a:t>
            </a:r>
            <a:endParaRPr lang="sv-SE" sz="2400" dirty="0">
              <a:latin typeface="Berlin Sans FB" panose="020E0602020502020306" pitchFamily="34" charset="0"/>
            </a:endParaRPr>
          </a:p>
          <a:p>
            <a:pPr>
              <a:lnSpc>
                <a:spcPct val="90000"/>
              </a:lnSpc>
            </a:pPr>
            <a:r>
              <a:rPr lang="sv-SE" sz="2400" dirty="0">
                <a:latin typeface="Berlin Sans FB" panose="020E0602020502020306" pitchFamily="34" charset="0"/>
              </a:rPr>
              <a:t>Auktoritetsargument </a:t>
            </a:r>
          </a:p>
          <a:p>
            <a:pPr>
              <a:lnSpc>
                <a:spcPct val="90000"/>
              </a:lnSpc>
            </a:pPr>
            <a:r>
              <a:rPr lang="sv-SE" sz="2400" dirty="0">
                <a:latin typeface="Berlin Sans FB" panose="020E0602020502020306" pitchFamily="34" charset="0"/>
              </a:rPr>
              <a:t>Oklara argument </a:t>
            </a:r>
          </a:p>
          <a:p>
            <a:pPr>
              <a:lnSpc>
                <a:spcPct val="90000"/>
              </a:lnSpc>
            </a:pPr>
            <a:r>
              <a:rPr lang="sv-SE" sz="2400" dirty="0">
                <a:latin typeface="Berlin Sans FB" panose="020E0602020502020306" pitchFamily="34" charset="0"/>
              </a:rPr>
              <a:t>Majoritetsargument</a:t>
            </a:r>
          </a:p>
          <a:p>
            <a:pPr>
              <a:lnSpc>
                <a:spcPct val="90000"/>
              </a:lnSpc>
            </a:pPr>
            <a:r>
              <a:rPr lang="sv-SE" sz="2400" dirty="0">
                <a:latin typeface="Berlin Sans FB" panose="020E0602020502020306" pitchFamily="34" charset="0"/>
              </a:rPr>
              <a:t>Generaliseringar  </a:t>
            </a:r>
          </a:p>
          <a:p>
            <a:pPr>
              <a:lnSpc>
                <a:spcPct val="90000"/>
              </a:lnSpc>
            </a:pPr>
            <a:r>
              <a:rPr lang="sv-SE" sz="2400" dirty="0">
                <a:latin typeface="Berlin Sans FB" panose="020E0602020502020306" pitchFamily="34" charset="0"/>
              </a:rPr>
              <a:t>Cirkelargument  </a:t>
            </a:r>
          </a:p>
          <a:p>
            <a:pPr>
              <a:lnSpc>
                <a:spcPct val="90000"/>
              </a:lnSpc>
            </a:pPr>
            <a:r>
              <a:rPr lang="sv-SE" sz="2400" dirty="0">
                <a:latin typeface="Berlin Sans FB" panose="020E0602020502020306" pitchFamily="34" charset="0"/>
              </a:rPr>
              <a:t>Övertalningsdefinition </a:t>
            </a:r>
          </a:p>
          <a:p>
            <a:pPr>
              <a:lnSpc>
                <a:spcPct val="90000"/>
              </a:lnSpc>
            </a:pPr>
            <a:r>
              <a:rPr lang="sv-SE" sz="2400" dirty="0">
                <a:latin typeface="Berlin Sans FB" panose="020E0602020502020306" pitchFamily="34" charset="0"/>
              </a:rPr>
              <a:t>Ensidigt urval </a:t>
            </a:r>
          </a:p>
        </p:txBody>
      </p:sp>
    </p:spTree>
    <p:extLst>
      <p:ext uri="{BB962C8B-B14F-4D97-AF65-F5344CB8AC3E}">
        <p14:creationId xmlns:p14="http://schemas.microsoft.com/office/powerpoint/2010/main" val="1614521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1"/>
          <p:cNvSpPr txBox="1"/>
          <p:nvPr/>
        </p:nvSpPr>
        <p:spPr>
          <a:xfrm>
            <a:off x="637849" y="1511072"/>
            <a:ext cx="7678567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800" dirty="0">
                <a:latin typeface="Berlin Sans FB" panose="020E0602020502020306" pitchFamily="34" charset="0"/>
              </a:rPr>
              <a:t>Retorikens 5 </a:t>
            </a:r>
            <a:r>
              <a:rPr lang="sv-SE" sz="2800" dirty="0" smtClean="0">
                <a:latin typeface="Berlin Sans FB" panose="020E0602020502020306" pitchFamily="34" charset="0"/>
              </a:rPr>
              <a:t>stilideal</a:t>
            </a:r>
          </a:p>
          <a:p>
            <a:endParaRPr lang="sv-SE" sz="2400" dirty="0">
              <a:latin typeface="Berlin Sans FB" panose="020E0602020502020306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dirty="0" smtClean="0">
                <a:latin typeface="Berlin Sans FB" panose="020E0602020502020306" pitchFamily="34" charset="0"/>
              </a:rPr>
              <a:t>Latinitas</a:t>
            </a:r>
            <a:r>
              <a:rPr lang="sv-SE" sz="2400" dirty="0">
                <a:latin typeface="Berlin Sans FB" panose="020E0602020502020306" pitchFamily="34" charset="0"/>
              </a:rPr>
              <a:t>: </a:t>
            </a:r>
            <a:r>
              <a:rPr lang="sv-SE" sz="2400">
                <a:latin typeface="Berlin Sans FB" panose="020E0602020502020306" pitchFamily="34" charset="0"/>
              </a:rPr>
              <a:t>Korrekt </a:t>
            </a:r>
            <a:r>
              <a:rPr lang="sv-SE" sz="2400" smtClean="0">
                <a:latin typeface="Berlin Sans FB" panose="020E0602020502020306" pitchFamily="34" charset="0"/>
              </a:rPr>
              <a:t>språk</a:t>
            </a:r>
            <a:endParaRPr lang="sv-SE" sz="2400" dirty="0" smtClean="0">
              <a:latin typeface="Berlin Sans FB" panose="020E0602020502020306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sz="2400" dirty="0" smtClean="0">
              <a:latin typeface="Berlin Sans FB" panose="020E0602020502020306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dirty="0" smtClean="0">
                <a:latin typeface="Berlin Sans FB" panose="020E0602020502020306" pitchFamily="34" charset="0"/>
              </a:rPr>
              <a:t>Perspicuitas</a:t>
            </a:r>
            <a:r>
              <a:rPr lang="sv-SE" sz="2400" dirty="0">
                <a:latin typeface="Berlin Sans FB" panose="020E0602020502020306" pitchFamily="34" charset="0"/>
              </a:rPr>
              <a:t>: </a:t>
            </a:r>
            <a:r>
              <a:rPr lang="sv-SE" sz="2400" dirty="0" smtClean="0">
                <a:latin typeface="Berlin Sans FB" panose="020E0602020502020306" pitchFamily="34" charset="0"/>
              </a:rPr>
              <a:t>Tydlighet</a:t>
            </a:r>
          </a:p>
          <a:p>
            <a:endParaRPr lang="sv-SE" sz="2400" dirty="0" smtClean="0">
              <a:latin typeface="Berlin Sans FB" panose="020E0602020502020306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dirty="0" smtClean="0">
                <a:latin typeface="Berlin Sans FB" panose="020E0602020502020306" pitchFamily="34" charset="0"/>
              </a:rPr>
              <a:t>Aptum</a:t>
            </a:r>
            <a:r>
              <a:rPr lang="sv-SE" sz="2400" dirty="0">
                <a:latin typeface="Berlin Sans FB" panose="020E0602020502020306" pitchFamily="34" charset="0"/>
              </a:rPr>
              <a:t>: Passande </a:t>
            </a:r>
            <a:r>
              <a:rPr lang="sv-SE" sz="2400" dirty="0" smtClean="0">
                <a:latin typeface="Berlin Sans FB" panose="020E0602020502020306" pitchFamily="34" charset="0"/>
              </a:rPr>
              <a:t>ordval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sz="2400" dirty="0">
              <a:latin typeface="Berlin Sans FB" panose="020E0602020502020306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dirty="0" smtClean="0">
                <a:latin typeface="Berlin Sans FB" panose="020E0602020502020306" pitchFamily="34" charset="0"/>
              </a:rPr>
              <a:t>Ornatus</a:t>
            </a:r>
            <a:r>
              <a:rPr lang="sv-SE" sz="2400" dirty="0">
                <a:latin typeface="Berlin Sans FB" panose="020E0602020502020306" pitchFamily="34" charset="0"/>
              </a:rPr>
              <a:t>: vackert </a:t>
            </a:r>
            <a:r>
              <a:rPr lang="sv-SE" sz="2400" dirty="0" smtClean="0">
                <a:latin typeface="Berlin Sans FB" panose="020E0602020502020306" pitchFamily="34" charset="0"/>
              </a:rPr>
              <a:t>språk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sz="2400" dirty="0">
              <a:latin typeface="Berlin Sans FB" panose="020E0602020502020306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400" dirty="0" smtClean="0">
                <a:latin typeface="Berlin Sans FB" panose="020E0602020502020306" pitchFamily="34" charset="0"/>
              </a:rPr>
              <a:t>Brevitas</a:t>
            </a:r>
            <a:r>
              <a:rPr lang="sv-SE" sz="2400" dirty="0">
                <a:latin typeface="Berlin Sans FB" panose="020E0602020502020306" pitchFamily="34" charset="0"/>
              </a:rPr>
              <a:t>: Kortfattat språk </a:t>
            </a:r>
            <a:endParaRPr lang="sv-SE" sz="2400" dirty="0" smtClean="0">
              <a:latin typeface="Berlin Sans FB" panose="020E0602020502020306" pitchFamily="34" charset="0"/>
            </a:endParaRPr>
          </a:p>
          <a:p>
            <a:endParaRPr lang="sv-SE" sz="2400" dirty="0">
              <a:latin typeface="Berlin Sans FB" panose="020E0602020502020306" pitchFamily="34" charset="0"/>
            </a:endParaRP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111770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ruta 1"/>
          <p:cNvSpPr txBox="1"/>
          <p:nvPr/>
        </p:nvSpPr>
        <p:spPr>
          <a:xfrm>
            <a:off x="683568" y="1196752"/>
            <a:ext cx="8208912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800" dirty="0" smtClean="0">
                <a:latin typeface="Berlin Sans FB" panose="020E0602020502020306" pitchFamily="34" charset="0"/>
              </a:rPr>
              <a:t>Argumentations uppbyggnad </a:t>
            </a:r>
          </a:p>
          <a:p>
            <a:endParaRPr lang="sv-SE" sz="2800" dirty="0">
              <a:latin typeface="Berlin Sans FB" panose="020E0602020502020306" pitchFamily="34" charset="0"/>
            </a:endParaRPr>
          </a:p>
          <a:p>
            <a:pPr>
              <a:lnSpc>
                <a:spcPct val="90000"/>
              </a:lnSpc>
            </a:pPr>
            <a:r>
              <a:rPr lang="sv-SE" sz="2000" dirty="0" smtClean="0">
                <a:latin typeface="Berlin Sans FB" panose="020E0602020502020306" pitchFamily="34" charset="0"/>
              </a:rPr>
              <a:t>Inledningsord </a:t>
            </a:r>
            <a:r>
              <a:rPr lang="sv-SE" sz="2000" dirty="0">
                <a:latin typeface="Berlin Sans FB" panose="020E0602020502020306" pitchFamily="34" charset="0"/>
              </a:rPr>
              <a:t>(</a:t>
            </a:r>
            <a:r>
              <a:rPr lang="sv-SE" sz="2000" dirty="0" err="1">
                <a:latin typeface="Berlin Sans FB" panose="020E0602020502020306" pitchFamily="34" charset="0"/>
              </a:rPr>
              <a:t>Exordium</a:t>
            </a:r>
            <a:r>
              <a:rPr lang="sv-SE" sz="2000" dirty="0">
                <a:latin typeface="Berlin Sans FB" panose="020E0602020502020306" pitchFamily="34" charset="0"/>
              </a:rPr>
              <a:t>)</a:t>
            </a:r>
          </a:p>
          <a:p>
            <a:pPr>
              <a:lnSpc>
                <a:spcPct val="90000"/>
              </a:lnSpc>
            </a:pPr>
            <a:r>
              <a:rPr lang="sv-SE" sz="2000" dirty="0">
                <a:latin typeface="Berlin Sans FB" panose="020E0602020502020306" pitchFamily="34" charset="0"/>
              </a:rPr>
              <a:t>Bakgrund (</a:t>
            </a:r>
            <a:r>
              <a:rPr lang="sv-SE" sz="2000" dirty="0" err="1">
                <a:latin typeface="Berlin Sans FB" panose="020E0602020502020306" pitchFamily="34" charset="0"/>
              </a:rPr>
              <a:t>Narratio</a:t>
            </a:r>
            <a:r>
              <a:rPr lang="sv-SE" sz="2000" dirty="0">
                <a:latin typeface="Berlin Sans FB" panose="020E0602020502020306" pitchFamily="34" charset="0"/>
              </a:rPr>
              <a:t>)</a:t>
            </a:r>
          </a:p>
          <a:p>
            <a:pPr>
              <a:lnSpc>
                <a:spcPct val="90000"/>
              </a:lnSpc>
            </a:pPr>
            <a:r>
              <a:rPr lang="sv-SE" sz="2000" dirty="0">
                <a:latin typeface="Berlin Sans FB" panose="020E0602020502020306" pitchFamily="34" charset="0"/>
              </a:rPr>
              <a:t>Tesen (</a:t>
            </a:r>
            <a:r>
              <a:rPr lang="sv-SE" sz="2000" dirty="0" err="1">
                <a:latin typeface="Berlin Sans FB" panose="020E0602020502020306" pitchFamily="34" charset="0"/>
              </a:rPr>
              <a:t>propositio</a:t>
            </a:r>
            <a:r>
              <a:rPr lang="sv-SE" sz="2000" dirty="0">
                <a:latin typeface="Berlin Sans FB" panose="020E0602020502020306" pitchFamily="34" charset="0"/>
              </a:rPr>
              <a:t>)</a:t>
            </a:r>
          </a:p>
          <a:p>
            <a:pPr>
              <a:lnSpc>
                <a:spcPct val="90000"/>
              </a:lnSpc>
            </a:pPr>
            <a:r>
              <a:rPr lang="sv-SE" sz="2000" dirty="0" smtClean="0">
                <a:latin typeface="Berlin Sans FB" panose="020E0602020502020306" pitchFamily="34" charset="0"/>
              </a:rPr>
              <a:t>Argument 2 (Starkt) </a:t>
            </a:r>
            <a:r>
              <a:rPr lang="sv-SE" sz="2000" dirty="0">
                <a:latin typeface="Berlin Sans FB" panose="020E0602020502020306" pitchFamily="34" charset="0"/>
              </a:rPr>
              <a:t>(</a:t>
            </a:r>
            <a:r>
              <a:rPr lang="sv-SE" sz="2000" dirty="0" err="1">
                <a:latin typeface="Berlin Sans FB" panose="020E0602020502020306" pitchFamily="34" charset="0"/>
              </a:rPr>
              <a:t>confirmatio</a:t>
            </a:r>
            <a:r>
              <a:rPr lang="sv-SE" sz="2000" dirty="0">
                <a:latin typeface="Berlin Sans FB" panose="020E0602020502020306" pitchFamily="34" charset="0"/>
              </a:rPr>
              <a:t>)</a:t>
            </a:r>
          </a:p>
          <a:p>
            <a:pPr>
              <a:lnSpc>
                <a:spcPct val="90000"/>
              </a:lnSpc>
            </a:pPr>
            <a:r>
              <a:rPr lang="sv-SE" sz="2000" dirty="0">
                <a:latin typeface="Berlin Sans FB" panose="020E0602020502020306" pitchFamily="34" charset="0"/>
              </a:rPr>
              <a:t>Stödargument</a:t>
            </a:r>
          </a:p>
          <a:p>
            <a:pPr>
              <a:lnSpc>
                <a:spcPct val="90000"/>
              </a:lnSpc>
            </a:pPr>
            <a:r>
              <a:rPr lang="sv-SE" sz="2000" dirty="0">
                <a:latin typeface="Berlin Sans FB" panose="020E0602020502020306" pitchFamily="34" charset="0"/>
              </a:rPr>
              <a:t>Argument </a:t>
            </a:r>
            <a:r>
              <a:rPr lang="sv-SE" sz="2000" dirty="0" smtClean="0">
                <a:latin typeface="Berlin Sans FB" panose="020E0602020502020306" pitchFamily="34" charset="0"/>
              </a:rPr>
              <a:t>1 (Svagaste)</a:t>
            </a:r>
            <a:endParaRPr lang="sv-SE" sz="2000" dirty="0">
              <a:latin typeface="Berlin Sans FB" panose="020E0602020502020306" pitchFamily="34" charset="0"/>
            </a:endParaRPr>
          </a:p>
          <a:p>
            <a:pPr>
              <a:lnSpc>
                <a:spcPct val="90000"/>
              </a:lnSpc>
            </a:pPr>
            <a:r>
              <a:rPr lang="sv-SE" sz="2000" dirty="0">
                <a:latin typeface="Berlin Sans FB" panose="020E0602020502020306" pitchFamily="34" charset="0"/>
              </a:rPr>
              <a:t>Stödargument: </a:t>
            </a:r>
          </a:p>
          <a:p>
            <a:pPr>
              <a:lnSpc>
                <a:spcPct val="90000"/>
              </a:lnSpc>
            </a:pPr>
            <a:r>
              <a:rPr lang="sv-SE" sz="2000" dirty="0">
                <a:latin typeface="Berlin Sans FB" panose="020E0602020502020306" pitchFamily="34" charset="0"/>
              </a:rPr>
              <a:t>Ev. Motargument (</a:t>
            </a:r>
            <a:r>
              <a:rPr lang="sv-SE" sz="2000" dirty="0" err="1">
                <a:latin typeface="Berlin Sans FB" panose="020E0602020502020306" pitchFamily="34" charset="0"/>
              </a:rPr>
              <a:t>Refutatio</a:t>
            </a:r>
            <a:r>
              <a:rPr lang="sv-SE" sz="2000" dirty="0">
                <a:latin typeface="Berlin Sans FB" panose="020E0602020502020306" pitchFamily="34" charset="0"/>
              </a:rPr>
              <a:t>)</a:t>
            </a:r>
          </a:p>
          <a:p>
            <a:pPr>
              <a:lnSpc>
                <a:spcPct val="90000"/>
              </a:lnSpc>
            </a:pPr>
            <a:r>
              <a:rPr lang="sv-SE" sz="2000" dirty="0">
                <a:latin typeface="Berlin Sans FB" panose="020E0602020502020306" pitchFamily="34" charset="0"/>
              </a:rPr>
              <a:t>Argument </a:t>
            </a:r>
            <a:r>
              <a:rPr lang="sv-SE" sz="2000" dirty="0" smtClean="0">
                <a:latin typeface="Berlin Sans FB" panose="020E0602020502020306" pitchFamily="34" charset="0"/>
              </a:rPr>
              <a:t>3 (Starkaste</a:t>
            </a:r>
            <a:endParaRPr lang="sv-SE" sz="2000" dirty="0">
              <a:latin typeface="Berlin Sans FB" panose="020E0602020502020306" pitchFamily="34" charset="0"/>
            </a:endParaRPr>
          </a:p>
          <a:p>
            <a:pPr>
              <a:lnSpc>
                <a:spcPct val="90000"/>
              </a:lnSpc>
            </a:pPr>
            <a:r>
              <a:rPr lang="sv-SE" sz="2000" dirty="0">
                <a:latin typeface="Berlin Sans FB" panose="020E0602020502020306" pitchFamily="34" charset="0"/>
              </a:rPr>
              <a:t>Ev. klimax med det starkaste argumentet. </a:t>
            </a:r>
          </a:p>
          <a:p>
            <a:pPr>
              <a:lnSpc>
                <a:spcPct val="90000"/>
              </a:lnSpc>
            </a:pPr>
            <a:r>
              <a:rPr lang="sv-SE" sz="2000" dirty="0">
                <a:latin typeface="Berlin Sans FB" panose="020E0602020502020306" pitchFamily="34" charset="0"/>
              </a:rPr>
              <a:t>Sammanfattning – upprepa tesen (Finis)</a:t>
            </a:r>
          </a:p>
          <a:p>
            <a:pPr>
              <a:lnSpc>
                <a:spcPct val="90000"/>
              </a:lnSpc>
            </a:pPr>
            <a:r>
              <a:rPr lang="sv-SE" sz="2000" dirty="0">
                <a:latin typeface="Berlin Sans FB" panose="020E0602020502020306" pitchFamily="34" charset="0"/>
              </a:rPr>
              <a:t>Avsluta med uppmaning eller vädjan.</a:t>
            </a:r>
          </a:p>
          <a:p>
            <a:endParaRPr lang="sv-SE" sz="2000" dirty="0">
              <a:latin typeface="Berlin Sans FB" panose="020E0602020502020306" pitchFamily="34" charset="0"/>
            </a:endParaRPr>
          </a:p>
          <a:p>
            <a:pPr>
              <a:lnSpc>
                <a:spcPct val="170000"/>
              </a:lnSpc>
            </a:pPr>
            <a:r>
              <a:rPr lang="sv-SE" sz="2000" dirty="0">
                <a:latin typeface="Berlin Sans FB" panose="020E0602020502020306" pitchFamily="34" charset="0"/>
              </a:rPr>
              <a:t>1-Säg vad du ska säga 2-Säg det 3-Säg vad du har sagt</a:t>
            </a:r>
          </a:p>
          <a:p>
            <a:endParaRPr lang="sv-SE" sz="2000" dirty="0" smtClean="0">
              <a:latin typeface="Berlin Sans FB" panose="020E0602020502020306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sv-SE" sz="2000" dirty="0">
              <a:latin typeface="Berlin Sans FB" panose="020E0602020502020306" pitchFamily="34" charset="0"/>
            </a:endParaRPr>
          </a:p>
          <a:p>
            <a:endParaRPr lang="sv-SE" sz="2400" dirty="0">
              <a:latin typeface="Berlin Sans FB" panose="020E0602020502020306" pitchFamily="34" charset="0"/>
            </a:endParaRPr>
          </a:p>
        </p:txBody>
      </p:sp>
      <p:sp>
        <p:nvSpPr>
          <p:cNvPr id="3" name="AutoShape 2" descr="Skapa din egen bok – enkelt och smidigt! - Type &amp; Tell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5109801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t">
  <a:themeElements>
    <a:clrScheme name="Urbant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t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t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257</TotalTime>
  <Words>415</Words>
  <Application>Microsoft Office PowerPoint</Application>
  <PresentationFormat>Bildspel på skärmen (4:3)</PresentationFormat>
  <Paragraphs>132</Paragraphs>
  <Slides>11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11</vt:i4>
      </vt:variant>
    </vt:vector>
  </HeadingPairs>
  <TitlesOfParts>
    <vt:vector size="17" baseType="lpstr">
      <vt:lpstr>Arial</vt:lpstr>
      <vt:lpstr>Berlin Sans FB</vt:lpstr>
      <vt:lpstr>Georgia</vt:lpstr>
      <vt:lpstr>Trebuchet MS</vt:lpstr>
      <vt:lpstr>Wingdings 2</vt:lpstr>
      <vt:lpstr>Urbant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Company>Lycksele kommun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Jenny Jansson</dc:creator>
  <cp:lastModifiedBy>Jenny Wikedal</cp:lastModifiedBy>
  <cp:revision>35</cp:revision>
  <dcterms:created xsi:type="dcterms:W3CDTF">2016-10-23T08:18:34Z</dcterms:created>
  <dcterms:modified xsi:type="dcterms:W3CDTF">2021-02-15T11:38:10Z</dcterms:modified>
</cp:coreProperties>
</file>