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y="5143500" cx="9144000"/>
  <p:notesSz cx="6858000" cy="9144000"/>
  <p:embeddedFontLst>
    <p:embeddedFont>
      <p:font typeface="Open Sans ExtraBold"/>
      <p:bold r:id="rId78"/>
      <p:boldItalic r:id="rId79"/>
    </p:embeddedFont>
    <p:embeddedFont>
      <p:font typeface="Helvetica Neue Light"/>
      <p:regular r:id="rId80"/>
      <p:bold r:id="rId81"/>
      <p:italic r:id="rId82"/>
      <p:boldItalic r:id="rId83"/>
    </p:embeddedFont>
    <p:embeddedFont>
      <p:font typeface="Gill Sans"/>
      <p:regular r:id="rId84"/>
      <p:bold r:id="rId85"/>
    </p:embeddedFont>
    <p:embeddedFont>
      <p:font typeface="Open Sans Light"/>
      <p:regular r:id="rId86"/>
      <p:bold r:id="rId87"/>
      <p:italic r:id="rId88"/>
      <p:boldItalic r:id="rId89"/>
    </p:embeddedFont>
    <p:embeddedFont>
      <p:font typeface="Open Sans"/>
      <p:regular r:id="rId90"/>
      <p:bold r:id="rId91"/>
      <p:italic r:id="rId92"/>
      <p:boldItalic r:id="rId9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GillSans-regular.fntdata"/><Relationship Id="rId83" Type="http://schemas.openxmlformats.org/officeDocument/2006/relationships/font" Target="fonts/HelveticaNeueLight-boldItalic.fntdata"/><Relationship Id="rId42" Type="http://schemas.openxmlformats.org/officeDocument/2006/relationships/slide" Target="slides/slide38.xml"/><Relationship Id="rId86" Type="http://schemas.openxmlformats.org/officeDocument/2006/relationships/font" Target="fonts/OpenSansLight-regular.fntdata"/><Relationship Id="rId41" Type="http://schemas.openxmlformats.org/officeDocument/2006/relationships/slide" Target="slides/slide37.xml"/><Relationship Id="rId85" Type="http://schemas.openxmlformats.org/officeDocument/2006/relationships/font" Target="fonts/GillSans-bold.fntdata"/><Relationship Id="rId44" Type="http://schemas.openxmlformats.org/officeDocument/2006/relationships/slide" Target="slides/slide40.xml"/><Relationship Id="rId88" Type="http://schemas.openxmlformats.org/officeDocument/2006/relationships/font" Target="fonts/OpenSansLight-italic.fntdata"/><Relationship Id="rId43" Type="http://schemas.openxmlformats.org/officeDocument/2006/relationships/slide" Target="slides/slide39.xml"/><Relationship Id="rId87" Type="http://schemas.openxmlformats.org/officeDocument/2006/relationships/font" Target="fonts/OpenSansLight-bold.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OpenSansLight-boldItalic.fntdata"/><Relationship Id="rId80" Type="http://schemas.openxmlformats.org/officeDocument/2006/relationships/font" Target="fonts/HelveticaNeueLight-regular.fntdata"/><Relationship Id="rId82" Type="http://schemas.openxmlformats.org/officeDocument/2006/relationships/font" Target="fonts/HelveticaNeueLight-italic.fntdata"/><Relationship Id="rId81" Type="http://schemas.openxmlformats.org/officeDocument/2006/relationships/font" Target="fonts/HelveticaNeue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font" Target="fonts/OpenSansExtraBold-boldItalic.fntdata"/><Relationship Id="rId34" Type="http://schemas.openxmlformats.org/officeDocument/2006/relationships/slide" Target="slides/slide30.xml"/><Relationship Id="rId78" Type="http://schemas.openxmlformats.org/officeDocument/2006/relationships/font" Target="fonts/OpenSansExtraBold-bold.fntdata"/><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font" Target="fonts/OpenSans-bold.fntdata"/><Relationship Id="rId90" Type="http://schemas.openxmlformats.org/officeDocument/2006/relationships/font" Target="fonts/OpenSans-regular.fntdata"/><Relationship Id="rId93" Type="http://schemas.openxmlformats.org/officeDocument/2006/relationships/font" Target="fonts/OpenSans-boldItalic.fntdata"/><Relationship Id="rId92" Type="http://schemas.openxmlformats.org/officeDocument/2006/relationships/font" Target="fonts/OpenSans-italic.fnt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sv-S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51d9ee5add_0_4:notes"/>
          <p:cNvSpPr txBox="1"/>
          <p:nvPr>
            <p:ph idx="1" type="body"/>
          </p:nvPr>
        </p:nvSpPr>
        <p:spPr>
          <a:xfrm>
            <a:off x="685802" y="4343405"/>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Presentation</a:t>
            </a:r>
            <a:endParaRPr/>
          </a:p>
        </p:txBody>
      </p:sp>
      <p:sp>
        <p:nvSpPr>
          <p:cNvPr id="318" name="Google Shape;318;g51d9ee5add_0_4:notes"/>
          <p:cNvSpPr/>
          <p:nvPr>
            <p:ph idx="2" type="sldImg"/>
          </p:nvPr>
        </p:nvSpPr>
        <p:spPr>
          <a:xfrm>
            <a:off x="91270" y="685619"/>
            <a:ext cx="66756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477eee1e2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samlar informationen och skickar länkar till er så att ni kan ta del av informationen, och använda det i era arbetsgrupper. </a:t>
            </a:r>
            <a:endParaRPr/>
          </a:p>
          <a:p>
            <a:pPr indent="0" lvl="0" marL="0" rtl="0" algn="l">
              <a:spcBef>
                <a:spcPts val="0"/>
              </a:spcBef>
              <a:spcAft>
                <a:spcPts val="0"/>
              </a:spcAft>
              <a:buNone/>
            </a:pPr>
            <a:r>
              <a:rPr lang="sv-SE"/>
              <a:t>Kom ihåg att testa länken och att trycka på “acceptera-knappen”. </a:t>
            </a:r>
            <a:endParaRPr/>
          </a:p>
        </p:txBody>
      </p:sp>
      <p:sp>
        <p:nvSpPr>
          <p:cNvPr id="435" name="Google Shape;435;g477eee1e25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44ffbb2b9f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sv-SE"/>
              <a:t>Boken</a:t>
            </a:r>
            <a:endParaRPr/>
          </a:p>
          <a:p>
            <a:pPr indent="-317500" lvl="0" marL="457200" rtl="0" algn="l">
              <a:spcBef>
                <a:spcPts val="0"/>
              </a:spcBef>
              <a:spcAft>
                <a:spcPts val="0"/>
              </a:spcAft>
              <a:buClr>
                <a:schemeClr val="dk1"/>
              </a:buClr>
              <a:buSzPts val="1400"/>
              <a:buChar char="-"/>
            </a:pPr>
            <a:r>
              <a:rPr lang="sv-SE"/>
              <a:t>Instuderingsfrågor</a:t>
            </a:r>
            <a:endParaRPr/>
          </a:p>
          <a:p>
            <a:pPr indent="-317500" lvl="0" marL="457200" rtl="0" algn="l">
              <a:spcBef>
                <a:spcPts val="0"/>
              </a:spcBef>
              <a:spcAft>
                <a:spcPts val="0"/>
              </a:spcAft>
              <a:buClr>
                <a:schemeClr val="dk1"/>
              </a:buClr>
              <a:buSzPts val="1400"/>
              <a:buChar char="-"/>
            </a:pPr>
            <a:r>
              <a:rPr lang="sv-SE"/>
              <a:t>Webbsida</a:t>
            </a:r>
            <a:endParaRPr/>
          </a:p>
        </p:txBody>
      </p:sp>
      <p:sp>
        <p:nvSpPr>
          <p:cNvPr id="442" name="Google Shape;442;g44ffbb2b9f_1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44ffbb2b9f_2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44ffbb2b9f_2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 Transformationsteam. Olika avdelningar och roller. Stödja processen, stödja ledningen med kompetens</a:t>
            </a:r>
            <a:endParaRPr/>
          </a:p>
          <a:p>
            <a:pPr indent="0" lvl="0" marL="0" rtl="0" algn="l">
              <a:spcBef>
                <a:spcPts val="0"/>
              </a:spcBef>
              <a:spcAft>
                <a:spcPts val="0"/>
              </a:spcAft>
              <a:buNone/>
            </a:pPr>
            <a:r>
              <a:rPr lang="sv-SE"/>
              <a:t>Varför - Vad - Hur</a:t>
            </a:r>
            <a:endParaRPr/>
          </a:p>
          <a:p>
            <a:pPr indent="0" lvl="0" marL="0" rtl="0" algn="l">
              <a:spcBef>
                <a:spcPts val="0"/>
              </a:spcBef>
              <a:spcAft>
                <a:spcPts val="0"/>
              </a:spcAft>
              <a:buNone/>
            </a:pPr>
            <a:r>
              <a:rPr lang="sv-SE"/>
              <a:t>Boken bygger på Kotters teori</a:t>
            </a:r>
            <a:endParaRPr/>
          </a:p>
          <a:p>
            <a:pPr indent="0" lvl="0" marL="0" rtl="0" algn="l">
              <a:spcBef>
                <a:spcPts val="0"/>
              </a:spcBef>
              <a:spcAft>
                <a:spcPts val="0"/>
              </a:spcAft>
              <a:buNone/>
            </a:pPr>
            <a:r>
              <a:rPr lang="sv-SE"/>
              <a:t>Styrgruppen är en koalition av människor som vill och kan stötta och backa upp varandra</a:t>
            </a:r>
            <a:endParaRPr/>
          </a:p>
        </p:txBody>
      </p:sp>
      <p:sp>
        <p:nvSpPr>
          <p:cNvPr id="451" name="Google Shape;451;g44ffbb2b9f_2_5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44f6bec13d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44f6bec13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Vad är vår roll som ledare</a:t>
            </a:r>
            <a:endParaRPr/>
          </a:p>
          <a:p>
            <a:pPr indent="0" lvl="0" marL="0" rtl="0" algn="l">
              <a:spcBef>
                <a:spcPts val="0"/>
              </a:spcBef>
              <a:spcAft>
                <a:spcPts val="0"/>
              </a:spcAft>
              <a:buNone/>
            </a:pPr>
            <a:r>
              <a:rPr lang="sv-SE"/>
              <a:t>3 punkter som Erik tar upp, diskutera med gruppen</a:t>
            </a:r>
            <a:endParaRPr/>
          </a:p>
          <a:p>
            <a:pPr indent="0" lvl="0" marL="0" rtl="0" algn="l">
              <a:spcBef>
                <a:spcPts val="0"/>
              </a:spcBef>
              <a:spcAft>
                <a:spcPts val="0"/>
              </a:spcAft>
              <a:buNone/>
            </a:pPr>
            <a:r>
              <a:rPr lang="sv-SE"/>
              <a:t>Se möjligheter</a:t>
            </a:r>
            <a:endParaRPr/>
          </a:p>
          <a:p>
            <a:pPr indent="0" lvl="0" marL="0" rtl="0" algn="l">
              <a:spcBef>
                <a:spcPts val="0"/>
              </a:spcBef>
              <a:spcAft>
                <a:spcPts val="0"/>
              </a:spcAft>
              <a:buNone/>
            </a:pPr>
            <a:r>
              <a:rPr lang="sv-SE"/>
              <a:t>Kompetens ledningen</a:t>
            </a:r>
            <a:endParaRPr/>
          </a:p>
          <a:p>
            <a:pPr indent="0" lvl="0" marL="0" rtl="0" algn="l">
              <a:spcBef>
                <a:spcPts val="0"/>
              </a:spcBef>
              <a:spcAft>
                <a:spcPts val="0"/>
              </a:spcAft>
              <a:buNone/>
            </a:pPr>
            <a:r>
              <a:rPr lang="sv-SE"/>
              <a:t>Organisera för innovativ kultur</a:t>
            </a:r>
            <a:endParaRPr/>
          </a:p>
          <a:p>
            <a:pPr indent="0" lvl="0" marL="0" rtl="0" algn="l">
              <a:spcBef>
                <a:spcPts val="0"/>
              </a:spcBef>
              <a:spcAft>
                <a:spcPts val="0"/>
              </a:spcAft>
              <a:buNone/>
            </a:pPr>
            <a:r>
              <a:t/>
            </a:r>
            <a:endParaRPr/>
          </a:p>
        </p:txBody>
      </p:sp>
      <p:sp>
        <p:nvSpPr>
          <p:cNvPr id="460" name="Google Shape;460;g44f6bec13d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44ffbb2b9f_2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44ffbb2b9f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 Förekomma, verktyg för motstånd/passivitet mot förändring. Största utmaningen är att övervinna passiviteten. </a:t>
            </a:r>
            <a:endParaRPr/>
          </a:p>
          <a:p>
            <a:pPr indent="0" lvl="0" marL="0" rtl="0" algn="l">
              <a:spcBef>
                <a:spcPts val="0"/>
              </a:spcBef>
              <a:spcAft>
                <a:spcPts val="0"/>
              </a:spcAft>
              <a:buNone/>
            </a:pPr>
            <a:r>
              <a:rPr lang="sv-SE"/>
              <a:t>- Betydelsen av förvaltning, viktig för inkrementell utveckling, dag till dag leveranser. Optimerad.</a:t>
            </a:r>
            <a:endParaRPr/>
          </a:p>
          <a:p>
            <a:pPr indent="0" lvl="0" marL="0" rtl="0" algn="l">
              <a:spcBef>
                <a:spcPts val="0"/>
              </a:spcBef>
              <a:spcAft>
                <a:spcPts val="0"/>
              </a:spcAft>
              <a:buNone/>
            </a:pPr>
            <a:r>
              <a:rPr lang="sv-SE"/>
              <a:t>- Nätverket - ger möjlighet till agil utveckling, testa, prova…</a:t>
            </a:r>
            <a:endParaRPr/>
          </a:p>
          <a:p>
            <a:pPr indent="0" lvl="0" marL="0" rtl="0" algn="l">
              <a:spcBef>
                <a:spcPts val="0"/>
              </a:spcBef>
              <a:spcAft>
                <a:spcPts val="0"/>
              </a:spcAft>
              <a:buNone/>
            </a:pPr>
            <a:r>
              <a:rPr lang="sv-SE"/>
              <a:t>- Båda organisationerna måste leva i symbios. Ledningen och styrningen sitter i förvaltningen. </a:t>
            </a:r>
            <a:endParaRPr/>
          </a:p>
        </p:txBody>
      </p:sp>
      <p:sp>
        <p:nvSpPr>
          <p:cNvPr id="470" name="Google Shape;470;g44ffbb2b9f_2_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4ffbb2b9f_2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44ffbb2b9f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 Styrning, ledarskap</a:t>
            </a:r>
            <a:endParaRPr/>
          </a:p>
          <a:p>
            <a:pPr indent="0" lvl="0" marL="0" rtl="0" algn="l">
              <a:spcBef>
                <a:spcPts val="0"/>
              </a:spcBef>
              <a:spcAft>
                <a:spcPts val="0"/>
              </a:spcAft>
              <a:buNone/>
            </a:pPr>
            <a:r>
              <a:rPr lang="sv-SE"/>
              <a:t>- </a:t>
            </a:r>
            <a:r>
              <a:rPr lang="sv-SE"/>
              <a:t>Konkurrens</a:t>
            </a:r>
            <a:r>
              <a:rPr lang="sv-SE"/>
              <a:t>, </a:t>
            </a:r>
            <a:r>
              <a:rPr lang="sv-SE"/>
              <a:t>hierarki</a:t>
            </a:r>
            <a:r>
              <a:rPr lang="sv-SE"/>
              <a:t>, tillit.</a:t>
            </a:r>
            <a:endParaRPr/>
          </a:p>
          <a:p>
            <a:pPr indent="0" lvl="0" marL="0" rtl="0" algn="l">
              <a:spcBef>
                <a:spcPts val="0"/>
              </a:spcBef>
              <a:spcAft>
                <a:spcPts val="0"/>
              </a:spcAft>
              <a:buNone/>
            </a:pPr>
            <a:r>
              <a:rPr lang="sv-SE"/>
              <a:t>- New public management</a:t>
            </a:r>
            <a:endParaRPr/>
          </a:p>
        </p:txBody>
      </p:sp>
      <p:sp>
        <p:nvSpPr>
          <p:cNvPr id="480" name="Google Shape;480;g44ffbb2b9f_2_6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44ffbb2b9f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44ffbb2b9f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14.40</a:t>
            </a:r>
            <a:endParaRPr/>
          </a:p>
        </p:txBody>
      </p:sp>
      <p:sp>
        <p:nvSpPr>
          <p:cNvPr id="489" name="Google Shape;489;g44ffbb2b9f_6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41acde2620_4_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41acde2620_4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41acde2620_4_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41acde2620_4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41acde2620_4_1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41acde2620_4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324472f38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sv-SE" sz="1000">
                <a:highlight>
                  <a:srgbClr val="FFFF00"/>
                </a:highlight>
              </a:rPr>
              <a:t>08:00	Check-in (40 min)</a:t>
            </a:r>
            <a:endParaRPr b="1" sz="1000">
              <a:highlight>
                <a:srgbClr val="FFFF00"/>
              </a:highlight>
            </a:endParaRPr>
          </a:p>
          <a:p>
            <a:pPr indent="-292100" lvl="0" marL="457200" rtl="0" algn="l">
              <a:lnSpc>
                <a:spcPct val="115000"/>
              </a:lnSpc>
              <a:spcBef>
                <a:spcPts val="0"/>
              </a:spcBef>
              <a:spcAft>
                <a:spcPts val="0"/>
              </a:spcAft>
              <a:buClr>
                <a:schemeClr val="dk1"/>
              </a:buClr>
              <a:buSzPts val="1000"/>
              <a:buFont typeface="Calibri"/>
              <a:buChar char="●"/>
            </a:pPr>
            <a:r>
              <a:rPr lang="sv-SE" sz="1000"/>
              <a:t>Presentation (15 min)</a:t>
            </a:r>
            <a:endParaRPr sz="1000"/>
          </a:p>
          <a:p>
            <a:pPr indent="-292100" lvl="1" marL="914400" rtl="0" algn="l">
              <a:lnSpc>
                <a:spcPct val="115000"/>
              </a:lnSpc>
              <a:spcBef>
                <a:spcPts val="0"/>
              </a:spcBef>
              <a:spcAft>
                <a:spcPts val="0"/>
              </a:spcAft>
              <a:buClr>
                <a:schemeClr val="dk1"/>
              </a:buClr>
              <a:buSzPts val="1000"/>
              <a:buFont typeface="Calibri"/>
              <a:buChar char="○"/>
            </a:pPr>
            <a:r>
              <a:rPr lang="sv-SE" sz="1000"/>
              <a:t>S1: Handledarna presenterar sig </a:t>
            </a:r>
            <a:endParaRPr sz="1000"/>
          </a:p>
          <a:p>
            <a:pPr indent="-292100" lvl="1" marL="914400" rtl="0" algn="l">
              <a:lnSpc>
                <a:spcPct val="115000"/>
              </a:lnSpc>
              <a:spcBef>
                <a:spcPts val="0"/>
              </a:spcBef>
              <a:spcAft>
                <a:spcPts val="0"/>
              </a:spcAft>
              <a:buClr>
                <a:schemeClr val="dk1"/>
              </a:buClr>
              <a:buSzPts val="1000"/>
              <a:buFont typeface="Calibri"/>
              <a:buChar char="○"/>
            </a:pPr>
            <a:r>
              <a:rPr lang="sv-SE" sz="1000"/>
              <a:t>S2: 2 sanningar och en lögn om hur du använt internet, skriv först individuellt, prata sedan med varandra, redovisa gruppvis</a:t>
            </a:r>
            <a:endParaRPr sz="1000"/>
          </a:p>
        </p:txBody>
      </p:sp>
      <p:sp>
        <p:nvSpPr>
          <p:cNvPr id="324" name="Google Shape;324;g324472f382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41acde2620_4_2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41acde2620_4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41b6802974_1_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41b6802974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41acde2620_4_2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41acde2620_4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41acde2620_4_3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41acde2620_4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41acde2620_4_4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41acde2620_4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41acde2620_4_5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41acde2620_4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41acde2620_4_6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Länk till filmen?</a:t>
            </a:r>
            <a:endParaRPr/>
          </a:p>
        </p:txBody>
      </p:sp>
      <p:sp>
        <p:nvSpPr>
          <p:cNvPr id="554" name="Google Shape;554;g41acde2620_4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41acde2620_15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41acde2620_15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41acde2620_15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41acde2620_4_7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Ex Biblio (Bibblans e- och e-ljudboksapp)</a:t>
            </a:r>
            <a:endParaRPr/>
          </a:p>
          <a:p>
            <a:pPr indent="0" lvl="0" marL="0" rtl="0" algn="l">
              <a:spcBef>
                <a:spcPts val="0"/>
              </a:spcBef>
              <a:spcAft>
                <a:spcPts val="0"/>
              </a:spcAft>
              <a:buNone/>
            </a:pPr>
            <a:r>
              <a:rPr lang="sv-SE"/>
              <a:t>Dammen, smarta blöjor</a:t>
            </a:r>
            <a:endParaRPr/>
          </a:p>
        </p:txBody>
      </p:sp>
      <p:sp>
        <p:nvSpPr>
          <p:cNvPr id="569" name="Google Shape;569;g41acde2620_4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41acde2620_4_9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Stor påverkan i din digital sfären, men inte i de gamla strukturerna. </a:t>
            </a:r>
            <a:endParaRPr/>
          </a:p>
          <a:p>
            <a:pPr indent="0" lvl="0" marL="0" rtl="0" algn="l">
              <a:spcBef>
                <a:spcPts val="0"/>
              </a:spcBef>
              <a:spcAft>
                <a:spcPts val="0"/>
              </a:spcAft>
              <a:buNone/>
            </a:pPr>
            <a:r>
              <a:rPr lang="sv-SE"/>
              <a:t>Vi blir påverkade oavsett om vi vill eller inte. </a:t>
            </a:r>
            <a:endParaRPr/>
          </a:p>
          <a:p>
            <a:pPr indent="0" lvl="0" marL="0" rtl="0" algn="l">
              <a:spcBef>
                <a:spcPts val="0"/>
              </a:spcBef>
              <a:spcAft>
                <a:spcPts val="0"/>
              </a:spcAft>
              <a:buNone/>
            </a:pPr>
            <a:r>
              <a:t/>
            </a:r>
            <a:endParaRPr/>
          </a:p>
        </p:txBody>
      </p:sp>
      <p:sp>
        <p:nvSpPr>
          <p:cNvPr id="578" name="Google Shape;578;g41acde2620_4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51d9ee5ad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Calibri"/>
              <a:buChar char="●"/>
            </a:pPr>
            <a:r>
              <a:rPr lang="sv-SE" sz="1000"/>
              <a:t>Förväntningar på utbildningen (25 min)</a:t>
            </a:r>
            <a:endParaRPr sz="1000"/>
          </a:p>
          <a:p>
            <a:pPr indent="-292100" lvl="1" marL="914400" rtl="0" algn="l">
              <a:lnSpc>
                <a:spcPct val="115000"/>
              </a:lnSpc>
              <a:spcBef>
                <a:spcPts val="0"/>
              </a:spcBef>
              <a:spcAft>
                <a:spcPts val="0"/>
              </a:spcAft>
              <a:buClr>
                <a:schemeClr val="dk1"/>
              </a:buClr>
              <a:buSzPts val="1000"/>
              <a:buFont typeface="Calibri"/>
              <a:buChar char="○"/>
            </a:pPr>
            <a:r>
              <a:rPr lang="sv-SE" sz="1000"/>
              <a:t>S3: Kanban - board med postitlappar (kanban är japanska, skylt, tavla) Beskriver processen</a:t>
            </a:r>
            <a:endParaRPr sz="1000"/>
          </a:p>
          <a:p>
            <a:pPr indent="-292100" lvl="1" marL="914400" rtl="0" algn="l">
              <a:lnSpc>
                <a:spcPct val="115000"/>
              </a:lnSpc>
              <a:spcBef>
                <a:spcPts val="0"/>
              </a:spcBef>
              <a:spcAft>
                <a:spcPts val="0"/>
              </a:spcAft>
              <a:buClr>
                <a:schemeClr val="dk1"/>
              </a:buClr>
              <a:buSzPts val="1000"/>
              <a:buFont typeface="Calibri"/>
              <a:buChar char="○"/>
            </a:pPr>
            <a:r>
              <a:rPr lang="sv-SE" sz="1000"/>
              <a:t>Skriv egna lappar - en förhoppning per lapp med initialer, </a:t>
            </a:r>
            <a:endParaRPr sz="1000"/>
          </a:p>
          <a:p>
            <a:pPr indent="-292100" lvl="1" marL="914400" rtl="0" algn="l">
              <a:lnSpc>
                <a:spcPct val="115000"/>
              </a:lnSpc>
              <a:spcBef>
                <a:spcPts val="0"/>
              </a:spcBef>
              <a:spcAft>
                <a:spcPts val="0"/>
              </a:spcAft>
              <a:buClr>
                <a:schemeClr val="dk1"/>
              </a:buClr>
              <a:buSzPts val="1000"/>
              <a:buFont typeface="Calibri"/>
              <a:buChar char="○"/>
            </a:pPr>
            <a:r>
              <a:rPr lang="sv-SE" sz="1000"/>
              <a:t>Samlas kring Kanbanboarden, Poppa upp, Presentera sig kort, sätt upp lapp på väggen</a:t>
            </a:r>
            <a:br>
              <a:rPr lang="sv-SE" sz="1000"/>
            </a:br>
            <a:endParaRPr sz="1000"/>
          </a:p>
          <a:p>
            <a:pPr indent="-292100" lvl="1" marL="914400" rtl="0" algn="l">
              <a:lnSpc>
                <a:spcPct val="115000"/>
              </a:lnSpc>
              <a:spcBef>
                <a:spcPts val="0"/>
              </a:spcBef>
              <a:spcAft>
                <a:spcPts val="0"/>
              </a:spcAft>
              <a:buClr>
                <a:schemeClr val="dk1"/>
              </a:buClr>
              <a:buSzPts val="1000"/>
              <a:buFont typeface="Calibri"/>
              <a:buChar char="○"/>
            </a:pPr>
            <a:r>
              <a:rPr lang="sv-SE" sz="1000"/>
              <a:t>Avsätta tid mellan ws, engagemang mellan mötena</a:t>
            </a:r>
            <a:endParaRPr sz="1000"/>
          </a:p>
          <a:p>
            <a:pPr indent="-292100" lvl="1" marL="914400" rtl="0" algn="l">
              <a:lnSpc>
                <a:spcPct val="115000"/>
              </a:lnSpc>
              <a:spcBef>
                <a:spcPts val="0"/>
              </a:spcBef>
              <a:spcAft>
                <a:spcPts val="0"/>
              </a:spcAft>
              <a:buClr>
                <a:schemeClr val="dk1"/>
              </a:buClr>
              <a:buSzPts val="1000"/>
              <a:buFont typeface="Calibri"/>
              <a:buChar char="○"/>
            </a:pPr>
            <a:r>
              <a:rPr lang="sv-SE" sz="1000"/>
              <a:t>Betydelsen av att släppa allt annat</a:t>
            </a:r>
            <a:endParaRPr sz="1000"/>
          </a:p>
          <a:p>
            <a:pPr indent="-292100" lvl="1" marL="914400" rtl="0" algn="l">
              <a:lnSpc>
                <a:spcPct val="115000"/>
              </a:lnSpc>
              <a:spcBef>
                <a:spcPts val="0"/>
              </a:spcBef>
              <a:spcAft>
                <a:spcPts val="0"/>
              </a:spcAft>
              <a:buClr>
                <a:schemeClr val="dk1"/>
              </a:buClr>
              <a:buSzPts val="1000"/>
              <a:buFont typeface="Calibri"/>
              <a:buChar char="○"/>
            </a:pPr>
            <a:r>
              <a:rPr lang="sv-SE" sz="1000"/>
              <a:t>Vi har kommit olika långt  - vi är varandras lärmiljö och lärresurser, skapa relationer</a:t>
            </a:r>
            <a:endParaRPr sz="1000"/>
          </a:p>
          <a:p>
            <a:pPr indent="0" lvl="0" marL="0" rtl="0" algn="l">
              <a:spcBef>
                <a:spcPts val="0"/>
              </a:spcBef>
              <a:spcAft>
                <a:spcPts val="0"/>
              </a:spcAft>
              <a:buNone/>
            </a:pPr>
            <a:r>
              <a:t/>
            </a:r>
            <a:endParaRPr/>
          </a:p>
        </p:txBody>
      </p:sp>
      <p:sp>
        <p:nvSpPr>
          <p:cNvPr id="334" name="Google Shape;334;g51d9ee5add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41acde2620_4_9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Maktförskjutning</a:t>
            </a:r>
            <a:endParaRPr/>
          </a:p>
        </p:txBody>
      </p:sp>
      <p:sp>
        <p:nvSpPr>
          <p:cNvPr id="585" name="Google Shape;585;g41acde2620_4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41acde2620_4_11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41acde2620_4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41acde2620_4_12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“Om jag bara….”</a:t>
            </a:r>
            <a:endParaRPr/>
          </a:p>
          <a:p>
            <a:pPr indent="0" lvl="0" marL="0" rtl="0" algn="l">
              <a:spcBef>
                <a:spcPts val="0"/>
              </a:spcBef>
              <a:spcAft>
                <a:spcPts val="0"/>
              </a:spcAft>
              <a:buNone/>
            </a:pPr>
            <a:r>
              <a:rPr lang="sv-SE"/>
              <a:t>Ekosystem i telefonen.</a:t>
            </a:r>
            <a:br>
              <a:rPr lang="sv-SE"/>
            </a:br>
            <a:endParaRPr/>
          </a:p>
        </p:txBody>
      </p:sp>
      <p:sp>
        <p:nvSpPr>
          <p:cNvPr id="610" name="Google Shape;610;g41acde2620_4_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41acde2620_4_12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Ledare måste ha en utforskande inställning </a:t>
            </a:r>
            <a:endParaRPr/>
          </a:p>
          <a:p>
            <a:pPr indent="0" lvl="0" marL="0" rtl="0" algn="l">
              <a:spcBef>
                <a:spcPts val="0"/>
              </a:spcBef>
              <a:spcAft>
                <a:spcPts val="0"/>
              </a:spcAft>
              <a:buNone/>
            </a:pPr>
            <a:r>
              <a:rPr lang="sv-SE"/>
              <a:t>Vi måste våga säga ja, våga vara nyfikna, testa nytt</a:t>
            </a:r>
            <a:endParaRPr/>
          </a:p>
          <a:p>
            <a:pPr indent="0" lvl="0" marL="0" rtl="0" algn="l">
              <a:spcBef>
                <a:spcPts val="0"/>
              </a:spcBef>
              <a:spcAft>
                <a:spcPts val="0"/>
              </a:spcAft>
              <a:buNone/>
            </a:pPr>
            <a:r>
              <a:rPr lang="sv-SE"/>
              <a:t>Relation kan jmf med ledarskap. Allt är möjligt - Allt är eländigt.</a:t>
            </a:r>
            <a:endParaRPr/>
          </a:p>
          <a:p>
            <a:pPr indent="0" lvl="0" marL="0" rtl="0" algn="l">
              <a:spcBef>
                <a:spcPts val="0"/>
              </a:spcBef>
              <a:spcAft>
                <a:spcPts val="0"/>
              </a:spcAft>
              <a:buNone/>
            </a:pPr>
            <a:r>
              <a:rPr lang="sv-SE"/>
              <a:t>Är man nykär så har man alltid tid. </a:t>
            </a:r>
            <a:endParaRPr/>
          </a:p>
        </p:txBody>
      </p:sp>
      <p:sp>
        <p:nvSpPr>
          <p:cNvPr id="617" name="Google Shape;617;g41acde2620_4_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2" name="Shape 622"/>
        <p:cNvGrpSpPr/>
        <p:nvPr/>
      </p:nvGrpSpPr>
      <p:grpSpPr>
        <a:xfrm>
          <a:off x="0" y="0"/>
          <a:ext cx="0" cy="0"/>
          <a:chOff x="0" y="0"/>
          <a:chExt cx="0" cy="0"/>
        </a:xfrm>
      </p:grpSpPr>
      <p:sp>
        <p:nvSpPr>
          <p:cNvPr id="623" name="Google Shape;623;g41acde2620_4_13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Hon är nykär trots att hon är över 100 år. </a:t>
            </a:r>
            <a:endParaRPr/>
          </a:p>
        </p:txBody>
      </p:sp>
      <p:sp>
        <p:nvSpPr>
          <p:cNvPr id="624" name="Google Shape;624;g41acde2620_4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41acde2620_4_13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Inför världsutställningen i Paris 1900.</a:t>
            </a:r>
            <a:endParaRPr/>
          </a:p>
          <a:p>
            <a:pPr indent="0" lvl="0" marL="0" rtl="0" algn="l">
              <a:spcBef>
                <a:spcPts val="0"/>
              </a:spcBef>
              <a:spcAft>
                <a:spcPts val="0"/>
              </a:spcAft>
              <a:buNone/>
            </a:pPr>
            <a:r>
              <a:rPr lang="sv-SE"/>
              <a:t>Tekniken rätt men inte hur kulturen förändras. Förmedla - medskapande.</a:t>
            </a:r>
            <a:endParaRPr/>
          </a:p>
          <a:p>
            <a:pPr indent="0" lvl="0" marL="0" rtl="0" algn="l">
              <a:spcBef>
                <a:spcPts val="0"/>
              </a:spcBef>
              <a:spcAft>
                <a:spcPts val="0"/>
              </a:spcAft>
              <a:buNone/>
            </a:pPr>
            <a:r>
              <a:rPr lang="sv-SE"/>
              <a:t>Vi i offentlig sektor är vana att göra det på ett sätt, </a:t>
            </a:r>
            <a:endParaRPr/>
          </a:p>
          <a:p>
            <a:pPr indent="0" lvl="0" marL="0" rtl="0" algn="l">
              <a:spcBef>
                <a:spcPts val="0"/>
              </a:spcBef>
              <a:spcAft>
                <a:spcPts val="0"/>
              </a:spcAft>
              <a:buNone/>
            </a:pPr>
            <a:r>
              <a:rPr lang="sv-SE"/>
              <a:t>Möjliggör för utsatta grupper att få makt. </a:t>
            </a:r>
            <a:endParaRPr/>
          </a:p>
        </p:txBody>
      </p:sp>
      <p:sp>
        <p:nvSpPr>
          <p:cNvPr id="629" name="Google Shape;629;g41acde2620_4_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476f9a9d31_0_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476f9a9d3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476f9a9d31_0_3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476f9a9d31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476f9a9d3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476f9a9d31_0_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476f9a9d31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476f9a9d31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476f9a9d31_0_4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476f9a9d31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476f9a9d3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476f9a9d31_0_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4d1b5a6a1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Marie presenterar Skellefteå kommuns arbete med digitalisering 30min</a:t>
            </a:r>
            <a:endParaRPr/>
          </a:p>
          <a:p>
            <a:pPr indent="0" lvl="0" marL="0" rtl="0" algn="l">
              <a:spcBef>
                <a:spcPts val="0"/>
              </a:spcBef>
              <a:spcAft>
                <a:spcPts val="0"/>
              </a:spcAft>
              <a:buNone/>
            </a:pPr>
            <a:r>
              <a:t/>
            </a:r>
            <a:endParaRPr/>
          </a:p>
        </p:txBody>
      </p:sp>
      <p:sp>
        <p:nvSpPr>
          <p:cNvPr id="341" name="Google Shape;341;g4d1b5a6a1e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476f9a9d31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476f9a9d3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476f9a9d31_0_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476f9a9d31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476f9a9d31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476f9a9d31_0_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g476f9a9d31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476f9a9d3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476f9a9d31_0_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476f9a9d31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476f9a9d3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476f9a9d31_0_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476f9a9d31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476f9a9d3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476f9a9d31_0_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476f9a9d31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476f9a9d3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476f9a9d31_0_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1acde2620_4_152: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Vad är digitalisering för dig? </a:t>
            </a:r>
            <a:endParaRPr/>
          </a:p>
        </p:txBody>
      </p:sp>
      <p:sp>
        <p:nvSpPr>
          <p:cNvPr id="700" name="Google Shape;700;g41acde2620_4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g45088e25d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Viktigt med samsyn på vad digitalisering innebär och är.</a:t>
            </a:r>
            <a:endParaRPr/>
          </a:p>
          <a:p>
            <a:pPr indent="0" lvl="0" marL="0" rtl="0" algn="l">
              <a:spcBef>
                <a:spcPts val="0"/>
              </a:spcBef>
              <a:spcAft>
                <a:spcPts val="0"/>
              </a:spcAft>
              <a:buNone/>
            </a:pPr>
            <a:r>
              <a:rPr lang="sv-SE"/>
              <a:t>Diskutera svaren som kommer in i ordmolnet.</a:t>
            </a:r>
            <a:br>
              <a:rPr lang="sv-SE"/>
            </a:br>
            <a:r>
              <a:rPr lang="sv-SE"/>
              <a:t>FInns det samsyn?</a:t>
            </a:r>
            <a:br>
              <a:rPr lang="sv-SE"/>
            </a:br>
            <a:r>
              <a:rPr lang="sv-SE"/>
              <a:t>Diskutera i grupp fråga 1 och 2</a:t>
            </a:r>
            <a:br>
              <a:rPr lang="sv-SE"/>
            </a:br>
            <a:r>
              <a:rPr lang="sv-SE"/>
              <a:t>Bolla upp vad som sagts i grupperna</a:t>
            </a:r>
            <a:br>
              <a:rPr lang="sv-SE"/>
            </a:br>
            <a:r>
              <a:rPr lang="sv-SE"/>
              <a:t> </a:t>
            </a:r>
            <a:endParaRPr/>
          </a:p>
          <a:p>
            <a:pPr indent="0" lvl="0" marL="0" rtl="0" algn="l">
              <a:spcBef>
                <a:spcPts val="0"/>
              </a:spcBef>
              <a:spcAft>
                <a:spcPts val="0"/>
              </a:spcAft>
              <a:buNone/>
            </a:pPr>
            <a:r>
              <a:t/>
            </a:r>
            <a:endParaRPr/>
          </a:p>
        </p:txBody>
      </p:sp>
      <p:sp>
        <p:nvSpPr>
          <p:cNvPr id="708" name="Google Shape;708;g45088e25d2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2" name="Shape 712"/>
        <p:cNvGrpSpPr/>
        <p:nvPr/>
      </p:nvGrpSpPr>
      <p:grpSpPr>
        <a:xfrm>
          <a:off x="0" y="0"/>
          <a:ext cx="0" cy="0"/>
          <a:chOff x="0" y="0"/>
          <a:chExt cx="0" cy="0"/>
        </a:xfrm>
      </p:grpSpPr>
      <p:sp>
        <p:nvSpPr>
          <p:cNvPr id="713" name="Google Shape;713;g41acde2620_4_19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sv-SE" sz="1000">
                <a:solidFill>
                  <a:schemeClr val="dk1"/>
                </a:solidFill>
                <a:latin typeface="Calibri"/>
                <a:ea typeface="Calibri"/>
                <a:cs typeface="Calibri"/>
                <a:sym typeface="Calibri"/>
              </a:rPr>
              <a:t>10.55	Föreläsning: Digitalisering och Digital transformation del 2 (20 min) (Visa t o m 3.17)</a:t>
            </a:r>
            <a:endParaRPr b="1"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Begreppet digitalisering och digital transformation</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Smartare Välfärd</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Surfanalogin</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Hur påverkas vi av vågorna?</a:t>
            </a:r>
            <a:endParaRPr/>
          </a:p>
        </p:txBody>
      </p:sp>
      <p:sp>
        <p:nvSpPr>
          <p:cNvPr id="714" name="Google Shape;714;g41acde2620_4_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51d9ee5add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51d9ee5add_0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324472f38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ca 14.15</a:t>
            </a:r>
            <a:endParaRPr/>
          </a:p>
        </p:txBody>
      </p:sp>
      <p:sp>
        <p:nvSpPr>
          <p:cNvPr id="347" name="Google Shape;347;g324472f382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41acde2620_4_20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41acde2620_4_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g41acde2620_4_20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Bättre=bättre än igår, Digital transformation=helt annorlunda än igår</a:t>
            </a:r>
            <a:endParaRPr/>
          </a:p>
        </p:txBody>
      </p:sp>
      <p:sp>
        <p:nvSpPr>
          <p:cNvPr id="741" name="Google Shape;741;g41acde2620_4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6" name="Shape 746"/>
        <p:cNvGrpSpPr/>
        <p:nvPr/>
      </p:nvGrpSpPr>
      <p:grpSpPr>
        <a:xfrm>
          <a:off x="0" y="0"/>
          <a:ext cx="0" cy="0"/>
          <a:chOff x="0" y="0"/>
          <a:chExt cx="0" cy="0"/>
        </a:xfrm>
      </p:grpSpPr>
      <p:sp>
        <p:nvSpPr>
          <p:cNvPr id="747" name="Google Shape;747;g41acde2620_4_21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Digitala styrprinciper för offentlig sektor i </a:t>
            </a:r>
            <a:r>
              <a:rPr lang="sv-SE"/>
              <a:t>Storbritannien</a:t>
            </a:r>
            <a:r>
              <a:rPr lang="sv-SE"/>
              <a:t>. </a:t>
            </a:r>
            <a:endParaRPr/>
          </a:p>
          <a:p>
            <a:pPr indent="0" lvl="0" marL="0" rtl="0" algn="l">
              <a:spcBef>
                <a:spcPts val="0"/>
              </a:spcBef>
              <a:spcAft>
                <a:spcPts val="0"/>
              </a:spcAft>
              <a:buNone/>
            </a:pPr>
            <a:r>
              <a:rPr lang="sv-SE"/>
              <a:t>Digitaliserade världen och internetåldern som ger oss </a:t>
            </a:r>
            <a:r>
              <a:rPr lang="sv-SE"/>
              <a:t>möjligheter</a:t>
            </a:r>
            <a:r>
              <a:rPr lang="sv-SE"/>
              <a:t> </a:t>
            </a:r>
            <a:endParaRPr/>
          </a:p>
          <a:p>
            <a:pPr indent="0" lvl="0" marL="0" rtl="0" algn="l">
              <a:spcBef>
                <a:spcPts val="0"/>
              </a:spcBef>
              <a:spcAft>
                <a:spcPts val="0"/>
              </a:spcAft>
              <a:buNone/>
            </a:pPr>
            <a:r>
              <a:t/>
            </a:r>
            <a:endParaRPr/>
          </a:p>
          <a:p>
            <a:pPr indent="0" lvl="0" marL="0" rtl="0" algn="l">
              <a:spcBef>
                <a:spcPts val="0"/>
              </a:spcBef>
              <a:spcAft>
                <a:spcPts val="0"/>
              </a:spcAft>
              <a:buNone/>
            </a:pPr>
            <a:r>
              <a:rPr lang="sv-SE"/>
              <a:t>SKICKA ORIGINAL</a:t>
            </a:r>
            <a:endParaRPr/>
          </a:p>
        </p:txBody>
      </p:sp>
      <p:sp>
        <p:nvSpPr>
          <p:cNvPr id="748" name="Google Shape;748;g41acde2620_4_2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g41acde2620_4_22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sv-SE" sz="1000">
                <a:solidFill>
                  <a:schemeClr val="dk1"/>
                </a:solidFill>
                <a:latin typeface="Calibri"/>
                <a:ea typeface="Calibri"/>
                <a:cs typeface="Calibri"/>
                <a:sym typeface="Calibri"/>
              </a:rPr>
              <a:t>10.55	Föreläsning: Digitalisering och Digital transformation del 2 (20 min)</a:t>
            </a:r>
            <a:endParaRPr b="1"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Begreppet digitalisering och digital transformation</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Smartare Välfärd</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Surfanalogin</a:t>
            </a:r>
            <a:endParaRPr sz="1000">
              <a:solidFill>
                <a:schemeClr val="dk1"/>
              </a:solidFill>
              <a:latin typeface="Calibri"/>
              <a:ea typeface="Calibri"/>
              <a:cs typeface="Calibri"/>
              <a:sym typeface="Calibri"/>
            </a:endParaRPr>
          </a:p>
          <a:p>
            <a:pPr indent="-292100" lvl="0" marL="457200" rtl="0" algn="l">
              <a:lnSpc>
                <a:spcPct val="115000"/>
              </a:lnSpc>
              <a:spcBef>
                <a:spcPts val="0"/>
              </a:spcBef>
              <a:spcAft>
                <a:spcPts val="0"/>
              </a:spcAft>
              <a:buClr>
                <a:schemeClr val="dk1"/>
              </a:buClr>
              <a:buSzPts val="1000"/>
              <a:buFont typeface="Calibri"/>
              <a:buChar char="●"/>
            </a:pPr>
            <a:r>
              <a:rPr lang="sv-SE" sz="1000">
                <a:solidFill>
                  <a:schemeClr val="dk1"/>
                </a:solidFill>
                <a:latin typeface="Calibri"/>
                <a:ea typeface="Calibri"/>
                <a:cs typeface="Calibri"/>
                <a:sym typeface="Calibri"/>
              </a:rPr>
              <a:t>Hur påverkas vi av vågorna?</a:t>
            </a:r>
            <a:endParaRPr b="1"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000">
              <a:solidFill>
                <a:schemeClr val="dk1"/>
              </a:solidFill>
              <a:latin typeface="Calibri"/>
              <a:ea typeface="Calibri"/>
              <a:cs typeface="Calibri"/>
              <a:sym typeface="Calibri"/>
            </a:endParaRPr>
          </a:p>
        </p:txBody>
      </p:sp>
      <p:sp>
        <p:nvSpPr>
          <p:cNvPr id="755" name="Google Shape;755;g41acde2620_4_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3" name="Shape 763"/>
        <p:cNvGrpSpPr/>
        <p:nvPr/>
      </p:nvGrpSpPr>
      <p:grpSpPr>
        <a:xfrm>
          <a:off x="0" y="0"/>
          <a:ext cx="0" cy="0"/>
          <a:chOff x="0" y="0"/>
          <a:chExt cx="0" cy="0"/>
        </a:xfrm>
      </p:grpSpPr>
      <p:sp>
        <p:nvSpPr>
          <p:cNvPr id="764" name="Google Shape;764;g41acde2620_4_23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g41acde2620_4_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0" name="Shape 770"/>
        <p:cNvGrpSpPr/>
        <p:nvPr/>
      </p:nvGrpSpPr>
      <p:grpSpPr>
        <a:xfrm>
          <a:off x="0" y="0"/>
          <a:ext cx="0" cy="0"/>
          <a:chOff x="0" y="0"/>
          <a:chExt cx="0" cy="0"/>
        </a:xfrm>
      </p:grpSpPr>
      <p:sp>
        <p:nvSpPr>
          <p:cNvPr id="771" name="Google Shape;771;g41acde2620_4_24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41acde2620_4_2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7" name="Shape 777"/>
        <p:cNvGrpSpPr/>
        <p:nvPr/>
      </p:nvGrpSpPr>
      <p:grpSpPr>
        <a:xfrm>
          <a:off x="0" y="0"/>
          <a:ext cx="0" cy="0"/>
          <a:chOff x="0" y="0"/>
          <a:chExt cx="0" cy="0"/>
        </a:xfrm>
      </p:grpSpPr>
      <p:sp>
        <p:nvSpPr>
          <p:cNvPr id="778" name="Google Shape;778;g41acde2620_4_251: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g41acde2620_4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41acde2620_4_258: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41acde2620_4_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41acde2620_4_264: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41acde2620_4_2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g41acde2620_4_2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9" name="Google Shape;799;g41acde2620_4_2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sv-SE" sz="1100">
                <a:latin typeface="Arial"/>
                <a:ea typeface="Arial"/>
                <a:cs typeface="Arial"/>
                <a:sym typeface="Arial"/>
              </a:rPr>
              <a:t>nina strandgren Lycksele kommun 40%</a:t>
            </a:r>
            <a:endParaRPr/>
          </a:p>
          <a:p>
            <a:pPr indent="0" lvl="0" marL="0" rtl="0" algn="l">
              <a:lnSpc>
                <a:spcPct val="100000"/>
              </a:lnSpc>
              <a:spcBef>
                <a:spcPts val="0"/>
              </a:spcBef>
              <a:spcAft>
                <a:spcPts val="0"/>
              </a:spcAft>
              <a:buNone/>
            </a:pPr>
            <a:r>
              <a:rPr lang="sv-SE" sz="1100">
                <a:latin typeface="Arial"/>
                <a:ea typeface="Arial"/>
                <a:cs typeface="Arial"/>
                <a:sym typeface="Arial"/>
              </a:rPr>
              <a:t>Karin Vikgren VLL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39579729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Kritiska faktorer för att nå resultat</a:t>
            </a:r>
            <a:endParaRPr/>
          </a:p>
          <a:p>
            <a:pPr indent="0" lvl="0" marL="0" rtl="0" algn="l">
              <a:spcBef>
                <a:spcPts val="0"/>
              </a:spcBef>
              <a:spcAft>
                <a:spcPts val="0"/>
              </a:spcAft>
              <a:buNone/>
            </a:pPr>
            <a:r>
              <a:rPr lang="sv-SE"/>
              <a:t>Insiktsarbete i organisationen</a:t>
            </a:r>
            <a:endParaRPr/>
          </a:p>
          <a:p>
            <a:pPr indent="0" lvl="0" marL="0" rtl="0" algn="l">
              <a:spcBef>
                <a:spcPts val="0"/>
              </a:spcBef>
              <a:spcAft>
                <a:spcPts val="0"/>
              </a:spcAft>
              <a:buNone/>
            </a:pPr>
            <a:r>
              <a:rPr lang="sv-SE"/>
              <a:t>Insikt - tid - förändring</a:t>
            </a:r>
            <a:endParaRPr/>
          </a:p>
          <a:p>
            <a:pPr indent="0" lvl="0" marL="0" rtl="0" algn="l">
              <a:spcBef>
                <a:spcPts val="0"/>
              </a:spcBef>
              <a:spcAft>
                <a:spcPts val="0"/>
              </a:spcAft>
              <a:buNone/>
            </a:pPr>
            <a:r>
              <a:rPr lang="sv-SE"/>
              <a:t>Varandras lärresurser</a:t>
            </a:r>
            <a:endParaRPr/>
          </a:p>
          <a:p>
            <a:pPr indent="0" lvl="0" marL="0" rtl="0" algn="l">
              <a:spcBef>
                <a:spcPts val="0"/>
              </a:spcBef>
              <a:spcAft>
                <a:spcPts val="0"/>
              </a:spcAft>
              <a:buNone/>
            </a:pPr>
            <a:r>
              <a:rPr lang="sv-SE"/>
              <a:t>Uppmana till egenutveckling, testa något nytt verktyg, eller nytt arbetssätt t ex i Teams. </a:t>
            </a:r>
            <a:endParaRPr/>
          </a:p>
          <a:p>
            <a:pPr indent="0" lvl="0" marL="0" rtl="0" algn="l">
              <a:spcBef>
                <a:spcPts val="0"/>
              </a:spcBef>
              <a:spcAft>
                <a:spcPts val="0"/>
              </a:spcAft>
              <a:buNone/>
            </a:pPr>
            <a:r>
              <a:rPr lang="sv-SE"/>
              <a:t>Viktigt att uppmana att deltagarna ska avsätta tid i sina kalendrar</a:t>
            </a:r>
            <a:endParaRPr/>
          </a:p>
        </p:txBody>
      </p:sp>
      <p:sp>
        <p:nvSpPr>
          <p:cNvPr id="354" name="Google Shape;354;g395797297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7" name="Shape 807"/>
        <p:cNvGrpSpPr/>
        <p:nvPr/>
      </p:nvGrpSpPr>
      <p:grpSpPr>
        <a:xfrm>
          <a:off x="0" y="0"/>
          <a:ext cx="0" cy="0"/>
          <a:chOff x="0" y="0"/>
          <a:chExt cx="0" cy="0"/>
        </a:xfrm>
      </p:grpSpPr>
      <p:sp>
        <p:nvSpPr>
          <p:cNvPr id="808" name="Google Shape;808;g41acde2620_4_27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Digitaliseringen anses vara den enskilt starkaste förändringsfaktorn i samhället. Välfärden behöver dra nytta av digitaliseringens möjligheter för att bli effektivare, mer tillgänglig och erbjuda en enklare vardag för invånare och medarbetare. Med andra ord - dags att skapa en smartare välfärd. </a:t>
            </a:r>
            <a:endParaRPr/>
          </a:p>
        </p:txBody>
      </p:sp>
      <p:sp>
        <p:nvSpPr>
          <p:cNvPr id="809" name="Google Shape;809;g41acde2620_4_2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2" name="Shape 812"/>
        <p:cNvGrpSpPr/>
        <p:nvPr/>
      </p:nvGrpSpPr>
      <p:grpSpPr>
        <a:xfrm>
          <a:off x="0" y="0"/>
          <a:ext cx="0" cy="0"/>
          <a:chOff x="0" y="0"/>
          <a:chExt cx="0" cy="0"/>
        </a:xfrm>
      </p:grpSpPr>
      <p:sp>
        <p:nvSpPr>
          <p:cNvPr id="813" name="Google Shape;813;g41acde2620_11_167: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Ex flippat klassrum</a:t>
            </a:r>
            <a:br>
              <a:rPr lang="sv-SE"/>
            </a:br>
            <a:r>
              <a:rPr lang="sv-SE"/>
              <a:t>Spela in föreläsningar/genomgångar. Lektion används till fördjupning</a:t>
            </a:r>
            <a:endParaRPr/>
          </a:p>
        </p:txBody>
      </p:sp>
      <p:sp>
        <p:nvSpPr>
          <p:cNvPr id="814" name="Google Shape;814;g41acde2620_11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0" name="Shape 820"/>
        <p:cNvGrpSpPr/>
        <p:nvPr/>
      </p:nvGrpSpPr>
      <p:grpSpPr>
        <a:xfrm>
          <a:off x="0" y="0"/>
          <a:ext cx="0" cy="0"/>
          <a:chOff x="0" y="0"/>
          <a:chExt cx="0" cy="0"/>
        </a:xfrm>
      </p:grpSpPr>
      <p:sp>
        <p:nvSpPr>
          <p:cNvPr id="821" name="Google Shape;821;g41acde2620_4_289: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Ev Linnea istället för denna film? (ca 10 min)</a:t>
            </a:r>
            <a:endParaRPr/>
          </a:p>
        </p:txBody>
      </p:sp>
      <p:sp>
        <p:nvSpPr>
          <p:cNvPr id="822" name="Google Shape;822;g41acde2620_4_2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g41acde2620_4_29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Linnea istället. Ca 10 min</a:t>
            </a:r>
            <a:endParaRPr/>
          </a:p>
        </p:txBody>
      </p:sp>
      <p:sp>
        <p:nvSpPr>
          <p:cNvPr id="830" name="Google Shape;830;g41acde2620_4_2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6" name="Shape 836"/>
        <p:cNvGrpSpPr/>
        <p:nvPr/>
      </p:nvGrpSpPr>
      <p:grpSpPr>
        <a:xfrm>
          <a:off x="0" y="0"/>
          <a:ext cx="0" cy="0"/>
          <a:chOff x="0" y="0"/>
          <a:chExt cx="0" cy="0"/>
        </a:xfrm>
      </p:grpSpPr>
      <p:sp>
        <p:nvSpPr>
          <p:cNvPr id="837" name="Google Shape;837;g41acde2620_4_30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g41acde2620_4_3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4" name="Shape 844"/>
        <p:cNvGrpSpPr/>
        <p:nvPr/>
      </p:nvGrpSpPr>
      <p:grpSpPr>
        <a:xfrm>
          <a:off x="0" y="0"/>
          <a:ext cx="0" cy="0"/>
          <a:chOff x="0" y="0"/>
          <a:chExt cx="0" cy="0"/>
        </a:xfrm>
      </p:grpSpPr>
      <p:sp>
        <p:nvSpPr>
          <p:cNvPr id="845" name="Google Shape;845;g41acde2620_4_31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sv-SE"/>
              <a:t>FInns dessa nio digitala motorer - läs i boken till nästa gång</a:t>
            </a:r>
            <a:endParaRPr/>
          </a:p>
        </p:txBody>
      </p:sp>
      <p:sp>
        <p:nvSpPr>
          <p:cNvPr id="846" name="Google Shape;846;g41acde2620_4_3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3" name="Shape 853"/>
        <p:cNvGrpSpPr/>
        <p:nvPr/>
      </p:nvGrpSpPr>
      <p:grpSpPr>
        <a:xfrm>
          <a:off x="0" y="0"/>
          <a:ext cx="0" cy="0"/>
          <a:chOff x="0" y="0"/>
          <a:chExt cx="0" cy="0"/>
        </a:xfrm>
      </p:grpSpPr>
      <p:sp>
        <p:nvSpPr>
          <p:cNvPr id="854" name="Google Shape;854;g41acde2620_4_316: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g41acde2620_4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1" name="Shape 861"/>
        <p:cNvGrpSpPr/>
        <p:nvPr/>
      </p:nvGrpSpPr>
      <p:grpSpPr>
        <a:xfrm>
          <a:off x="0" y="0"/>
          <a:ext cx="0" cy="0"/>
          <a:chOff x="0" y="0"/>
          <a:chExt cx="0" cy="0"/>
        </a:xfrm>
      </p:grpSpPr>
      <p:sp>
        <p:nvSpPr>
          <p:cNvPr id="862" name="Google Shape;862;g41acde2620_4_323: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g41acde2620_4_3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9" name="Shape 869"/>
        <p:cNvGrpSpPr/>
        <p:nvPr/>
      </p:nvGrpSpPr>
      <p:grpSpPr>
        <a:xfrm>
          <a:off x="0" y="0"/>
          <a:ext cx="0" cy="0"/>
          <a:chOff x="0" y="0"/>
          <a:chExt cx="0" cy="0"/>
        </a:xfrm>
      </p:grpSpPr>
      <p:sp>
        <p:nvSpPr>
          <p:cNvPr id="870" name="Google Shape;870;g41acde2620_4_330:notes"/>
          <p:cNvSpPr txBox="1"/>
          <p:nvPr>
            <p:ph idx="1" type="body"/>
          </p:nvPr>
        </p:nvSpPr>
        <p:spPr>
          <a:xfrm>
            <a:off x="914400" y="4343400"/>
            <a:ext cx="50292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g41acde2620_4_3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5" name="Shape 875"/>
        <p:cNvGrpSpPr/>
        <p:nvPr/>
      </p:nvGrpSpPr>
      <p:grpSpPr>
        <a:xfrm>
          <a:off x="0" y="0"/>
          <a:ext cx="0" cy="0"/>
          <a:chOff x="0" y="0"/>
          <a:chExt cx="0" cy="0"/>
        </a:xfrm>
      </p:grpSpPr>
      <p:sp>
        <p:nvSpPr>
          <p:cNvPr id="876" name="Google Shape;876;g39a4182294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39a418229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Skickas i mejl istället?</a:t>
            </a:r>
            <a:endParaRPr/>
          </a:p>
        </p:txBody>
      </p:sp>
      <p:sp>
        <p:nvSpPr>
          <p:cNvPr id="878" name="Google Shape;878;g39a4182294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41b6802974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SE"/>
              <a:t>SLKS LEDNINGSGRUPP</a:t>
            </a:r>
            <a:endParaRPr b="1"/>
          </a:p>
          <a:p>
            <a:pPr indent="0" lvl="0" marL="0" rtl="0" algn="l">
              <a:spcBef>
                <a:spcPts val="0"/>
              </a:spcBef>
              <a:spcAft>
                <a:spcPts val="0"/>
              </a:spcAft>
              <a:buClr>
                <a:schemeClr val="dk1"/>
              </a:buClr>
              <a:buSzPts val="1100"/>
              <a:buFont typeface="Arial"/>
              <a:buNone/>
            </a:pPr>
            <a:r>
              <a:rPr lang="sv-SE"/>
              <a:t>Kritiska faktorer för att nå resultat</a:t>
            </a:r>
            <a:endParaRPr/>
          </a:p>
          <a:p>
            <a:pPr indent="0" lvl="0" marL="0" rtl="0" algn="l">
              <a:spcBef>
                <a:spcPts val="0"/>
              </a:spcBef>
              <a:spcAft>
                <a:spcPts val="0"/>
              </a:spcAft>
              <a:buClr>
                <a:schemeClr val="dk1"/>
              </a:buClr>
              <a:buSzPts val="1100"/>
              <a:buFont typeface="Arial"/>
              <a:buNone/>
            </a:pPr>
            <a:r>
              <a:rPr lang="sv-SE"/>
              <a:t>Insiktsarbete i organisationen</a:t>
            </a:r>
            <a:endParaRPr/>
          </a:p>
          <a:p>
            <a:pPr indent="0" lvl="0" marL="0" rtl="0" algn="l">
              <a:spcBef>
                <a:spcPts val="0"/>
              </a:spcBef>
              <a:spcAft>
                <a:spcPts val="0"/>
              </a:spcAft>
              <a:buClr>
                <a:schemeClr val="dk1"/>
              </a:buClr>
              <a:buSzPts val="1100"/>
              <a:buFont typeface="Arial"/>
              <a:buNone/>
            </a:pPr>
            <a:r>
              <a:rPr lang="sv-SE"/>
              <a:t>Insikt - tid - förändring</a:t>
            </a:r>
            <a:endParaRPr/>
          </a:p>
          <a:p>
            <a:pPr indent="0" lvl="0" marL="0" rtl="0" algn="l">
              <a:spcBef>
                <a:spcPts val="0"/>
              </a:spcBef>
              <a:spcAft>
                <a:spcPts val="0"/>
              </a:spcAft>
              <a:buClr>
                <a:schemeClr val="dk1"/>
              </a:buClr>
              <a:buSzPts val="1100"/>
              <a:buFont typeface="Arial"/>
              <a:buNone/>
            </a:pPr>
            <a:r>
              <a:rPr lang="sv-SE"/>
              <a:t>Varandras lärresurser</a:t>
            </a:r>
            <a:endParaRPr/>
          </a:p>
          <a:p>
            <a:pPr indent="0" lvl="0" marL="0" rtl="0" algn="l">
              <a:spcBef>
                <a:spcPts val="0"/>
              </a:spcBef>
              <a:spcAft>
                <a:spcPts val="0"/>
              </a:spcAft>
              <a:buClr>
                <a:schemeClr val="dk1"/>
              </a:buClr>
              <a:buSzPts val="1100"/>
              <a:buFont typeface="Arial"/>
              <a:buNone/>
            </a:pPr>
            <a:r>
              <a:rPr lang="sv-SE"/>
              <a:t>Uppmana till egenutveckling, testa något nytt verktyg, eller nytt arbetssätt t ex i Teams. </a:t>
            </a:r>
            <a:endParaRPr/>
          </a:p>
          <a:p>
            <a:pPr indent="0" lvl="0" marL="0" rtl="0" algn="l">
              <a:spcBef>
                <a:spcPts val="0"/>
              </a:spcBef>
              <a:spcAft>
                <a:spcPts val="0"/>
              </a:spcAft>
              <a:buClr>
                <a:schemeClr val="dk1"/>
              </a:buClr>
              <a:buSzPts val="1100"/>
              <a:buFont typeface="Arial"/>
              <a:buNone/>
            </a:pPr>
            <a:r>
              <a:rPr lang="sv-SE"/>
              <a:t>Viktigt att uppmana att deltagarna ska avsätta tid i sina kalendrar</a:t>
            </a:r>
            <a:endParaRPr/>
          </a:p>
        </p:txBody>
      </p:sp>
      <p:sp>
        <p:nvSpPr>
          <p:cNvPr id="385" name="Google Shape;385;g41b6802974_3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Google Shape;883;g4d1b5a6a1e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4d1b5a6a1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Till gruppen: Reflektera på din roll i leda digital transformation.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sv-SE"/>
              <a:t>MALIN DELA BILD</a:t>
            </a:r>
            <a:endParaRPr/>
          </a:p>
        </p:txBody>
      </p:sp>
      <p:sp>
        <p:nvSpPr>
          <p:cNvPr id="885" name="Google Shape;885;g4d1b5a6a1e_0_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g395fe32d1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BLANDADE GRUPPEN</a:t>
            </a:r>
            <a:endParaRPr/>
          </a:p>
          <a:p>
            <a:pPr indent="0" lvl="0" marL="0" rtl="0" algn="l">
              <a:spcBef>
                <a:spcPts val="0"/>
              </a:spcBef>
              <a:spcAft>
                <a:spcPts val="0"/>
              </a:spcAft>
              <a:buNone/>
            </a:pPr>
            <a:r>
              <a:rPr lang="sv-SE"/>
              <a:t>Detta kommer i mejl, ta bort denna bild. </a:t>
            </a:r>
            <a:endParaRPr/>
          </a:p>
        </p:txBody>
      </p:sp>
      <p:sp>
        <p:nvSpPr>
          <p:cNvPr id="897" name="Google Shape;897;g395fe32d1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1" name="Shape 901"/>
        <p:cNvGrpSpPr/>
        <p:nvPr/>
      </p:nvGrpSpPr>
      <p:grpSpPr>
        <a:xfrm>
          <a:off x="0" y="0"/>
          <a:ext cx="0" cy="0"/>
          <a:chOff x="0" y="0"/>
          <a:chExt cx="0" cy="0"/>
        </a:xfrm>
      </p:grpSpPr>
      <p:sp>
        <p:nvSpPr>
          <p:cNvPr id="902" name="Google Shape;902;g41b6802974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sv-SE"/>
              <a:t>SLKS</a:t>
            </a:r>
            <a:endParaRPr b="1"/>
          </a:p>
          <a:p>
            <a:pPr indent="0" lvl="0" marL="0" rtl="0" algn="l">
              <a:spcBef>
                <a:spcPts val="0"/>
              </a:spcBef>
              <a:spcAft>
                <a:spcPts val="0"/>
              </a:spcAft>
              <a:buNone/>
            </a:pPr>
            <a:r>
              <a:rPr lang="sv-SE"/>
              <a:t>Detta kommer i mejl, ta bort denna bild. </a:t>
            </a:r>
            <a:endParaRPr/>
          </a:p>
        </p:txBody>
      </p:sp>
      <p:sp>
        <p:nvSpPr>
          <p:cNvPr id="903" name="Google Shape;903;g41b6802974_3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7" name="Shape 907"/>
        <p:cNvGrpSpPr/>
        <p:nvPr/>
      </p:nvGrpSpPr>
      <p:grpSpPr>
        <a:xfrm>
          <a:off x="0" y="0"/>
          <a:ext cx="0" cy="0"/>
          <a:chOff x="0" y="0"/>
          <a:chExt cx="0" cy="0"/>
        </a:xfrm>
      </p:grpSpPr>
      <p:sp>
        <p:nvSpPr>
          <p:cNvPr id="908" name="Google Shape;908;g51d9ee5add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51d9ee5ad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sv-SE" sz="1000"/>
              <a:t>Öppen disk i gruppen</a:t>
            </a:r>
            <a:br>
              <a:rPr lang="sv-SE" sz="1000"/>
            </a:br>
            <a:r>
              <a:rPr lang="sv-SE" sz="1000"/>
              <a:t>De små stegen - vad kan jag förändra tills nästa gång vi ses?</a:t>
            </a:r>
            <a:endParaRPr sz="1000"/>
          </a:p>
          <a:p>
            <a:pPr indent="0" lvl="0" marL="457200" rtl="0" algn="l">
              <a:lnSpc>
                <a:spcPct val="115000"/>
              </a:lnSpc>
              <a:spcBef>
                <a:spcPts val="0"/>
              </a:spcBef>
              <a:spcAft>
                <a:spcPts val="0"/>
              </a:spcAft>
              <a:buNone/>
            </a:pPr>
            <a:br>
              <a:rPr lang="sv-SE" sz="1000"/>
            </a:br>
            <a:r>
              <a:rPr lang="sv-SE" sz="1100">
                <a:solidFill>
                  <a:srgbClr val="FF0000"/>
                </a:solidFill>
              </a:rPr>
              <a:t>Samlas kring kanban – vill någon flytta något?</a:t>
            </a:r>
            <a:endParaRPr sz="1100">
              <a:solidFill>
                <a:srgbClr val="FF0000"/>
              </a:solidFill>
            </a:endParaRPr>
          </a:p>
          <a:p>
            <a:pPr indent="0" lvl="0" marL="457200" rtl="0" algn="l">
              <a:lnSpc>
                <a:spcPct val="115000"/>
              </a:lnSpc>
              <a:spcBef>
                <a:spcPts val="0"/>
              </a:spcBef>
              <a:spcAft>
                <a:spcPts val="0"/>
              </a:spcAft>
              <a:buNone/>
            </a:pPr>
            <a:r>
              <a:rPr lang="sv-SE" sz="1100"/>
              <a:t>Reflektioner kring dagen.</a:t>
            </a:r>
            <a:endParaRPr sz="1000"/>
          </a:p>
        </p:txBody>
      </p:sp>
      <p:sp>
        <p:nvSpPr>
          <p:cNvPr id="910" name="Google Shape;910;g51d9ee5add_0_1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sv-SE"/>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51d9ee5ad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51d9ee5add_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44ffbb2b9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v-SE"/>
              <a:t>samlar informationen och skickar länkar till er så att ni kan ta del av informationen, och använda det i era arbetsgrupper. </a:t>
            </a:r>
            <a:endParaRPr/>
          </a:p>
          <a:p>
            <a:pPr indent="0" lvl="0" marL="0" rtl="0" algn="l">
              <a:spcBef>
                <a:spcPts val="0"/>
              </a:spcBef>
              <a:spcAft>
                <a:spcPts val="0"/>
              </a:spcAft>
              <a:buNone/>
            </a:pPr>
            <a:r>
              <a:rPr lang="sv-SE"/>
              <a:t>Kom ihåg att testa länken och att trycka på “acceptera-knappen”. </a:t>
            </a:r>
            <a:endParaRPr/>
          </a:p>
        </p:txBody>
      </p:sp>
      <p:sp>
        <p:nvSpPr>
          <p:cNvPr id="428" name="Google Shape;428;g44ffbb2b9f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etrol">
  <p:cSld name="2/3 text, petrol">
    <p:spTree>
      <p:nvGrpSpPr>
        <p:cNvPr id="15" name="Shape 15"/>
        <p:cNvGrpSpPr/>
        <p:nvPr/>
      </p:nvGrpSpPr>
      <p:grpSpPr>
        <a:xfrm>
          <a:off x="0" y="0"/>
          <a:ext cx="0" cy="0"/>
          <a:chOff x="0" y="0"/>
          <a:chExt cx="0" cy="0"/>
        </a:xfrm>
      </p:grpSpPr>
      <p:sp>
        <p:nvSpPr>
          <p:cNvPr id="16" name="Google Shape;16;p2"/>
          <p:cNvSpPr/>
          <p:nvPr/>
        </p:nvSpPr>
        <p:spPr>
          <a:xfrm>
            <a:off x="0" y="0"/>
            <a:ext cx="9144000" cy="34311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7" name="Google Shape;17;p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8" name="Google Shape;18;p2"/>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 name="Google Shape;19;p2"/>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0" name="Google Shape;20;p2"/>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1" name="Google Shape;21;p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orange">
  <p:cSld name="Enkel textsida, orange">
    <p:spTree>
      <p:nvGrpSpPr>
        <p:cNvPr id="78" name="Shape 78"/>
        <p:cNvGrpSpPr/>
        <p:nvPr/>
      </p:nvGrpSpPr>
      <p:grpSpPr>
        <a:xfrm>
          <a:off x="0" y="0"/>
          <a:ext cx="0" cy="0"/>
          <a:chOff x="0" y="0"/>
          <a:chExt cx="0" cy="0"/>
        </a:xfrm>
      </p:grpSpPr>
      <p:sp>
        <p:nvSpPr>
          <p:cNvPr id="79" name="Google Shape;79;p11"/>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80" name="Google Shape;80;p11"/>
          <p:cNvSpPr/>
          <p:nvPr/>
        </p:nvSpPr>
        <p:spPr>
          <a:xfrm>
            <a:off x="0" y="0"/>
            <a:ext cx="9144000" cy="51435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81" name="Google Shape;81;p11"/>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1"/>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83" name="Google Shape;83;p11"/>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orange">
  <p:cSld name="2/3 text och bild, orange">
    <p:spTree>
      <p:nvGrpSpPr>
        <p:cNvPr id="84" name="Shape 84"/>
        <p:cNvGrpSpPr/>
        <p:nvPr/>
      </p:nvGrpSpPr>
      <p:grpSpPr>
        <a:xfrm>
          <a:off x="0" y="0"/>
          <a:ext cx="0" cy="0"/>
          <a:chOff x="0" y="0"/>
          <a:chExt cx="0" cy="0"/>
        </a:xfrm>
      </p:grpSpPr>
      <p:sp>
        <p:nvSpPr>
          <p:cNvPr id="85" name="Google Shape;85;p12"/>
          <p:cNvSpPr/>
          <p:nvPr/>
        </p:nvSpPr>
        <p:spPr>
          <a:xfrm>
            <a:off x="0" y="0"/>
            <a:ext cx="9144000" cy="34311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86" name="Google Shape;86;p1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87" name="Google Shape;87;p12"/>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8" name="Google Shape;88;p12"/>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89" name="Google Shape;89;p12"/>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90" name="Google Shape;90;p12"/>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91" name="Google Shape;91;p1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it">
  <p:cSld name="Enkel textsida, vit">
    <p:spTree>
      <p:nvGrpSpPr>
        <p:cNvPr id="92" name="Shape 92"/>
        <p:cNvGrpSpPr/>
        <p:nvPr/>
      </p:nvGrpSpPr>
      <p:grpSpPr>
        <a:xfrm>
          <a:off x="0" y="0"/>
          <a:ext cx="0" cy="0"/>
          <a:chOff x="0" y="0"/>
          <a:chExt cx="0" cy="0"/>
        </a:xfrm>
      </p:grpSpPr>
      <p:pic>
        <p:nvPicPr>
          <p:cNvPr descr="Skellefteå kommun_SVART.eps" id="93" name="Google Shape;93;p1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94" name="Google Shape;94;p13"/>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5" name="Google Shape;95;p13"/>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96" name="Google Shape;96;p1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it">
  <p:cSld name="2/3 text och bild, vit">
    <p:spTree>
      <p:nvGrpSpPr>
        <p:cNvPr id="97" name="Shape 97"/>
        <p:cNvGrpSpPr/>
        <p:nvPr/>
      </p:nvGrpSpPr>
      <p:grpSpPr>
        <a:xfrm>
          <a:off x="0" y="0"/>
          <a:ext cx="0" cy="0"/>
          <a:chOff x="0" y="0"/>
          <a:chExt cx="0" cy="0"/>
        </a:xfrm>
      </p:grpSpPr>
      <p:sp>
        <p:nvSpPr>
          <p:cNvPr id="98" name="Google Shape;98;p14"/>
          <p:cNvSpPr/>
          <p:nvPr>
            <p:ph idx="2" type="pic"/>
          </p:nvPr>
        </p:nvSpPr>
        <p:spPr>
          <a:xfrm>
            <a:off x="0" y="0"/>
            <a:ext cx="9144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99" name="Google Shape;99;p1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00" name="Google Shape;100;p14"/>
          <p:cNvSpPr txBox="1"/>
          <p:nvPr>
            <p:ph type="title"/>
          </p:nvPr>
        </p:nvSpPr>
        <p:spPr>
          <a:xfrm>
            <a:off x="533400" y="133731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1" name="Google Shape;101;p14"/>
          <p:cNvSpPr txBox="1"/>
          <p:nvPr>
            <p:ph idx="1"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02" name="Google Shape;102;p14"/>
          <p:cNvSpPr txBox="1"/>
          <p:nvPr>
            <p:ph idx="3" type="body"/>
          </p:nvPr>
        </p:nvSpPr>
        <p:spPr>
          <a:xfrm>
            <a:off x="533400" y="2194560"/>
            <a:ext cx="3733800" cy="857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03" name="Google Shape;103;p1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med logotyp, vit">
  <p:cSld name="Blank sida med logotyp, vit">
    <p:spTree>
      <p:nvGrpSpPr>
        <p:cNvPr id="104" name="Shape 104"/>
        <p:cNvGrpSpPr/>
        <p:nvPr/>
      </p:nvGrpSpPr>
      <p:grpSpPr>
        <a:xfrm>
          <a:off x="0" y="0"/>
          <a:ext cx="0" cy="0"/>
          <a:chOff x="0" y="0"/>
          <a:chExt cx="0" cy="0"/>
        </a:xfrm>
      </p:grpSpPr>
      <p:pic>
        <p:nvPicPr>
          <p:cNvPr descr="Skellefteå kommun_SVART.eps" id="105" name="Google Shape;105;p1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ida, vit">
  <p:cSld name="Blank sida, vit">
    <p:spTree>
      <p:nvGrpSpPr>
        <p:cNvPr id="106" name="Shape 10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grå">
  <p:cSld name="2/3 text, ljusgrå">
    <p:spTree>
      <p:nvGrpSpPr>
        <p:cNvPr id="107" name="Shape 107"/>
        <p:cNvGrpSpPr/>
        <p:nvPr/>
      </p:nvGrpSpPr>
      <p:grpSpPr>
        <a:xfrm>
          <a:off x="0" y="0"/>
          <a:ext cx="0" cy="0"/>
          <a:chOff x="0" y="0"/>
          <a:chExt cx="0" cy="0"/>
        </a:xfrm>
      </p:grpSpPr>
      <p:sp>
        <p:nvSpPr>
          <p:cNvPr id="108" name="Google Shape;108;p17"/>
          <p:cNvSpPr/>
          <p:nvPr/>
        </p:nvSpPr>
        <p:spPr>
          <a:xfrm>
            <a:off x="0" y="0"/>
            <a:ext cx="9144000" cy="3431100"/>
          </a:xfrm>
          <a:prstGeom prst="rect">
            <a:avLst/>
          </a:prstGeom>
          <a:solidFill>
            <a:srgbClr val="F2F2F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09" name="Google Shape;109;p1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10" name="Google Shape;110;p17"/>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1" name="Google Shape;111;p17"/>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12" name="Google Shape;112;p1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13" name="Google Shape;113;p1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grå">
  <p:cSld name="2/3 text och bild, ljusgrå">
    <p:spTree>
      <p:nvGrpSpPr>
        <p:cNvPr id="114" name="Shape 114"/>
        <p:cNvGrpSpPr/>
        <p:nvPr/>
      </p:nvGrpSpPr>
      <p:grpSpPr>
        <a:xfrm>
          <a:off x="0" y="0"/>
          <a:ext cx="0" cy="0"/>
          <a:chOff x="0" y="0"/>
          <a:chExt cx="0" cy="0"/>
        </a:xfrm>
      </p:grpSpPr>
      <p:sp>
        <p:nvSpPr>
          <p:cNvPr id="115" name="Google Shape;115;p18"/>
          <p:cNvSpPr/>
          <p:nvPr/>
        </p:nvSpPr>
        <p:spPr>
          <a:xfrm>
            <a:off x="0" y="0"/>
            <a:ext cx="9144000" cy="3431100"/>
          </a:xfrm>
          <a:prstGeom prst="rect">
            <a:avLst/>
          </a:prstGeom>
          <a:solidFill>
            <a:srgbClr val="F2F2F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16" name="Google Shape;116;p1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17" name="Google Shape;117;p18"/>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8" name="Google Shape;118;p18"/>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19" name="Google Shape;119;p18"/>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20" name="Google Shape;120;p18"/>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21" name="Google Shape;121;p1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grå">
  <p:cSld name="Enkel textsida, ljusgrå">
    <p:spTree>
      <p:nvGrpSpPr>
        <p:cNvPr id="122" name="Shape 122"/>
        <p:cNvGrpSpPr/>
        <p:nvPr/>
      </p:nvGrpSpPr>
      <p:grpSpPr>
        <a:xfrm>
          <a:off x="0" y="0"/>
          <a:ext cx="0" cy="0"/>
          <a:chOff x="0" y="0"/>
          <a:chExt cx="0" cy="0"/>
        </a:xfrm>
      </p:grpSpPr>
      <p:sp>
        <p:nvSpPr>
          <p:cNvPr id="123" name="Google Shape;123;p19"/>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24" name="Google Shape;124;p19"/>
          <p:cNvSpPr/>
          <p:nvPr/>
        </p:nvSpPr>
        <p:spPr>
          <a:xfrm>
            <a:off x="0" y="0"/>
            <a:ext cx="9144000" cy="5143500"/>
          </a:xfrm>
          <a:prstGeom prst="rect">
            <a:avLst/>
          </a:prstGeom>
          <a:solidFill>
            <a:srgbClr val="ECECEC"/>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25" name="Google Shape;125;p1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26" name="Google Shape;126;p19"/>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7" name="Google Shape;127;p19"/>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28" name="Google Shape;128;p1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plommon">
  <p:cSld name="2/3 text, plommon">
    <p:spTree>
      <p:nvGrpSpPr>
        <p:cNvPr id="129" name="Shape 129"/>
        <p:cNvGrpSpPr/>
        <p:nvPr/>
      </p:nvGrpSpPr>
      <p:grpSpPr>
        <a:xfrm>
          <a:off x="0" y="0"/>
          <a:ext cx="0" cy="0"/>
          <a:chOff x="0" y="0"/>
          <a:chExt cx="0" cy="0"/>
        </a:xfrm>
      </p:grpSpPr>
      <p:sp>
        <p:nvSpPr>
          <p:cNvPr id="130" name="Google Shape;130;p20"/>
          <p:cNvSpPr/>
          <p:nvPr/>
        </p:nvSpPr>
        <p:spPr>
          <a:xfrm>
            <a:off x="0" y="0"/>
            <a:ext cx="9144000" cy="34311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31" name="Google Shape;131;p2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32" name="Google Shape;132;p2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3" name="Google Shape;133;p2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34" name="Google Shape;134;p2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35" name="Google Shape;135;p2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petrol">
  <p:cSld name="Enkel textsida, petrol">
    <p:spTree>
      <p:nvGrpSpPr>
        <p:cNvPr id="22" name="Shape 22"/>
        <p:cNvGrpSpPr/>
        <p:nvPr/>
      </p:nvGrpSpPr>
      <p:grpSpPr>
        <a:xfrm>
          <a:off x="0" y="0"/>
          <a:ext cx="0" cy="0"/>
          <a:chOff x="0" y="0"/>
          <a:chExt cx="0" cy="0"/>
        </a:xfrm>
      </p:grpSpPr>
      <p:sp>
        <p:nvSpPr>
          <p:cNvPr id="23" name="Google Shape;23;p3"/>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4" name="Google Shape;24;p3"/>
          <p:cNvSpPr/>
          <p:nvPr/>
        </p:nvSpPr>
        <p:spPr>
          <a:xfrm>
            <a:off x="0" y="0"/>
            <a:ext cx="9144000" cy="51435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5" name="Google Shape;25;p3"/>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 name="Google Shape;26;p3"/>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7" name="Google Shape;27;p3"/>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lommon">
  <p:cSld name="2/3 text och bild, plommon">
    <p:spTree>
      <p:nvGrpSpPr>
        <p:cNvPr id="136" name="Shape 136"/>
        <p:cNvGrpSpPr/>
        <p:nvPr/>
      </p:nvGrpSpPr>
      <p:grpSpPr>
        <a:xfrm>
          <a:off x="0" y="0"/>
          <a:ext cx="0" cy="0"/>
          <a:chOff x="0" y="0"/>
          <a:chExt cx="0" cy="0"/>
        </a:xfrm>
      </p:grpSpPr>
      <p:sp>
        <p:nvSpPr>
          <p:cNvPr id="137" name="Google Shape;137;p21"/>
          <p:cNvSpPr/>
          <p:nvPr/>
        </p:nvSpPr>
        <p:spPr>
          <a:xfrm>
            <a:off x="0" y="0"/>
            <a:ext cx="9144000" cy="34311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38" name="Google Shape;138;p2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39" name="Google Shape;139;p21"/>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0" name="Google Shape;140;p21"/>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1" name="Google Shape;141;p21"/>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42" name="Google Shape;142;p21"/>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43" name="Google Shape;143;p2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Enkel textsida, plommon">
  <p:cSld name="1_Enkel textsida, plommon">
    <p:spTree>
      <p:nvGrpSpPr>
        <p:cNvPr id="144" name="Shape 144"/>
        <p:cNvGrpSpPr/>
        <p:nvPr/>
      </p:nvGrpSpPr>
      <p:grpSpPr>
        <a:xfrm>
          <a:off x="0" y="0"/>
          <a:ext cx="0" cy="0"/>
          <a:chOff x="0" y="0"/>
          <a:chExt cx="0" cy="0"/>
        </a:xfrm>
      </p:grpSpPr>
      <p:sp>
        <p:nvSpPr>
          <p:cNvPr id="145" name="Google Shape;145;p22"/>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46" name="Google Shape;146;p22"/>
          <p:cNvSpPr/>
          <p:nvPr/>
        </p:nvSpPr>
        <p:spPr>
          <a:xfrm>
            <a:off x="0" y="0"/>
            <a:ext cx="9144000" cy="5143500"/>
          </a:xfrm>
          <a:prstGeom prst="rect">
            <a:avLst/>
          </a:prstGeom>
          <a:solidFill>
            <a:srgbClr val="623D5A"/>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47" name="Google Shape;147;p2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8" name="Google Shape;148;p2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49" name="Google Shape;149;p22"/>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int">
  <p:cSld name="2/3 text, mint">
    <p:spTree>
      <p:nvGrpSpPr>
        <p:cNvPr id="150" name="Shape 150"/>
        <p:cNvGrpSpPr/>
        <p:nvPr/>
      </p:nvGrpSpPr>
      <p:grpSpPr>
        <a:xfrm>
          <a:off x="0" y="0"/>
          <a:ext cx="0" cy="0"/>
          <a:chOff x="0" y="0"/>
          <a:chExt cx="0" cy="0"/>
        </a:xfrm>
      </p:grpSpPr>
      <p:sp>
        <p:nvSpPr>
          <p:cNvPr id="151" name="Google Shape;151;p23"/>
          <p:cNvSpPr/>
          <p:nvPr/>
        </p:nvSpPr>
        <p:spPr>
          <a:xfrm>
            <a:off x="0" y="0"/>
            <a:ext cx="9144000" cy="34311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52" name="Google Shape;152;p2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53" name="Google Shape;153;p2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4" name="Google Shape;154;p2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55" name="Google Shape;155;p2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56" name="Google Shape;156;p2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mörkblå">
  <p:cSld name="2/3 text, mörkblå">
    <p:spTree>
      <p:nvGrpSpPr>
        <p:cNvPr id="157" name="Shape 157"/>
        <p:cNvGrpSpPr/>
        <p:nvPr/>
      </p:nvGrpSpPr>
      <p:grpSpPr>
        <a:xfrm>
          <a:off x="0" y="0"/>
          <a:ext cx="0" cy="0"/>
          <a:chOff x="0" y="0"/>
          <a:chExt cx="0" cy="0"/>
        </a:xfrm>
      </p:grpSpPr>
      <p:sp>
        <p:nvSpPr>
          <p:cNvPr id="158" name="Google Shape;158;p24"/>
          <p:cNvSpPr/>
          <p:nvPr/>
        </p:nvSpPr>
        <p:spPr>
          <a:xfrm>
            <a:off x="0" y="0"/>
            <a:ext cx="9144000" cy="34311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59" name="Google Shape;159;p2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60" name="Google Shape;160;p24"/>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1" name="Google Shape;161;p24"/>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62" name="Google Shape;162;p2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63" name="Google Shape;163;p2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örkblå">
  <p:cSld name="2/3 text och bild, mörkblå">
    <p:spTree>
      <p:nvGrpSpPr>
        <p:cNvPr id="164" name="Shape 164"/>
        <p:cNvGrpSpPr/>
        <p:nvPr/>
      </p:nvGrpSpPr>
      <p:grpSpPr>
        <a:xfrm>
          <a:off x="0" y="0"/>
          <a:ext cx="0" cy="0"/>
          <a:chOff x="0" y="0"/>
          <a:chExt cx="0" cy="0"/>
        </a:xfrm>
      </p:grpSpPr>
      <p:sp>
        <p:nvSpPr>
          <p:cNvPr id="165" name="Google Shape;165;p25"/>
          <p:cNvSpPr/>
          <p:nvPr/>
        </p:nvSpPr>
        <p:spPr>
          <a:xfrm>
            <a:off x="0" y="0"/>
            <a:ext cx="9144000" cy="34311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66" name="Google Shape;166;p2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67" name="Google Shape;167;p25"/>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8" name="Google Shape;168;p25"/>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69" name="Google Shape;169;p2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70" name="Google Shape;170;p25"/>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71" name="Google Shape;171;p2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örkblå">
  <p:cSld name="Enkel textsida, mörkblå">
    <p:spTree>
      <p:nvGrpSpPr>
        <p:cNvPr id="172" name="Shape 172"/>
        <p:cNvGrpSpPr/>
        <p:nvPr/>
      </p:nvGrpSpPr>
      <p:grpSpPr>
        <a:xfrm>
          <a:off x="0" y="0"/>
          <a:ext cx="0" cy="0"/>
          <a:chOff x="0" y="0"/>
          <a:chExt cx="0" cy="0"/>
        </a:xfrm>
      </p:grpSpPr>
      <p:sp>
        <p:nvSpPr>
          <p:cNvPr id="173" name="Google Shape;173;p26"/>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74" name="Google Shape;174;p26"/>
          <p:cNvSpPr/>
          <p:nvPr/>
        </p:nvSpPr>
        <p:spPr>
          <a:xfrm>
            <a:off x="0" y="0"/>
            <a:ext cx="9144000" cy="5143500"/>
          </a:xfrm>
          <a:prstGeom prst="rect">
            <a:avLst/>
          </a:prstGeom>
          <a:solidFill>
            <a:srgbClr val="13567D"/>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75" name="Google Shape;175;p26"/>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76" name="Google Shape;176;p26"/>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77" name="Google Shape;177;p26"/>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blå">
  <p:cSld name="2/3 text, blå">
    <p:spTree>
      <p:nvGrpSpPr>
        <p:cNvPr id="178" name="Shape 178"/>
        <p:cNvGrpSpPr/>
        <p:nvPr/>
      </p:nvGrpSpPr>
      <p:grpSpPr>
        <a:xfrm>
          <a:off x="0" y="0"/>
          <a:ext cx="0" cy="0"/>
          <a:chOff x="0" y="0"/>
          <a:chExt cx="0" cy="0"/>
        </a:xfrm>
      </p:grpSpPr>
      <p:sp>
        <p:nvSpPr>
          <p:cNvPr id="179" name="Google Shape;179;p27"/>
          <p:cNvSpPr/>
          <p:nvPr/>
        </p:nvSpPr>
        <p:spPr>
          <a:xfrm>
            <a:off x="0" y="0"/>
            <a:ext cx="9144000" cy="34311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80" name="Google Shape;180;p2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81" name="Google Shape;181;p27"/>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2" name="Google Shape;182;p27"/>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83" name="Google Shape;183;p2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84" name="Google Shape;184;p2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blå">
  <p:cSld name="2/3 text och bild, blå">
    <p:spTree>
      <p:nvGrpSpPr>
        <p:cNvPr id="185" name="Shape 185"/>
        <p:cNvGrpSpPr/>
        <p:nvPr/>
      </p:nvGrpSpPr>
      <p:grpSpPr>
        <a:xfrm>
          <a:off x="0" y="0"/>
          <a:ext cx="0" cy="0"/>
          <a:chOff x="0" y="0"/>
          <a:chExt cx="0" cy="0"/>
        </a:xfrm>
      </p:grpSpPr>
      <p:sp>
        <p:nvSpPr>
          <p:cNvPr id="186" name="Google Shape;186;p28"/>
          <p:cNvSpPr/>
          <p:nvPr/>
        </p:nvSpPr>
        <p:spPr>
          <a:xfrm>
            <a:off x="0" y="0"/>
            <a:ext cx="9144000" cy="34311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187" name="Google Shape;187;p2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188" name="Google Shape;188;p28"/>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89" name="Google Shape;189;p28"/>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0" name="Google Shape;190;p28"/>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91" name="Google Shape;191;p28"/>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192" name="Google Shape;192;p28"/>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blå">
  <p:cSld name="Enkel textsida, blå">
    <p:spTree>
      <p:nvGrpSpPr>
        <p:cNvPr id="193" name="Shape 193"/>
        <p:cNvGrpSpPr/>
        <p:nvPr/>
      </p:nvGrpSpPr>
      <p:grpSpPr>
        <a:xfrm>
          <a:off x="0" y="0"/>
          <a:ext cx="0" cy="0"/>
          <a:chOff x="0" y="0"/>
          <a:chExt cx="0" cy="0"/>
        </a:xfrm>
      </p:grpSpPr>
      <p:sp>
        <p:nvSpPr>
          <p:cNvPr id="194" name="Google Shape;194;p29"/>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95" name="Google Shape;195;p29"/>
          <p:cNvSpPr/>
          <p:nvPr/>
        </p:nvSpPr>
        <p:spPr>
          <a:xfrm>
            <a:off x="0" y="0"/>
            <a:ext cx="9144000" cy="5143500"/>
          </a:xfrm>
          <a:prstGeom prst="rect">
            <a:avLst/>
          </a:prstGeom>
          <a:solidFill>
            <a:schemeClr val="l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196" name="Google Shape;196;p29"/>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97" name="Google Shape;197;p29"/>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198" name="Google Shape;198;p29"/>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ul">
  <p:cSld name="2/3 text, gul">
    <p:spTree>
      <p:nvGrpSpPr>
        <p:cNvPr id="199" name="Shape 199"/>
        <p:cNvGrpSpPr/>
        <p:nvPr/>
      </p:nvGrpSpPr>
      <p:grpSpPr>
        <a:xfrm>
          <a:off x="0" y="0"/>
          <a:ext cx="0" cy="0"/>
          <a:chOff x="0" y="0"/>
          <a:chExt cx="0" cy="0"/>
        </a:xfrm>
      </p:grpSpPr>
      <p:sp>
        <p:nvSpPr>
          <p:cNvPr id="200" name="Google Shape;200;p30"/>
          <p:cNvSpPr/>
          <p:nvPr/>
        </p:nvSpPr>
        <p:spPr>
          <a:xfrm>
            <a:off x="0" y="0"/>
            <a:ext cx="9144000" cy="34311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01" name="Google Shape;201;p3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02" name="Google Shape;202;p3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03" name="Google Shape;203;p3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04" name="Google Shape;204;p3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05" name="Google Shape;205;p3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petrol">
  <p:cSld name="2/3 text och bild, petrol">
    <p:spTree>
      <p:nvGrpSpPr>
        <p:cNvPr id="28" name="Shape 28"/>
        <p:cNvGrpSpPr/>
        <p:nvPr/>
      </p:nvGrpSpPr>
      <p:grpSpPr>
        <a:xfrm>
          <a:off x="0" y="0"/>
          <a:ext cx="0" cy="0"/>
          <a:chOff x="0" y="0"/>
          <a:chExt cx="0" cy="0"/>
        </a:xfrm>
      </p:grpSpPr>
      <p:sp>
        <p:nvSpPr>
          <p:cNvPr id="29" name="Google Shape;29;p4"/>
          <p:cNvSpPr/>
          <p:nvPr/>
        </p:nvSpPr>
        <p:spPr>
          <a:xfrm>
            <a:off x="0" y="0"/>
            <a:ext cx="9144000" cy="3431100"/>
          </a:xfrm>
          <a:prstGeom prst="rect">
            <a:avLst/>
          </a:prstGeom>
          <a:solidFill>
            <a:schemeClr val="accent4"/>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0" name="Google Shape;30;p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1" name="Google Shape;31;p4"/>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2" name="Google Shape;32;p4"/>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3" name="Google Shape;33;p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34" name="Google Shape;34;p4"/>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35" name="Google Shape;35;p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2/3 text och bild, orange">
  <p:cSld name="1_2/3 text och bild, orange">
    <p:spTree>
      <p:nvGrpSpPr>
        <p:cNvPr id="206" name="Shape 206"/>
        <p:cNvGrpSpPr/>
        <p:nvPr/>
      </p:nvGrpSpPr>
      <p:grpSpPr>
        <a:xfrm>
          <a:off x="0" y="0"/>
          <a:ext cx="0" cy="0"/>
          <a:chOff x="0" y="0"/>
          <a:chExt cx="0" cy="0"/>
        </a:xfrm>
      </p:grpSpPr>
      <p:sp>
        <p:nvSpPr>
          <p:cNvPr id="207" name="Google Shape;207;p31"/>
          <p:cNvSpPr/>
          <p:nvPr/>
        </p:nvSpPr>
        <p:spPr>
          <a:xfrm>
            <a:off x="0" y="0"/>
            <a:ext cx="9144000" cy="34311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08" name="Google Shape;208;p3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09" name="Google Shape;209;p31"/>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2400"/>
              <a:buFont typeface="Open Sans ExtraBold"/>
              <a:buNone/>
              <a:defRPr b="0" i="0" sz="24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0" name="Google Shape;210;p31"/>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600"/>
              <a:buFont typeface="Arial"/>
              <a:buNone/>
              <a:defRPr b="0" i="0" sz="16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11" name="Google Shape;211;p31"/>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12" name="Google Shape;212;p31"/>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13" name="Google Shape;213;p31"/>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ul">
  <p:cSld name="Enkel textsida, gul">
    <p:spTree>
      <p:nvGrpSpPr>
        <p:cNvPr id="214" name="Shape 214"/>
        <p:cNvGrpSpPr/>
        <p:nvPr/>
      </p:nvGrpSpPr>
      <p:grpSpPr>
        <a:xfrm>
          <a:off x="0" y="0"/>
          <a:ext cx="0" cy="0"/>
          <a:chOff x="0" y="0"/>
          <a:chExt cx="0" cy="0"/>
        </a:xfrm>
      </p:grpSpPr>
      <p:sp>
        <p:nvSpPr>
          <p:cNvPr id="215" name="Google Shape;215;p32"/>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16" name="Google Shape;216;p32"/>
          <p:cNvSpPr/>
          <p:nvPr/>
        </p:nvSpPr>
        <p:spPr>
          <a:xfrm>
            <a:off x="0" y="0"/>
            <a:ext cx="9144000" cy="5143500"/>
          </a:xfrm>
          <a:prstGeom prst="rect">
            <a:avLst/>
          </a:prstGeom>
          <a:solidFill>
            <a:schemeClr val="accent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17" name="Google Shape;217;p3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18" name="Google Shape;218;p3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19" name="Google Shape;219;p3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svart">
  <p:cSld name="2/3 text, svart">
    <p:spTree>
      <p:nvGrpSpPr>
        <p:cNvPr id="220" name="Shape 220"/>
        <p:cNvGrpSpPr/>
        <p:nvPr/>
      </p:nvGrpSpPr>
      <p:grpSpPr>
        <a:xfrm>
          <a:off x="0" y="0"/>
          <a:ext cx="0" cy="0"/>
          <a:chOff x="0" y="0"/>
          <a:chExt cx="0" cy="0"/>
        </a:xfrm>
      </p:grpSpPr>
      <p:sp>
        <p:nvSpPr>
          <p:cNvPr id="221" name="Google Shape;221;p33"/>
          <p:cNvSpPr/>
          <p:nvPr/>
        </p:nvSpPr>
        <p:spPr>
          <a:xfrm>
            <a:off x="0" y="0"/>
            <a:ext cx="9144000" cy="34311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22" name="Google Shape;222;p3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23" name="Google Shape;223;p33"/>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4" name="Google Shape;224;p33"/>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25" name="Google Shape;225;p33"/>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26" name="Google Shape;226;p33"/>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svart">
  <p:cSld name="2/3 text och bild, svart">
    <p:spTree>
      <p:nvGrpSpPr>
        <p:cNvPr id="227" name="Shape 227"/>
        <p:cNvGrpSpPr/>
        <p:nvPr/>
      </p:nvGrpSpPr>
      <p:grpSpPr>
        <a:xfrm>
          <a:off x="0" y="0"/>
          <a:ext cx="0" cy="0"/>
          <a:chOff x="0" y="0"/>
          <a:chExt cx="0" cy="0"/>
        </a:xfrm>
      </p:grpSpPr>
      <p:sp>
        <p:nvSpPr>
          <p:cNvPr id="228" name="Google Shape;228;p34"/>
          <p:cNvSpPr/>
          <p:nvPr/>
        </p:nvSpPr>
        <p:spPr>
          <a:xfrm>
            <a:off x="0" y="0"/>
            <a:ext cx="9144000" cy="34311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29" name="Google Shape;229;p3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30" name="Google Shape;230;p34"/>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1" name="Google Shape;231;p34"/>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32" name="Google Shape;232;p34"/>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33" name="Google Shape;233;p34"/>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34" name="Google Shape;234;p34"/>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svart">
  <p:cSld name="Enkel textsida, svart">
    <p:spTree>
      <p:nvGrpSpPr>
        <p:cNvPr id="235" name="Shape 235"/>
        <p:cNvGrpSpPr/>
        <p:nvPr/>
      </p:nvGrpSpPr>
      <p:grpSpPr>
        <a:xfrm>
          <a:off x="0" y="0"/>
          <a:ext cx="0" cy="0"/>
          <a:chOff x="0" y="0"/>
          <a:chExt cx="0" cy="0"/>
        </a:xfrm>
      </p:grpSpPr>
      <p:sp>
        <p:nvSpPr>
          <p:cNvPr id="236" name="Google Shape;236;p35"/>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37" name="Google Shape;237;p35"/>
          <p:cNvSpPr/>
          <p:nvPr/>
        </p:nvSpPr>
        <p:spPr>
          <a:xfrm>
            <a:off x="0" y="0"/>
            <a:ext cx="9144000" cy="5143500"/>
          </a:xfrm>
          <a:prstGeom prst="rect">
            <a:avLst/>
          </a:prstGeom>
          <a:solidFill>
            <a:schemeClr val="dk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38" name="Google Shape;238;p35"/>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39" name="Google Shape;239;p35"/>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40" name="Google Shape;240;p35"/>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grafit">
  <p:cSld name="2/3 text, grafit">
    <p:spTree>
      <p:nvGrpSpPr>
        <p:cNvPr id="241" name="Shape 241"/>
        <p:cNvGrpSpPr/>
        <p:nvPr/>
      </p:nvGrpSpPr>
      <p:grpSpPr>
        <a:xfrm>
          <a:off x="0" y="0"/>
          <a:ext cx="0" cy="0"/>
          <a:chOff x="0" y="0"/>
          <a:chExt cx="0" cy="0"/>
        </a:xfrm>
      </p:grpSpPr>
      <p:sp>
        <p:nvSpPr>
          <p:cNvPr id="242" name="Google Shape;242;p36"/>
          <p:cNvSpPr/>
          <p:nvPr/>
        </p:nvSpPr>
        <p:spPr>
          <a:xfrm>
            <a:off x="0" y="0"/>
            <a:ext cx="9144000" cy="34311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43" name="Google Shape;243;p3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44" name="Google Shape;244;p36"/>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5" name="Google Shape;245;p36"/>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46" name="Google Shape;246;p36"/>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47" name="Google Shape;247;p36"/>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grafit">
  <p:cSld name="2/3 text och bild, grafit">
    <p:spTree>
      <p:nvGrpSpPr>
        <p:cNvPr id="248" name="Shape 248"/>
        <p:cNvGrpSpPr/>
        <p:nvPr/>
      </p:nvGrpSpPr>
      <p:grpSpPr>
        <a:xfrm>
          <a:off x="0" y="0"/>
          <a:ext cx="0" cy="0"/>
          <a:chOff x="0" y="0"/>
          <a:chExt cx="0" cy="0"/>
        </a:xfrm>
      </p:grpSpPr>
      <p:sp>
        <p:nvSpPr>
          <p:cNvPr id="249" name="Google Shape;249;p37"/>
          <p:cNvSpPr/>
          <p:nvPr/>
        </p:nvSpPr>
        <p:spPr>
          <a:xfrm>
            <a:off x="0" y="0"/>
            <a:ext cx="9144000" cy="34311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50" name="Google Shape;250;p3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51" name="Google Shape;251;p37"/>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52" name="Google Shape;252;p37"/>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53" name="Google Shape;253;p3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54" name="Google Shape;254;p37"/>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55" name="Google Shape;255;p3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grafit">
  <p:cSld name="Enkel textsida, grafit">
    <p:spTree>
      <p:nvGrpSpPr>
        <p:cNvPr id="256" name="Shape 256"/>
        <p:cNvGrpSpPr/>
        <p:nvPr/>
      </p:nvGrpSpPr>
      <p:grpSpPr>
        <a:xfrm>
          <a:off x="0" y="0"/>
          <a:ext cx="0" cy="0"/>
          <a:chOff x="0" y="0"/>
          <a:chExt cx="0" cy="0"/>
        </a:xfrm>
      </p:grpSpPr>
      <p:sp>
        <p:nvSpPr>
          <p:cNvPr id="257" name="Google Shape;257;p38"/>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58" name="Google Shape;258;p38"/>
          <p:cNvSpPr/>
          <p:nvPr/>
        </p:nvSpPr>
        <p:spPr>
          <a:xfrm>
            <a:off x="0" y="0"/>
            <a:ext cx="9144000" cy="5143500"/>
          </a:xfrm>
          <a:prstGeom prst="rect">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59" name="Google Shape;259;p38"/>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0" name="Google Shape;260;p38"/>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61" name="Google Shape;261;p38"/>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varm brun">
  <p:cSld name="2/3 text, varm brun">
    <p:spTree>
      <p:nvGrpSpPr>
        <p:cNvPr id="262" name="Shape 262"/>
        <p:cNvGrpSpPr/>
        <p:nvPr/>
      </p:nvGrpSpPr>
      <p:grpSpPr>
        <a:xfrm>
          <a:off x="0" y="0"/>
          <a:ext cx="0" cy="0"/>
          <a:chOff x="0" y="0"/>
          <a:chExt cx="0" cy="0"/>
        </a:xfrm>
      </p:grpSpPr>
      <p:sp>
        <p:nvSpPr>
          <p:cNvPr id="263" name="Google Shape;263;p39"/>
          <p:cNvSpPr/>
          <p:nvPr/>
        </p:nvSpPr>
        <p:spPr>
          <a:xfrm>
            <a:off x="0" y="0"/>
            <a:ext cx="9144000" cy="34311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64" name="Google Shape;264;p3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65" name="Google Shape;265;p39"/>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66" name="Google Shape;266;p39"/>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67" name="Google Shape;267;p39"/>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68" name="Google Shape;268;p3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varm brun">
  <p:cSld name="2/3 text och bild, varm brun">
    <p:spTree>
      <p:nvGrpSpPr>
        <p:cNvPr id="269" name="Shape 269"/>
        <p:cNvGrpSpPr/>
        <p:nvPr/>
      </p:nvGrpSpPr>
      <p:grpSpPr>
        <a:xfrm>
          <a:off x="0" y="0"/>
          <a:ext cx="0" cy="0"/>
          <a:chOff x="0" y="0"/>
          <a:chExt cx="0" cy="0"/>
        </a:xfrm>
      </p:grpSpPr>
      <p:sp>
        <p:nvSpPr>
          <p:cNvPr id="270" name="Google Shape;270;p40"/>
          <p:cNvSpPr/>
          <p:nvPr/>
        </p:nvSpPr>
        <p:spPr>
          <a:xfrm>
            <a:off x="0" y="0"/>
            <a:ext cx="9144000" cy="34311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71" name="Google Shape;271;p4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72" name="Google Shape;272;p40"/>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73" name="Google Shape;273;p40"/>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74" name="Google Shape;274;p4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75" name="Google Shape;275;p40"/>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276" name="Google Shape;276;p4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mint">
  <p:cSld name="2/3 text och bild, mint">
    <p:spTree>
      <p:nvGrpSpPr>
        <p:cNvPr id="36" name="Shape 36"/>
        <p:cNvGrpSpPr/>
        <p:nvPr/>
      </p:nvGrpSpPr>
      <p:grpSpPr>
        <a:xfrm>
          <a:off x="0" y="0"/>
          <a:ext cx="0" cy="0"/>
          <a:chOff x="0" y="0"/>
          <a:chExt cx="0" cy="0"/>
        </a:xfrm>
      </p:grpSpPr>
      <p:sp>
        <p:nvSpPr>
          <p:cNvPr id="37" name="Google Shape;37;p5"/>
          <p:cNvSpPr/>
          <p:nvPr/>
        </p:nvSpPr>
        <p:spPr>
          <a:xfrm>
            <a:off x="0" y="0"/>
            <a:ext cx="9144000" cy="34311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38" name="Google Shape;38;p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39" name="Google Shape;39;p5"/>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0" name="Google Shape;40;p5"/>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1" name="Google Shape;41;p5"/>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42" name="Google Shape;42;p5"/>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43" name="Google Shape;43;p5"/>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varm brun">
  <p:cSld name="Enkel textsida, varm brun">
    <p:spTree>
      <p:nvGrpSpPr>
        <p:cNvPr id="277" name="Shape 277"/>
        <p:cNvGrpSpPr/>
        <p:nvPr/>
      </p:nvGrpSpPr>
      <p:grpSpPr>
        <a:xfrm>
          <a:off x="0" y="0"/>
          <a:ext cx="0" cy="0"/>
          <a:chOff x="0" y="0"/>
          <a:chExt cx="0" cy="0"/>
        </a:xfrm>
      </p:grpSpPr>
      <p:sp>
        <p:nvSpPr>
          <p:cNvPr id="278" name="Google Shape;278;p41"/>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79" name="Google Shape;279;p41"/>
          <p:cNvSpPr/>
          <p:nvPr/>
        </p:nvSpPr>
        <p:spPr>
          <a:xfrm>
            <a:off x="0" y="0"/>
            <a:ext cx="9144000" cy="5143500"/>
          </a:xfrm>
          <a:prstGeom prst="rect">
            <a:avLst/>
          </a:prstGeom>
          <a:solidFill>
            <a:schemeClr val="accent6"/>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280" name="Google Shape;280;p41"/>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1" name="Google Shape;281;p41"/>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282" name="Google Shape;282;p41"/>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bild">
  <p:cSld name="1_Rubrikbild">
    <p:spTree>
      <p:nvGrpSpPr>
        <p:cNvPr id="283" name="Shape 283"/>
        <p:cNvGrpSpPr/>
        <p:nvPr/>
      </p:nvGrpSpPr>
      <p:grpSpPr>
        <a:xfrm>
          <a:off x="0" y="0"/>
          <a:ext cx="0" cy="0"/>
          <a:chOff x="0" y="0"/>
          <a:chExt cx="0" cy="0"/>
        </a:xfrm>
      </p:grpSpPr>
      <p:sp>
        <p:nvSpPr>
          <p:cNvPr id="284" name="Google Shape;284;p42"/>
          <p:cNvSpPr/>
          <p:nvPr/>
        </p:nvSpPr>
        <p:spPr>
          <a:xfrm>
            <a:off x="0" y="0"/>
            <a:ext cx="9144000" cy="5143500"/>
          </a:xfrm>
          <a:prstGeom prst="rect">
            <a:avLst/>
          </a:prstGeom>
          <a:solidFill>
            <a:srgbClr val="474747"/>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285" name="Google Shape;285;p42"/>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286" name="Google Shape;286;p42"/>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chemeClr val="lt1"/>
              </a:buClr>
              <a:buSzPts val="3000"/>
              <a:buFont typeface="Open Sans ExtraBold"/>
              <a:buNone/>
              <a:defRPr b="0" i="0" sz="3000" u="none" cap="none" strike="noStrik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87" name="Google Shape;287;p42"/>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800"/>
              <a:buFont typeface="Arial"/>
              <a:buNone/>
              <a:defRPr b="0" i="0" sz="1800" u="none" cap="none" strike="noStrike">
                <a:solidFill>
                  <a:schemeClr val="lt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288" name="Google Shape;288;p42"/>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Rubrik och punktlista + kapitelmärkning">
  <p:cSld name="1_Rubrik och punktlista + kapitelmärkning">
    <p:spTree>
      <p:nvGrpSpPr>
        <p:cNvPr id="289" name="Shape 289"/>
        <p:cNvGrpSpPr/>
        <p:nvPr/>
      </p:nvGrpSpPr>
      <p:grpSpPr>
        <a:xfrm>
          <a:off x="0" y="0"/>
          <a:ext cx="0" cy="0"/>
          <a:chOff x="0" y="0"/>
          <a:chExt cx="0" cy="0"/>
        </a:xfrm>
      </p:grpSpPr>
      <p:sp>
        <p:nvSpPr>
          <p:cNvPr id="290" name="Google Shape;290;p43"/>
          <p:cNvSpPr txBox="1"/>
          <p:nvPr>
            <p:ph type="title"/>
          </p:nvPr>
        </p:nvSpPr>
        <p:spPr>
          <a:xfrm>
            <a:off x="761565" y="573881"/>
            <a:ext cx="7704000" cy="5850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0050A0"/>
              </a:buClr>
              <a:buSzPts val="3000"/>
              <a:buFont typeface="Calibri"/>
              <a:buNone/>
              <a:defRPr sz="3000">
                <a:solidFill>
                  <a:srgbClr val="0050A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1" name="Google Shape;291;p43"/>
          <p:cNvSpPr txBox="1"/>
          <p:nvPr>
            <p:ph idx="1" type="body"/>
          </p:nvPr>
        </p:nvSpPr>
        <p:spPr>
          <a:xfrm>
            <a:off x="761564" y="1329929"/>
            <a:ext cx="7698300" cy="2610000"/>
          </a:xfrm>
          <a:prstGeom prst="rect">
            <a:avLst/>
          </a:prstGeom>
          <a:noFill/>
          <a:ln>
            <a:noFill/>
          </a:ln>
        </p:spPr>
        <p:txBody>
          <a:bodyPr anchorCtr="0" anchor="t" bIns="45700" lIns="91425" spcFirstLastPara="1" rIns="91425" wrap="square" tIns="45700">
            <a:noAutofit/>
          </a:bodyPr>
          <a:lstStyle>
            <a:lvl1pPr indent="-355600" lvl="0" marL="457200" rtl="0" algn="l">
              <a:spcBef>
                <a:spcPts val="400"/>
              </a:spcBef>
              <a:spcAft>
                <a:spcPts val="0"/>
              </a:spcAft>
              <a:buClr>
                <a:srgbClr val="0050A0"/>
              </a:buClr>
              <a:buSzPts val="2000"/>
              <a:buChar char="•"/>
              <a:defRPr sz="2000">
                <a:solidFill>
                  <a:schemeClr val="dk1"/>
                </a:solidFill>
                <a:latin typeface="Calibri"/>
                <a:ea typeface="Calibri"/>
                <a:cs typeface="Calibri"/>
                <a:sym typeface="Calibri"/>
              </a:defRPr>
            </a:lvl1pPr>
            <a:lvl2pPr indent="-342900" lvl="1" marL="914400" rtl="0" algn="l">
              <a:spcBef>
                <a:spcPts val="360"/>
              </a:spcBef>
              <a:spcAft>
                <a:spcPts val="0"/>
              </a:spcAft>
              <a:buClr>
                <a:srgbClr val="0050A0"/>
              </a:buClr>
              <a:buSzPts val="1800"/>
              <a:buFont typeface="Arial"/>
              <a:buChar char="•"/>
              <a:defRPr sz="1800">
                <a:solidFill>
                  <a:schemeClr val="dk1"/>
                </a:solidFill>
                <a:latin typeface="Calibri"/>
                <a:ea typeface="Calibri"/>
                <a:cs typeface="Calibri"/>
                <a:sym typeface="Calibri"/>
              </a:defRPr>
            </a:lvl2pPr>
            <a:lvl3pPr indent="-330200" lvl="2" marL="1371600" rtl="0" algn="l">
              <a:spcBef>
                <a:spcPts val="320"/>
              </a:spcBef>
              <a:spcAft>
                <a:spcPts val="0"/>
              </a:spcAft>
              <a:buClr>
                <a:srgbClr val="0050A0"/>
              </a:buClr>
              <a:buSzPts val="1600"/>
              <a:buFont typeface="Arial"/>
              <a:buChar char="•"/>
              <a:defRPr sz="1600">
                <a:solidFill>
                  <a:schemeClr val="dk1"/>
                </a:solidFill>
                <a:latin typeface="Calibri"/>
                <a:ea typeface="Calibri"/>
                <a:cs typeface="Calibri"/>
                <a:sym typeface="Calibri"/>
              </a:defRPr>
            </a:lvl3pPr>
            <a:lvl4pPr indent="-317500" lvl="3" marL="1828800" rtl="0" algn="l">
              <a:spcBef>
                <a:spcPts val="280"/>
              </a:spcBef>
              <a:spcAft>
                <a:spcPts val="0"/>
              </a:spcAft>
              <a:buClr>
                <a:srgbClr val="0050A0"/>
              </a:buClr>
              <a:buSzPts val="1400"/>
              <a:buFont typeface="Arial"/>
              <a:buChar char="•"/>
              <a:defRPr sz="1400">
                <a:solidFill>
                  <a:schemeClr val="dk1"/>
                </a:solidFill>
                <a:latin typeface="Calibri"/>
                <a:ea typeface="Calibri"/>
                <a:cs typeface="Calibri"/>
                <a:sym typeface="Calibri"/>
              </a:defRPr>
            </a:lvl4pPr>
            <a:lvl5pPr indent="-304800" lvl="4" marL="2286000" rtl="0" algn="l">
              <a:spcBef>
                <a:spcPts val="240"/>
              </a:spcBef>
              <a:spcAft>
                <a:spcPts val="0"/>
              </a:spcAft>
              <a:buClr>
                <a:srgbClr val="0050A0"/>
              </a:buClr>
              <a:buSzPts val="1200"/>
              <a:buFont typeface="Arial"/>
              <a:buChar char="•"/>
              <a:defRPr sz="1200">
                <a:solidFill>
                  <a:schemeClr val="dk1"/>
                </a:solidFill>
                <a:latin typeface="Calibri"/>
                <a:ea typeface="Calibri"/>
                <a:cs typeface="Calibri"/>
                <a:sym typeface="Calibri"/>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2" name="Google Shape;292;p43"/>
          <p:cNvSpPr txBox="1"/>
          <p:nvPr>
            <p:ph idx="2" type="body"/>
          </p:nvPr>
        </p:nvSpPr>
        <p:spPr>
          <a:xfrm>
            <a:off x="396000" y="248400"/>
            <a:ext cx="8063700" cy="161100"/>
          </a:xfrm>
          <a:prstGeom prst="rect">
            <a:avLst/>
          </a:prstGeom>
          <a:noFill/>
          <a:ln>
            <a:noFill/>
          </a:ln>
        </p:spPr>
        <p:txBody>
          <a:bodyPr anchorCtr="0" anchor="ctr" bIns="45700" lIns="91425" spcFirstLastPara="1" rIns="91425" wrap="square" tIns="45700">
            <a:noAutofit/>
          </a:bodyPr>
          <a:lstStyle>
            <a:lvl1pPr indent="-228600" lvl="0" marL="457200" rtl="0" algn="l">
              <a:spcBef>
                <a:spcPts val="200"/>
              </a:spcBef>
              <a:spcAft>
                <a:spcPts val="0"/>
              </a:spcAft>
              <a:buSzPts val="1000"/>
              <a:buFont typeface="Calibri"/>
              <a:buNone/>
              <a:defRPr b="1" sz="1000">
                <a:solidFill>
                  <a:srgbClr val="0050A0"/>
                </a:solidFill>
                <a:latin typeface="Calibri"/>
                <a:ea typeface="Calibri"/>
                <a:cs typeface="Calibri"/>
                <a:sym typeface="Calibri"/>
              </a:defRPr>
            </a:lvl1pPr>
            <a:lvl2pPr indent="-342900" lvl="1" marL="914400" rtl="0" algn="l">
              <a:spcBef>
                <a:spcPts val="360"/>
              </a:spcBef>
              <a:spcAft>
                <a:spcPts val="0"/>
              </a:spcAft>
              <a:buSzPts val="1800"/>
              <a:buChar char="–"/>
              <a:defRPr/>
            </a:lvl2pPr>
            <a:lvl3pPr indent="-342900" lvl="2" marL="1371600" rtl="0" algn="l">
              <a:spcBef>
                <a:spcPts val="360"/>
              </a:spcBef>
              <a:spcAft>
                <a:spcPts val="0"/>
              </a:spcAft>
              <a:buSzPts val="1800"/>
              <a:buChar char="•"/>
              <a:defRPr/>
            </a:lvl3pPr>
            <a:lvl4pPr indent="-342900" lvl="3" marL="1828800" rtl="0" algn="l">
              <a:spcBef>
                <a:spcPts val="360"/>
              </a:spcBef>
              <a:spcAft>
                <a:spcPts val="0"/>
              </a:spcAft>
              <a:buSzPts val="1800"/>
              <a:buChar char="–"/>
              <a:defRPr/>
            </a:lvl4pPr>
            <a:lvl5pPr indent="-342900" lvl="4" marL="2286000" rtl="0" algn="l">
              <a:spcBef>
                <a:spcPts val="36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3" name="Google Shape;293;p43"/>
          <p:cNvSpPr txBox="1"/>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sv-SE" sz="1000">
                <a:solidFill>
                  <a:srgbClr val="0050A0"/>
                </a:solidFill>
                <a:latin typeface="Calibri"/>
                <a:ea typeface="Calibri"/>
                <a:cs typeface="Calibri"/>
                <a:sym typeface="Calibri"/>
              </a:rPr>
              <a:t>WS 1 | Att leda digital förändring | Skellefteå vt 2019</a:t>
            </a:r>
            <a:endParaRPr b="1" sz="1000">
              <a:solidFill>
                <a:srgbClr val="0050A0"/>
              </a:solidFill>
              <a:latin typeface="Calibri"/>
              <a:ea typeface="Calibri"/>
              <a:cs typeface="Calibri"/>
              <a:sym typeface="Calibri"/>
            </a:endParaRPr>
          </a:p>
        </p:txBody>
      </p:sp>
      <p:sp>
        <p:nvSpPr>
          <p:cNvPr id="294" name="Google Shape;294;p43"/>
          <p:cNvSpPr txBox="1"/>
          <p:nvPr>
            <p:ph idx="12" type="sldNum"/>
          </p:nvPr>
        </p:nvSpPr>
        <p:spPr>
          <a:xfrm>
            <a:off x="8556784" y="4749851"/>
            <a:ext cx="548700" cy="393600"/>
          </a:xfrm>
          <a:prstGeom prst="rect">
            <a:avLst/>
          </a:prstGeom>
        </p:spPr>
        <p:txBody>
          <a:bodyPr anchorCtr="0" anchor="t" bIns="45675" lIns="91375" spcFirstLastPara="1" rIns="91375" wrap="square" tIns="456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95" name="Shape 295"/>
        <p:cNvGrpSpPr/>
        <p:nvPr/>
      </p:nvGrpSpPr>
      <p:grpSpPr>
        <a:xfrm>
          <a:off x="0" y="0"/>
          <a:ext cx="0" cy="0"/>
          <a:chOff x="0" y="0"/>
          <a:chExt cx="0" cy="0"/>
        </a:xfrm>
      </p:grpSpPr>
      <p:sp>
        <p:nvSpPr>
          <p:cNvPr id="296" name="Google Shape;296;p44"/>
          <p:cNvSpPr txBox="1"/>
          <p:nvPr>
            <p:ph idx="10" type="dt"/>
          </p:nvPr>
        </p:nvSpPr>
        <p:spPr>
          <a:xfrm>
            <a:off x="457200" y="4767264"/>
            <a:ext cx="2133600" cy="273900"/>
          </a:xfrm>
          <a:prstGeom prst="rect">
            <a:avLst/>
          </a:prstGeom>
          <a:noFill/>
          <a:ln>
            <a:noFill/>
          </a:ln>
        </p:spPr>
        <p:txBody>
          <a:bodyPr anchorCtr="0" anchor="t" bIns="45675" lIns="91375" spcFirstLastPara="1" rIns="91375" wrap="square" tIns="4567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7" name="Google Shape;297;p44"/>
          <p:cNvSpPr txBox="1"/>
          <p:nvPr>
            <p:ph idx="11" type="ftr"/>
          </p:nvPr>
        </p:nvSpPr>
        <p:spPr>
          <a:xfrm>
            <a:off x="3124200" y="4767264"/>
            <a:ext cx="2895600" cy="273900"/>
          </a:xfrm>
          <a:prstGeom prst="rect">
            <a:avLst/>
          </a:prstGeom>
          <a:noFill/>
          <a:ln>
            <a:noFill/>
          </a:ln>
        </p:spPr>
        <p:txBody>
          <a:bodyPr anchorCtr="0" anchor="t" bIns="45675" lIns="91375" spcFirstLastPara="1" rIns="91375" wrap="square" tIns="45675">
            <a:noAutofit/>
          </a:bodyPr>
          <a:lstStyle>
            <a:lvl1pPr indent="0" lvl="0" mar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8" name="Google Shape;298;p44"/>
          <p:cNvSpPr txBox="1"/>
          <p:nvPr>
            <p:ph idx="12" type="sldNum"/>
          </p:nvPr>
        </p:nvSpPr>
        <p:spPr>
          <a:xfrm>
            <a:off x="6553200" y="4767264"/>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a:p>
        </p:txBody>
      </p:sp>
      <p:sp>
        <p:nvSpPr>
          <p:cNvPr id="299" name="Google Shape;299;p44"/>
          <p:cNvSpPr txBox="1"/>
          <p:nvPr/>
        </p:nvSpPr>
        <p:spPr>
          <a:xfrm>
            <a:off x="395288" y="249083"/>
            <a:ext cx="8064600" cy="160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sv-SE" sz="1000">
                <a:solidFill>
                  <a:srgbClr val="0050A0"/>
                </a:solidFill>
                <a:latin typeface="Calibri"/>
                <a:ea typeface="Calibri"/>
                <a:cs typeface="Calibri"/>
                <a:sym typeface="Calibri"/>
              </a:rPr>
              <a:t>WS 1 | Att leda digital förändring | Skellefteå vt 2019</a:t>
            </a:r>
            <a:endParaRPr b="1" sz="1000">
              <a:solidFill>
                <a:srgbClr val="0050A0"/>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showMasterSp="0" type="tx">
  <p:cSld name="TITLE_AND_BODY">
    <p:spTree>
      <p:nvGrpSpPr>
        <p:cNvPr id="300" name="Shape 300"/>
        <p:cNvGrpSpPr/>
        <p:nvPr/>
      </p:nvGrpSpPr>
      <p:grpSpPr>
        <a:xfrm>
          <a:off x="0" y="0"/>
          <a:ext cx="0" cy="0"/>
          <a:chOff x="0" y="0"/>
          <a:chExt cx="0" cy="0"/>
        </a:xfrm>
      </p:grpSpPr>
      <p:pic>
        <p:nvPicPr>
          <p:cNvPr descr="Bildobjekt 2" id="301" name="Google Shape;301;p45"/>
          <p:cNvPicPr preferRelativeResize="0"/>
          <p:nvPr/>
        </p:nvPicPr>
        <p:blipFill rotWithShape="1">
          <a:blip r:embed="rId2">
            <a:alphaModFix/>
          </a:blip>
          <a:srcRect b="0" l="0" r="0" t="0"/>
          <a:stretch/>
        </p:blipFill>
        <p:spPr>
          <a:xfrm>
            <a:off x="12700" y="0"/>
            <a:ext cx="9143999" cy="901701"/>
          </a:xfrm>
          <a:prstGeom prst="rect">
            <a:avLst/>
          </a:prstGeom>
          <a:noFill/>
          <a:ln>
            <a:noFill/>
          </a:ln>
        </p:spPr>
      </p:pic>
      <p:pic>
        <p:nvPicPr>
          <p:cNvPr descr="EUlogo_v_CMYK.eps" id="302" name="Google Shape;302;p45"/>
          <p:cNvPicPr preferRelativeResize="0"/>
          <p:nvPr/>
        </p:nvPicPr>
        <p:blipFill rotWithShape="1">
          <a:blip r:embed="rId3">
            <a:alphaModFix/>
          </a:blip>
          <a:srcRect b="0" l="0" r="0" t="0"/>
          <a:stretch/>
        </p:blipFill>
        <p:spPr>
          <a:xfrm>
            <a:off x="722644" y="4560433"/>
            <a:ext cx="1389712" cy="480269"/>
          </a:xfrm>
          <a:prstGeom prst="rect">
            <a:avLst/>
          </a:prstGeom>
          <a:noFill/>
          <a:ln>
            <a:noFill/>
          </a:ln>
        </p:spPr>
      </p:pic>
      <p:sp>
        <p:nvSpPr>
          <p:cNvPr id="303" name="Google Shape;303;p45"/>
          <p:cNvSpPr txBox="1"/>
          <p:nvPr/>
        </p:nvSpPr>
        <p:spPr>
          <a:xfrm>
            <a:off x="4356100" y="102485"/>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Att leda digital förändring</a:t>
            </a:r>
            <a:endParaRPr sz="500"/>
          </a:p>
        </p:txBody>
      </p:sp>
      <p:sp>
        <p:nvSpPr>
          <p:cNvPr id="304" name="Google Shape;304;p45"/>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1pPr>
            <a:lvl2pPr indent="0" lvl="1"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2pPr>
            <a:lvl3pPr indent="0" lvl="2"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3pPr>
            <a:lvl4pPr indent="0" lvl="3"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4pPr>
            <a:lvl5pPr indent="0" lvl="4"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5pPr>
            <a:lvl6pPr indent="0" lvl="5"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6pPr>
            <a:lvl7pPr indent="0" lvl="6"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7pPr>
            <a:lvl8pPr indent="0" lvl="7"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8pPr>
            <a:lvl9pPr indent="0" lvl="8"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200">
              <a:latin typeface="Open Sans"/>
              <a:ea typeface="Open Sans"/>
              <a:cs typeface="Open Sans"/>
              <a:sym typeface="Open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2" showMasterSp="0">
  <p:cSld name="Blank">
    <p:spTree>
      <p:nvGrpSpPr>
        <p:cNvPr id="305" name="Shape 305"/>
        <p:cNvGrpSpPr/>
        <p:nvPr/>
      </p:nvGrpSpPr>
      <p:grpSpPr>
        <a:xfrm>
          <a:off x="0" y="0"/>
          <a:ext cx="0" cy="0"/>
          <a:chOff x="0" y="0"/>
          <a:chExt cx="0" cy="0"/>
        </a:xfrm>
      </p:grpSpPr>
      <p:pic>
        <p:nvPicPr>
          <p:cNvPr descr="Bildobjekt 2" id="306" name="Google Shape;306;p46"/>
          <p:cNvPicPr preferRelativeResize="0"/>
          <p:nvPr/>
        </p:nvPicPr>
        <p:blipFill rotWithShape="1">
          <a:blip r:embed="rId2">
            <a:alphaModFix/>
          </a:blip>
          <a:srcRect b="0" l="0" r="0" t="0"/>
          <a:stretch/>
        </p:blipFill>
        <p:spPr>
          <a:xfrm>
            <a:off x="12700" y="0"/>
            <a:ext cx="9143999" cy="901701"/>
          </a:xfrm>
          <a:prstGeom prst="rect">
            <a:avLst/>
          </a:prstGeom>
          <a:noFill/>
          <a:ln>
            <a:noFill/>
          </a:ln>
        </p:spPr>
      </p:pic>
      <p:pic>
        <p:nvPicPr>
          <p:cNvPr descr="EUlogo_v_CMYK.eps" id="307" name="Google Shape;307;p46"/>
          <p:cNvPicPr preferRelativeResize="0"/>
          <p:nvPr/>
        </p:nvPicPr>
        <p:blipFill rotWithShape="1">
          <a:blip r:embed="rId3">
            <a:alphaModFix/>
          </a:blip>
          <a:srcRect b="0" l="0" r="0" t="0"/>
          <a:stretch/>
        </p:blipFill>
        <p:spPr>
          <a:xfrm>
            <a:off x="722644" y="4560433"/>
            <a:ext cx="1389712" cy="480269"/>
          </a:xfrm>
          <a:prstGeom prst="rect">
            <a:avLst/>
          </a:prstGeom>
          <a:noFill/>
          <a:ln>
            <a:noFill/>
          </a:ln>
        </p:spPr>
      </p:pic>
      <p:sp>
        <p:nvSpPr>
          <p:cNvPr id="308" name="Google Shape;308;p46"/>
          <p:cNvSpPr txBox="1"/>
          <p:nvPr/>
        </p:nvSpPr>
        <p:spPr>
          <a:xfrm>
            <a:off x="4356100" y="112010"/>
            <a:ext cx="4788000" cy="396300"/>
          </a:xfrm>
          <a:prstGeom prst="rect">
            <a:avLst/>
          </a:prstGeom>
          <a:noFill/>
          <a:ln>
            <a:noFill/>
          </a:ln>
        </p:spPr>
        <p:txBody>
          <a:bodyPr anchorCtr="0" anchor="t" bIns="45725" lIns="45725" spcFirstLastPara="1" rIns="45725" wrap="square" tIns="45725">
            <a:noAutofit/>
          </a:bodyPr>
          <a:lstStyle/>
          <a:p>
            <a:pPr indent="0" lvl="0" marL="0" marR="0" rtl="0" algn="l">
              <a:lnSpc>
                <a:spcPct val="157692"/>
              </a:lnSpc>
              <a:spcBef>
                <a:spcPts val="0"/>
              </a:spcBef>
              <a:spcAft>
                <a:spcPts val="0"/>
              </a:spcAft>
              <a:buClr>
                <a:srgbClr val="FFFFFF"/>
              </a:buClr>
              <a:buSzPts val="2000"/>
              <a:buFont typeface="Calibri"/>
              <a:buNone/>
            </a:pPr>
            <a:r>
              <a:rPr b="0" i="1" lang="sv-SE" sz="2000" u="none" cap="none" strike="noStrike">
                <a:solidFill>
                  <a:srgbClr val="FFFFFF"/>
                </a:solidFill>
                <a:latin typeface="Calibri"/>
                <a:ea typeface="Calibri"/>
                <a:cs typeface="Calibri"/>
                <a:sym typeface="Calibri"/>
              </a:rPr>
              <a:t>Digital kompetens för beslutsfattare</a:t>
            </a:r>
            <a:endParaRPr sz="500"/>
          </a:p>
        </p:txBody>
      </p:sp>
      <p:sp>
        <p:nvSpPr>
          <p:cNvPr id="309" name="Google Shape;309;p46"/>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lvl1pPr indent="0" lvl="0"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1pPr>
            <a:lvl2pPr indent="0" lvl="1"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2pPr>
            <a:lvl3pPr indent="0" lvl="2"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3pPr>
            <a:lvl4pPr indent="0" lvl="3"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4pPr>
            <a:lvl5pPr indent="0" lvl="4"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5pPr>
            <a:lvl6pPr indent="0" lvl="5"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6pPr>
            <a:lvl7pPr indent="0" lvl="6"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7pPr>
            <a:lvl8pPr indent="0" lvl="7"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8pPr>
            <a:lvl9pPr indent="0" lvl="8" marL="0" rtl="0" algn="l">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sv-SE"/>
              <a:t>‹#›</a:t>
            </a:fld>
            <a:endParaRPr sz="1200">
              <a:latin typeface="Open Sans"/>
              <a:ea typeface="Open Sans"/>
              <a:cs typeface="Open Sans"/>
              <a:sym typeface="Open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howMasterSp="0">
  <p:cSld name="Default">
    <p:bg>
      <p:bgPr>
        <a:solidFill>
          <a:srgbClr val="000000"/>
        </a:solidFill>
      </p:bgPr>
    </p:bg>
    <p:spTree>
      <p:nvGrpSpPr>
        <p:cNvPr id="310" name="Shape 310"/>
        <p:cNvGrpSpPr/>
        <p:nvPr/>
      </p:nvGrpSpPr>
      <p:grpSpPr>
        <a:xfrm>
          <a:off x="0" y="0"/>
          <a:ext cx="0" cy="0"/>
          <a:chOff x="0" y="0"/>
          <a:chExt cx="0" cy="0"/>
        </a:xfrm>
      </p:grpSpPr>
      <p:sp>
        <p:nvSpPr>
          <p:cNvPr id="311" name="Google Shape;311;p47"/>
          <p:cNvSpPr txBox="1"/>
          <p:nvPr>
            <p:ph idx="12" type="sldNum"/>
          </p:nvPr>
        </p:nvSpPr>
        <p:spPr>
          <a:xfrm>
            <a:off x="6057900" y="4629150"/>
            <a:ext cx="1600200" cy="276300"/>
          </a:xfrm>
          <a:prstGeom prst="rect">
            <a:avLst/>
          </a:prstGeom>
          <a:noFill/>
          <a:ln>
            <a:noFill/>
          </a:ln>
        </p:spPr>
        <p:txBody>
          <a:bodyPr anchorCtr="0" anchor="ctr" bIns="24100" lIns="24100" spcFirstLastPara="1" rIns="24100" wrap="square" tIns="24100">
            <a:noAutofit/>
          </a:bodyPr>
          <a:lstStyle>
            <a:lvl1pPr indent="0" lvl="0"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1pPr>
            <a:lvl2pPr indent="0" lvl="1"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2pPr>
            <a:lvl3pPr indent="0" lvl="2"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3pPr>
            <a:lvl4pPr indent="0" lvl="3"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4pPr>
            <a:lvl5pPr indent="0" lvl="4"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5pPr>
            <a:lvl6pPr indent="0" lvl="5"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6pPr>
            <a:lvl7pPr indent="0" lvl="6"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7pPr>
            <a:lvl8pPr indent="0" lvl="7"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8pPr>
            <a:lvl9pPr indent="0" lvl="8" marL="0" rtl="0" algn="r">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sv-SE"/>
              <a:t>‹#›</a:t>
            </a:fld>
            <a:endParaRPr b="0" i="0" u="none" cap="none" strike="noStrike">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el och punkter" showMasterSp="0">
  <p:cSld name="Titel och punkter">
    <p:spTree>
      <p:nvGrpSpPr>
        <p:cNvPr id="312" name="Shape 312"/>
        <p:cNvGrpSpPr/>
        <p:nvPr/>
      </p:nvGrpSpPr>
      <p:grpSpPr>
        <a:xfrm>
          <a:off x="0" y="0"/>
          <a:ext cx="0" cy="0"/>
          <a:chOff x="0" y="0"/>
          <a:chExt cx="0" cy="0"/>
        </a:xfrm>
      </p:grpSpPr>
      <p:sp>
        <p:nvSpPr>
          <p:cNvPr id="313" name="Google Shape;313;p48"/>
          <p:cNvSpPr txBox="1"/>
          <p:nvPr>
            <p:ph type="title"/>
          </p:nvPr>
        </p:nvSpPr>
        <p:spPr>
          <a:xfrm>
            <a:off x="1645295" y="234404"/>
            <a:ext cx="5853300" cy="1138500"/>
          </a:xfrm>
          <a:prstGeom prst="rect">
            <a:avLst/>
          </a:prstGeom>
          <a:noFill/>
          <a:ln>
            <a:noFill/>
          </a:ln>
        </p:spPr>
        <p:txBody>
          <a:bodyPr anchorCtr="0" anchor="ctr" bIns="26775" lIns="26775" spcFirstLastPara="1" rIns="26775" wrap="square" tIns="26775">
            <a:noAutofit/>
          </a:bodyPr>
          <a:lstStyle>
            <a:lvl1pPr lvl="0" rtl="0" algn="ctr">
              <a:lnSpc>
                <a:spcPct val="100000"/>
              </a:lnSpc>
              <a:spcBef>
                <a:spcPts val="0"/>
              </a:spcBef>
              <a:spcAft>
                <a:spcPts val="0"/>
              </a:spcAft>
              <a:buClr>
                <a:srgbClr val="000000"/>
              </a:buClr>
              <a:buSzPts val="4200"/>
              <a:buFont typeface="Helvetica Neue Light"/>
              <a:buNone/>
              <a:defRPr sz="4200">
                <a:latin typeface="Helvetica Neue Light"/>
                <a:ea typeface="Helvetica Neue Light"/>
                <a:cs typeface="Helvetica Neue Light"/>
                <a:sym typeface="Helvetica Neue Light"/>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sp>
        <p:nvSpPr>
          <p:cNvPr id="314" name="Google Shape;314;p48"/>
          <p:cNvSpPr txBox="1"/>
          <p:nvPr>
            <p:ph idx="1" type="body"/>
          </p:nvPr>
        </p:nvSpPr>
        <p:spPr>
          <a:xfrm>
            <a:off x="1645295" y="1372939"/>
            <a:ext cx="5853300" cy="3315300"/>
          </a:xfrm>
          <a:prstGeom prst="rect">
            <a:avLst/>
          </a:prstGeom>
          <a:noFill/>
          <a:ln>
            <a:noFill/>
          </a:ln>
        </p:spPr>
        <p:txBody>
          <a:bodyPr anchorCtr="0" anchor="ctr" bIns="26775" lIns="26775" spcFirstLastPara="1" rIns="26775" wrap="square" tIns="26775">
            <a:noAutofit/>
          </a:bodyPr>
          <a:lstStyle>
            <a:lvl1pPr indent="-317500" lvl="0" marL="457200" rtl="0" algn="l">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1pPr>
            <a:lvl2pPr indent="-317500" lvl="1" marL="914400" rtl="0" algn="l">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2pPr>
            <a:lvl3pPr indent="-317500" lvl="2" marL="1371600" rtl="0" algn="l">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3pPr>
            <a:lvl4pPr indent="-317500" lvl="3" marL="1828800" rtl="0" algn="l">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4pPr>
            <a:lvl5pPr indent="-317500" lvl="4" marL="2286000" rtl="0" algn="l">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5pPr>
            <a:lvl6pPr indent="-273050" lvl="5" marL="2743200" rtl="0" algn="l">
              <a:lnSpc>
                <a:spcPct val="100000"/>
              </a:lnSpc>
              <a:spcBef>
                <a:spcPts val="800"/>
              </a:spcBef>
              <a:spcAft>
                <a:spcPts val="0"/>
              </a:spcAft>
              <a:buClr>
                <a:srgbClr val="000000"/>
              </a:buClr>
              <a:buSzPts val="700"/>
              <a:buChar char="•"/>
              <a:defRPr/>
            </a:lvl6pPr>
            <a:lvl7pPr indent="-273050" lvl="6" marL="3200400" rtl="0" algn="l">
              <a:lnSpc>
                <a:spcPct val="100000"/>
              </a:lnSpc>
              <a:spcBef>
                <a:spcPts val="800"/>
              </a:spcBef>
              <a:spcAft>
                <a:spcPts val="0"/>
              </a:spcAft>
              <a:buClr>
                <a:srgbClr val="000000"/>
              </a:buClr>
              <a:buSzPts val="700"/>
              <a:buChar char="•"/>
              <a:defRPr/>
            </a:lvl7pPr>
            <a:lvl8pPr indent="-273050" lvl="7" marL="3657600" rtl="0" algn="l">
              <a:lnSpc>
                <a:spcPct val="100000"/>
              </a:lnSpc>
              <a:spcBef>
                <a:spcPts val="800"/>
              </a:spcBef>
              <a:spcAft>
                <a:spcPts val="0"/>
              </a:spcAft>
              <a:buClr>
                <a:srgbClr val="000000"/>
              </a:buClr>
              <a:buSzPts val="700"/>
              <a:buChar char="•"/>
              <a:defRPr/>
            </a:lvl8pPr>
            <a:lvl9pPr indent="-273050" lvl="8" marL="4114800" rtl="0" algn="l">
              <a:lnSpc>
                <a:spcPct val="100000"/>
              </a:lnSpc>
              <a:spcBef>
                <a:spcPts val="800"/>
              </a:spcBef>
              <a:spcAft>
                <a:spcPts val="0"/>
              </a:spcAft>
              <a:buClr>
                <a:srgbClr val="000000"/>
              </a:buClr>
              <a:buSzPts val="700"/>
              <a:buChar char="•"/>
              <a:defRPr/>
            </a:lvl9pPr>
          </a:lstStyle>
          <a:p/>
        </p:txBody>
      </p:sp>
      <p:sp>
        <p:nvSpPr>
          <p:cNvPr id="315" name="Google Shape;315;p48"/>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lvl1pPr indent="0" lvl="0"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sv-SE"/>
              <a:t>‹#›</a:t>
            </a:fld>
            <a:endParaRPr b="0" i="0" u="none" cap="none" strike="noStrike">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mint">
  <p:cSld name="Enkel textsida, mint">
    <p:spTree>
      <p:nvGrpSpPr>
        <p:cNvPr id="44" name="Shape 44"/>
        <p:cNvGrpSpPr/>
        <p:nvPr/>
      </p:nvGrpSpPr>
      <p:grpSpPr>
        <a:xfrm>
          <a:off x="0" y="0"/>
          <a:ext cx="0" cy="0"/>
          <a:chOff x="0" y="0"/>
          <a:chExt cx="0" cy="0"/>
        </a:xfrm>
      </p:grpSpPr>
      <p:sp>
        <p:nvSpPr>
          <p:cNvPr id="45" name="Google Shape;45;p6"/>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6" name="Google Shape;46;p6"/>
          <p:cNvSpPr/>
          <p:nvPr/>
        </p:nvSpPr>
        <p:spPr>
          <a:xfrm>
            <a:off x="0" y="0"/>
            <a:ext cx="9144000" cy="5143500"/>
          </a:xfrm>
          <a:prstGeom prst="rect">
            <a:avLst/>
          </a:prstGeom>
          <a:solidFill>
            <a:schemeClr val="accent5"/>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47" name="Google Shape;47;p6"/>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8" name="Google Shape;48;p6"/>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49" name="Google Shape;49;p6"/>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ch bild, ljuslila">
  <p:cSld name="2/3 text och bild, ljuslila">
    <p:spTree>
      <p:nvGrpSpPr>
        <p:cNvPr id="50" name="Shape 50"/>
        <p:cNvGrpSpPr/>
        <p:nvPr/>
      </p:nvGrpSpPr>
      <p:grpSpPr>
        <a:xfrm>
          <a:off x="0" y="0"/>
          <a:ext cx="0" cy="0"/>
          <a:chOff x="0" y="0"/>
          <a:chExt cx="0" cy="0"/>
        </a:xfrm>
      </p:grpSpPr>
      <p:sp>
        <p:nvSpPr>
          <p:cNvPr id="51" name="Google Shape;51;p7"/>
          <p:cNvSpPr/>
          <p:nvPr/>
        </p:nvSpPr>
        <p:spPr>
          <a:xfrm>
            <a:off x="0" y="0"/>
            <a:ext cx="9144000" cy="34311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52" name="Google Shape;52;p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53" name="Google Shape;53;p7"/>
          <p:cNvSpPr txBox="1"/>
          <p:nvPr>
            <p:ph type="title"/>
          </p:nvPr>
        </p:nvSpPr>
        <p:spPr>
          <a:xfrm>
            <a:off x="457200" y="240030"/>
            <a:ext cx="37338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2400"/>
              <a:buFont typeface="Open Sans ExtraBold"/>
              <a:buNone/>
              <a:defRPr b="0" i="0" sz="24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4" name="Google Shape;54;p7"/>
          <p:cNvSpPr txBox="1"/>
          <p:nvPr>
            <p:ph idx="1" type="body"/>
          </p:nvPr>
        </p:nvSpPr>
        <p:spPr>
          <a:xfrm>
            <a:off x="457200" y="1097280"/>
            <a:ext cx="37338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600"/>
              <a:buFont typeface="Arial"/>
              <a:buNone/>
              <a:defRPr b="0" i="0" sz="16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5" name="Google Shape;55;p7"/>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56" name="Google Shape;56;p7"/>
          <p:cNvSpPr/>
          <p:nvPr>
            <p:ph idx="3" type="pic"/>
          </p:nvPr>
        </p:nvSpPr>
        <p:spPr>
          <a:xfrm>
            <a:off x="4572000" y="0"/>
            <a:ext cx="4572000" cy="3431100"/>
          </a:xfrm>
          <a:prstGeom prst="rect">
            <a:avLst/>
          </a:prstGeom>
          <a:noFill/>
          <a:ln>
            <a:noFill/>
          </a:ln>
        </p:spPr>
        <p:txBody>
          <a:bodyPr anchorCtr="0" anchor="ctr" bIns="45675" lIns="91375" spcFirstLastPara="1" rIns="91375" wrap="square" tIns="45675">
            <a:noAutofit/>
          </a:bodyPr>
          <a:lstStyle>
            <a:lvl1pPr lvl="0" marR="0" rtl="0" algn="ctr">
              <a:spcBef>
                <a:spcPts val="280"/>
              </a:spcBef>
              <a:spcAft>
                <a:spcPts val="0"/>
              </a:spcAft>
              <a:buClr>
                <a:schemeClr val="lt1"/>
              </a:buClr>
              <a:buSzPts val="1400"/>
              <a:buFont typeface="Arial"/>
              <a:buChar char="•"/>
              <a:defRPr b="0" i="0" sz="1400" u="none" cap="none" strike="noStrike">
                <a:solidFill>
                  <a:schemeClr val="lt1"/>
                </a:solidFill>
                <a:latin typeface="Open Sans Light"/>
                <a:ea typeface="Open Sans Light"/>
                <a:cs typeface="Open Sans Light"/>
                <a:sym typeface="Open Sans Light"/>
              </a:defRPr>
            </a:lvl1pPr>
            <a:lvl2pPr lvl="1"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lvl="2"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lvl="3"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lvl="4"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57" name="Google Shape;57;p7"/>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kel textsida, ljuslila">
  <p:cSld name="Enkel textsida, ljuslila">
    <p:spTree>
      <p:nvGrpSpPr>
        <p:cNvPr id="58" name="Shape 58"/>
        <p:cNvGrpSpPr/>
        <p:nvPr/>
      </p:nvGrpSpPr>
      <p:grpSpPr>
        <a:xfrm>
          <a:off x="0" y="0"/>
          <a:ext cx="0" cy="0"/>
          <a:chOff x="0" y="0"/>
          <a:chExt cx="0" cy="0"/>
        </a:xfrm>
      </p:grpSpPr>
      <p:sp>
        <p:nvSpPr>
          <p:cNvPr id="59" name="Google Shape;59;p8"/>
          <p:cNvSpPr/>
          <p:nvPr/>
        </p:nvSpPr>
        <p:spPr>
          <a:xfrm>
            <a:off x="0" y="0"/>
            <a:ext cx="9144000" cy="5143500"/>
          </a:xfrm>
          <a:prstGeom prst="rect">
            <a:avLst/>
          </a:prstGeom>
          <a:solidFill>
            <a:schemeClr val="dk2"/>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60" name="Google Shape;60;p8"/>
          <p:cNvSpPr/>
          <p:nvPr/>
        </p:nvSpPr>
        <p:spPr>
          <a:xfrm>
            <a:off x="0" y="0"/>
            <a:ext cx="9144000" cy="51435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sp>
        <p:nvSpPr>
          <p:cNvPr id="61" name="Google Shape;61;p8"/>
          <p:cNvSpPr txBox="1"/>
          <p:nvPr>
            <p:ph type="title"/>
          </p:nvPr>
        </p:nvSpPr>
        <p:spPr>
          <a:xfrm>
            <a:off x="457200" y="54864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2" name="Google Shape;62;p8"/>
          <p:cNvSpPr txBox="1"/>
          <p:nvPr>
            <p:ph idx="1" type="body"/>
          </p:nvPr>
        </p:nvSpPr>
        <p:spPr>
          <a:xfrm>
            <a:off x="457200" y="1405890"/>
            <a:ext cx="8229600" cy="26061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id="63" name="Google Shape;63;p8"/>
          <p:cNvPicPr preferRelativeResize="0"/>
          <p:nvPr/>
        </p:nvPicPr>
        <p:blipFill rotWithShape="1">
          <a:blip r:embed="rId2">
            <a:alphaModFix/>
          </a:blip>
          <a:srcRect b="0" l="0" r="0" t="0"/>
          <a:stretch/>
        </p:blipFill>
        <p:spPr>
          <a:xfrm>
            <a:off x="7009217" y="4286520"/>
            <a:ext cx="1411301" cy="4406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ljuslila">
  <p:cSld name="2/3 text, ljuslila">
    <p:spTree>
      <p:nvGrpSpPr>
        <p:cNvPr id="64" name="Shape 64"/>
        <p:cNvGrpSpPr/>
        <p:nvPr/>
      </p:nvGrpSpPr>
      <p:grpSpPr>
        <a:xfrm>
          <a:off x="0" y="0"/>
          <a:ext cx="0" cy="0"/>
          <a:chOff x="0" y="0"/>
          <a:chExt cx="0" cy="0"/>
        </a:xfrm>
      </p:grpSpPr>
      <p:sp>
        <p:nvSpPr>
          <p:cNvPr id="65" name="Google Shape;65;p9"/>
          <p:cNvSpPr/>
          <p:nvPr/>
        </p:nvSpPr>
        <p:spPr>
          <a:xfrm>
            <a:off x="0" y="0"/>
            <a:ext cx="9144000" cy="3431100"/>
          </a:xfrm>
          <a:prstGeom prst="rect">
            <a:avLst/>
          </a:prstGeom>
          <a:solidFill>
            <a:schemeClr val="accent3"/>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66" name="Google Shape;66;p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67" name="Google Shape;67;p9"/>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8" name="Google Shape;68;p9"/>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69" name="Google Shape;69;p9"/>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70" name="Google Shape;70;p9"/>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 text, orange">
  <p:cSld name="2/3 text, orange">
    <p:spTree>
      <p:nvGrpSpPr>
        <p:cNvPr id="71" name="Shape 71"/>
        <p:cNvGrpSpPr/>
        <p:nvPr/>
      </p:nvGrpSpPr>
      <p:grpSpPr>
        <a:xfrm>
          <a:off x="0" y="0"/>
          <a:ext cx="0" cy="0"/>
          <a:chOff x="0" y="0"/>
          <a:chExt cx="0" cy="0"/>
        </a:xfrm>
      </p:grpSpPr>
      <p:sp>
        <p:nvSpPr>
          <p:cNvPr id="72" name="Google Shape;72;p10"/>
          <p:cNvSpPr/>
          <p:nvPr/>
        </p:nvSpPr>
        <p:spPr>
          <a:xfrm>
            <a:off x="0" y="0"/>
            <a:ext cx="9144000" cy="3431100"/>
          </a:xfrm>
          <a:prstGeom prst="rect">
            <a:avLst/>
          </a:prstGeom>
          <a:solidFill>
            <a:schemeClr val="accen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b="0" i="0" sz="1800" u="none" cap="none" strike="noStrike">
              <a:solidFill>
                <a:schemeClr val="lt1"/>
              </a:solidFill>
              <a:latin typeface="Open Sans"/>
              <a:ea typeface="Open Sans"/>
              <a:cs typeface="Open Sans"/>
              <a:sym typeface="Open Sans"/>
            </a:endParaRPr>
          </a:p>
        </p:txBody>
      </p:sp>
      <p:pic>
        <p:nvPicPr>
          <p:cNvPr descr="Skellefteå kommun_SVART.eps" id="73" name="Google Shape;73;p1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
        <p:nvSpPr>
          <p:cNvPr id="74" name="Google Shape;74;p10"/>
          <p:cNvSpPr txBox="1"/>
          <p:nvPr>
            <p:ph type="title"/>
          </p:nvPr>
        </p:nvSpPr>
        <p:spPr>
          <a:xfrm>
            <a:off x="457200" y="240030"/>
            <a:ext cx="8229600" cy="8574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Clr>
                <a:srgbClr val="FFFFFF"/>
              </a:buClr>
              <a:buSzPts val="3000"/>
              <a:buFont typeface="Open Sans ExtraBold"/>
              <a:buNone/>
              <a:defRPr b="0" i="0" sz="3000" u="none" cap="none" strike="noStrik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5" name="Google Shape;75;p10"/>
          <p:cNvSpPr txBox="1"/>
          <p:nvPr>
            <p:ph idx="1" type="body"/>
          </p:nvPr>
        </p:nvSpPr>
        <p:spPr>
          <a:xfrm>
            <a:off x="457200" y="1097280"/>
            <a:ext cx="8229600" cy="20916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rgbClr val="FFFFFF"/>
              </a:buClr>
              <a:buSzPts val="1800"/>
              <a:buFont typeface="Arial"/>
              <a:buNone/>
              <a:defRPr b="0" i="0" sz="1800" u="none" cap="none" strike="noStrike">
                <a:solidFill>
                  <a:srgbClr val="FFFFFF"/>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76" name="Google Shape;76;p10"/>
          <p:cNvSpPr txBox="1"/>
          <p:nvPr>
            <p:ph idx="2" type="body"/>
          </p:nvPr>
        </p:nvSpPr>
        <p:spPr>
          <a:xfrm>
            <a:off x="533400" y="4354830"/>
            <a:ext cx="4095600" cy="221400"/>
          </a:xfrm>
          <a:prstGeom prst="rect">
            <a:avLst/>
          </a:prstGeom>
          <a:noFill/>
          <a:ln>
            <a:noFill/>
          </a:ln>
        </p:spPr>
        <p:txBody>
          <a:bodyPr anchorCtr="0" anchor="t" bIns="45675" lIns="91375" spcFirstLastPara="1" rIns="91375" wrap="square" tIns="45675">
            <a:noAutofit/>
          </a:bodyPr>
          <a:lstStyle>
            <a:lvl1pPr indent="-228600" lvl="0" marL="457200" marR="0" rtl="0" algn="l">
              <a:spcBef>
                <a:spcPts val="0"/>
              </a:spcBef>
              <a:spcAft>
                <a:spcPts val="0"/>
              </a:spcAft>
              <a:buClr>
                <a:schemeClr val="lt1"/>
              </a:buClr>
              <a:buSzPts val="1000"/>
              <a:buFont typeface="Arial"/>
              <a:buNone/>
              <a:defRPr b="0" i="0" sz="1000" u="none" cap="none" strike="noStrike">
                <a:solidFill>
                  <a:schemeClr val="lt1"/>
                </a:solidFill>
                <a:latin typeface="Open Sans ExtraBold"/>
                <a:ea typeface="Open Sans ExtraBold"/>
                <a:cs typeface="Open Sans ExtraBold"/>
                <a:sym typeface="Open Sans ExtraBold"/>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pic>
        <p:nvPicPr>
          <p:cNvPr descr="Skellefteå kommun_SVART.eps" id="77" name="Google Shape;77;p10"/>
          <p:cNvPicPr preferRelativeResize="0"/>
          <p:nvPr/>
        </p:nvPicPr>
        <p:blipFill rotWithShape="1">
          <a:blip r:embed="rId2">
            <a:alphaModFix/>
          </a:blip>
          <a:srcRect b="0" l="0" r="0" t="0"/>
          <a:stretch/>
        </p:blipFill>
        <p:spPr>
          <a:xfrm>
            <a:off x="7010400" y="4286250"/>
            <a:ext cx="1408886" cy="4420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slideLayout" Target="../slideLayouts/slideLayout44.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46" Type="http://schemas.openxmlformats.org/officeDocument/2006/relationships/slideLayout" Target="../slideLayouts/slideLayout46.xml"/><Relationship Id="rId23" Type="http://schemas.openxmlformats.org/officeDocument/2006/relationships/slideLayout" Target="../slideLayouts/slideLayout23.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8" Type="http://schemas.openxmlformats.org/officeDocument/2006/relationships/theme" Target="../theme/theme1.xml"/><Relationship Id="rId25" Type="http://schemas.openxmlformats.org/officeDocument/2006/relationships/slideLayout" Target="../slideLayouts/slideLayout25.xml"/><Relationship Id="rId47" Type="http://schemas.openxmlformats.org/officeDocument/2006/relationships/slideLayout" Target="../slideLayouts/slideLayout47.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05978"/>
            <a:ext cx="8229600" cy="857400"/>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Clr>
                <a:schemeClr val="lt1"/>
              </a:buClr>
              <a:buSzPts val="4400"/>
              <a:buFont typeface="Open Sans"/>
              <a:buNone/>
              <a:defRPr b="0" i="0" sz="4400" u="none" cap="none" strike="noStrike">
                <a:solidFill>
                  <a:schemeClr val="lt1"/>
                </a:solidFill>
                <a:latin typeface="Open Sans"/>
                <a:ea typeface="Open Sans"/>
                <a:cs typeface="Open Sans"/>
                <a:sym typeface="Open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p1"/>
          <p:cNvSpPr txBox="1"/>
          <p:nvPr>
            <p:ph idx="1" type="body"/>
          </p:nvPr>
        </p:nvSpPr>
        <p:spPr>
          <a:xfrm>
            <a:off x="457200" y="1200150"/>
            <a:ext cx="8229600" cy="3394500"/>
          </a:xfrm>
          <a:prstGeom prst="rect">
            <a:avLst/>
          </a:prstGeom>
          <a:noFill/>
          <a:ln>
            <a:noFill/>
          </a:ln>
        </p:spPr>
        <p:txBody>
          <a:bodyPr anchorCtr="0" anchor="t" bIns="45675" lIns="91375" spcFirstLastPara="1" rIns="91375" wrap="square" tIns="4567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Open Sans"/>
                <a:ea typeface="Open Sans"/>
                <a:cs typeface="Open Sans"/>
                <a:sym typeface="Open Sans"/>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Open Sans"/>
                <a:ea typeface="Open Sans"/>
                <a:cs typeface="Open Sans"/>
                <a:sym typeface="Open Sans"/>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Open Sans"/>
                <a:ea typeface="Open Sans"/>
                <a:cs typeface="Open Sans"/>
                <a:sym typeface="Open Sans"/>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
        <p:nvSpPr>
          <p:cNvPr id="12" name="Google Shape;12;p1"/>
          <p:cNvSpPr txBox="1"/>
          <p:nvPr>
            <p:ph idx="10" type="dt"/>
          </p:nvPr>
        </p:nvSpPr>
        <p:spPr>
          <a:xfrm>
            <a:off x="457200" y="4767276"/>
            <a:ext cx="2133600" cy="273900"/>
          </a:xfrm>
          <a:prstGeom prst="rect">
            <a:avLst/>
          </a:prstGeom>
          <a:noFill/>
          <a:ln>
            <a:noFill/>
          </a:ln>
        </p:spPr>
        <p:txBody>
          <a:bodyPr anchorCtr="0" anchor="ctr" bIns="45675" lIns="91375" spcFirstLastPara="1" rIns="91375" wrap="square" tIns="45675">
            <a:noAutofit/>
          </a:bodyPr>
          <a:lstStyle>
            <a:lvl1pPr lvl="0" marR="0" rtl="0" algn="l">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13" name="Google Shape;13;p1"/>
          <p:cNvSpPr txBox="1"/>
          <p:nvPr>
            <p:ph idx="11" type="ftr"/>
          </p:nvPr>
        </p:nvSpPr>
        <p:spPr>
          <a:xfrm>
            <a:off x="3124200" y="4767276"/>
            <a:ext cx="2895600" cy="273900"/>
          </a:xfrm>
          <a:prstGeom prst="rect">
            <a:avLst/>
          </a:prstGeom>
          <a:noFill/>
          <a:ln>
            <a:noFill/>
          </a:ln>
        </p:spPr>
        <p:txBody>
          <a:bodyPr anchorCtr="0" anchor="ctr" bIns="45675" lIns="91375" spcFirstLastPara="1" rIns="91375" wrap="square" tIns="45675">
            <a:noAutofit/>
          </a:bodyPr>
          <a:lstStyle>
            <a:lvl1pPr lvl="0" marR="0" rtl="0" algn="ctr">
              <a:spcBef>
                <a:spcPts val="0"/>
              </a:spcBef>
              <a:spcAft>
                <a:spcPts val="0"/>
              </a:spcAft>
              <a:buSzPts val="1400"/>
              <a:buNone/>
              <a:defRPr b="0"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None/>
              <a:defRPr b="0" i="0" sz="1800" u="none" cap="none" strike="noStrike">
                <a:solidFill>
                  <a:schemeClr val="dk1"/>
                </a:solidFill>
                <a:latin typeface="Open Sans"/>
                <a:ea typeface="Open Sans"/>
                <a:cs typeface="Open Sans"/>
                <a:sym typeface="Open Sans"/>
              </a:defRPr>
            </a:lvl9pPr>
          </a:lstStyle>
          <a:p/>
        </p:txBody>
      </p:sp>
      <p:sp>
        <p:nvSpPr>
          <p:cNvPr id="14" name="Google Shape;14;p1"/>
          <p:cNvSpPr txBox="1"/>
          <p:nvPr>
            <p:ph idx="12" type="sldNum"/>
          </p:nvPr>
        </p:nvSpPr>
        <p:spPr>
          <a:xfrm>
            <a:off x="6553200" y="4767276"/>
            <a:ext cx="2133600" cy="273900"/>
          </a:xfrm>
          <a:prstGeom prst="rect">
            <a:avLst/>
          </a:prstGeom>
          <a:noFill/>
          <a:ln>
            <a:noFill/>
          </a:ln>
        </p:spPr>
        <p:txBody>
          <a:bodyPr anchorCtr="0" anchor="ctr" bIns="45675" lIns="91375" spcFirstLastPara="1" rIns="91375" wrap="square" tIns="45675">
            <a:noAutofit/>
          </a:bodyPr>
          <a:lstStyle>
            <a:lvl1pPr indent="0" lvl="0" marL="0" marR="0" rtl="0" algn="r">
              <a:spcBef>
                <a:spcPts val="0"/>
              </a:spcBef>
              <a:buNone/>
              <a:defRPr b="0" i="0" sz="1200" u="none" cap="none" strike="noStrike">
                <a:solidFill>
                  <a:srgbClr val="888888"/>
                </a:solidFill>
                <a:latin typeface="Open Sans"/>
                <a:ea typeface="Open Sans"/>
                <a:cs typeface="Open Sans"/>
                <a:sym typeface="Open Sans"/>
              </a:defRPr>
            </a:lvl1pPr>
            <a:lvl2pPr indent="0" lvl="1" marL="0" marR="0" rtl="0" algn="r">
              <a:spcBef>
                <a:spcPts val="0"/>
              </a:spcBef>
              <a:buNone/>
              <a:defRPr b="0" i="0" sz="1200" u="none" cap="none" strike="noStrike">
                <a:solidFill>
                  <a:srgbClr val="888888"/>
                </a:solidFill>
                <a:latin typeface="Open Sans"/>
                <a:ea typeface="Open Sans"/>
                <a:cs typeface="Open Sans"/>
                <a:sym typeface="Open Sans"/>
              </a:defRPr>
            </a:lvl2pPr>
            <a:lvl3pPr indent="0" lvl="2" marL="0" marR="0" rtl="0" algn="r">
              <a:spcBef>
                <a:spcPts val="0"/>
              </a:spcBef>
              <a:buNone/>
              <a:defRPr b="0" i="0" sz="1200" u="none" cap="none" strike="noStrike">
                <a:solidFill>
                  <a:srgbClr val="888888"/>
                </a:solidFill>
                <a:latin typeface="Open Sans"/>
                <a:ea typeface="Open Sans"/>
                <a:cs typeface="Open Sans"/>
                <a:sym typeface="Open Sans"/>
              </a:defRPr>
            </a:lvl3pPr>
            <a:lvl4pPr indent="0" lvl="3" marL="0" marR="0" rtl="0" algn="r">
              <a:spcBef>
                <a:spcPts val="0"/>
              </a:spcBef>
              <a:buNone/>
              <a:defRPr b="0" i="0" sz="1200" u="none" cap="none" strike="noStrike">
                <a:solidFill>
                  <a:srgbClr val="888888"/>
                </a:solidFill>
                <a:latin typeface="Open Sans"/>
                <a:ea typeface="Open Sans"/>
                <a:cs typeface="Open Sans"/>
                <a:sym typeface="Open Sans"/>
              </a:defRPr>
            </a:lvl4pPr>
            <a:lvl5pPr indent="0" lvl="4" marL="0" marR="0" rtl="0" algn="r">
              <a:spcBef>
                <a:spcPts val="0"/>
              </a:spcBef>
              <a:buNone/>
              <a:defRPr b="0" i="0" sz="1200" u="none" cap="none" strike="noStrike">
                <a:solidFill>
                  <a:srgbClr val="888888"/>
                </a:solidFill>
                <a:latin typeface="Open Sans"/>
                <a:ea typeface="Open Sans"/>
                <a:cs typeface="Open Sans"/>
                <a:sym typeface="Open Sans"/>
              </a:defRPr>
            </a:lvl5pPr>
            <a:lvl6pPr indent="0" lvl="5" marL="0" marR="0" rtl="0" algn="r">
              <a:spcBef>
                <a:spcPts val="0"/>
              </a:spcBef>
              <a:buNone/>
              <a:defRPr b="0" i="0" sz="1200" u="none" cap="none" strike="noStrike">
                <a:solidFill>
                  <a:srgbClr val="888888"/>
                </a:solidFill>
                <a:latin typeface="Open Sans"/>
                <a:ea typeface="Open Sans"/>
                <a:cs typeface="Open Sans"/>
                <a:sym typeface="Open Sans"/>
              </a:defRPr>
            </a:lvl6pPr>
            <a:lvl7pPr indent="0" lvl="6" marL="0" marR="0" rtl="0" algn="r">
              <a:spcBef>
                <a:spcPts val="0"/>
              </a:spcBef>
              <a:buNone/>
              <a:defRPr b="0" i="0" sz="1200" u="none" cap="none" strike="noStrike">
                <a:solidFill>
                  <a:srgbClr val="888888"/>
                </a:solidFill>
                <a:latin typeface="Open Sans"/>
                <a:ea typeface="Open Sans"/>
                <a:cs typeface="Open Sans"/>
                <a:sym typeface="Open Sans"/>
              </a:defRPr>
            </a:lvl7pPr>
            <a:lvl8pPr indent="0" lvl="7" marL="0" marR="0" rtl="0" algn="r">
              <a:spcBef>
                <a:spcPts val="0"/>
              </a:spcBef>
              <a:buNone/>
              <a:defRPr b="0" i="0" sz="1200" u="none" cap="none" strike="noStrike">
                <a:solidFill>
                  <a:srgbClr val="888888"/>
                </a:solidFill>
                <a:latin typeface="Open Sans"/>
                <a:ea typeface="Open Sans"/>
                <a:cs typeface="Open Sans"/>
                <a:sym typeface="Open Sans"/>
              </a:defRPr>
            </a:lvl8pPr>
            <a:lvl9pPr indent="0" lvl="8" marL="0" marR="0" rtl="0" algn="r">
              <a:spcBef>
                <a:spcPts val="0"/>
              </a:spcBef>
              <a:buNone/>
              <a:defRPr b="0"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sv-S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hyperlink" Target="https://digitaltransformation.net" TargetMode="External"/><Relationship Id="rId5"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www.youtube.com/watch?v=CeCgCWS4RDo" TargetMode="Externa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6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1.xml"/><Relationship Id="rId3" Type="http://schemas.openxmlformats.org/officeDocument/2006/relationships/image" Target="../media/image7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hyperlink" Target="http://www.youtube.com/watch?v=rg37kafMsWk" TargetMode="Externa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20.jpg"/><Relationship Id="rId5"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1.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5.xml"/><Relationship Id="rId3" Type="http://schemas.openxmlformats.org/officeDocument/2006/relationships/image" Target="../media/image35.png"/><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hyperlink" Target="https://skl.se/download/18.534c2dac1635cf82e32d06ce/1527102444593/Invanarnas-installning-till-digitalisering-i-valfarden-2018.pptx"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50.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hyperlink" Target="http://www.youtube.com/watch?v=thuMqmxEakc" TargetMode="External"/><Relationship Id="rId4" Type="http://schemas.openxmlformats.org/officeDocument/2006/relationships/image" Target="../media/image41.jpg"/><Relationship Id="rId5" Type="http://schemas.openxmlformats.org/officeDocument/2006/relationships/hyperlink" Target="https://youtu.be/thuMqmxEakc"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45.png"/><Relationship Id="rId4" Type="http://schemas.openxmlformats.org/officeDocument/2006/relationships/image" Target="../media/image49.jpg"/><Relationship Id="rId5"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5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hyperlink" Target="http://www.youtube.com/watch?v=VbH_jsLbQ6c" TargetMode="External"/><Relationship Id="rId4" Type="http://schemas.openxmlformats.org/officeDocument/2006/relationships/image" Target="../media/image5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2.xml"/><Relationship Id="rId3" Type="http://schemas.openxmlformats.org/officeDocument/2006/relationships/image" Target="../media/image5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3.xml"/><Relationship Id="rId3" Type="http://schemas.openxmlformats.org/officeDocument/2006/relationships/image" Target="../media/image63.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4.xml"/><Relationship Id="rId3" Type="http://schemas.openxmlformats.org/officeDocument/2006/relationships/image" Target="../media/image60.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6.xml"/><Relationship Id="rId3" Type="http://schemas.openxmlformats.org/officeDocument/2006/relationships/image" Target="../media/image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67.xml"/><Relationship Id="rId3" Type="http://schemas.openxmlformats.org/officeDocument/2006/relationships/image" Target="../media/image61.png"/><Relationship Id="rId4"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9.xml"/><Relationship Id="rId3" Type="http://schemas.openxmlformats.org/officeDocument/2006/relationships/hyperlink" Target="https://teknifik.se/teknikens-under-podcast/" TargetMode="External"/><Relationship Id="rId4" Type="http://schemas.openxmlformats.org/officeDocument/2006/relationships/hyperlink" Target="https://hellofuture.se/nyheter/smygpremiar-transformationspodden" TargetMode="External"/><Relationship Id="rId5" Type="http://schemas.openxmlformats.org/officeDocument/2006/relationships/hyperlink" Target="https://deladigitalt.se" TargetMode="External"/><Relationship Id="rId6" Type="http://schemas.openxmlformats.org/officeDocument/2006/relationships/hyperlink" Target="https://digitaliseringsradet.s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0.xml"/><Relationship Id="rId3" Type="http://schemas.openxmlformats.org/officeDocument/2006/relationships/image" Target="../media/image4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71.png"/><Relationship Id="rId4" Type="http://schemas.openxmlformats.org/officeDocument/2006/relationships/hyperlink" Target="https://tinyurl.com/ledadigita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49"/>
          <p:cNvSpPr txBox="1"/>
          <p:nvPr>
            <p:ph idx="1" type="body"/>
          </p:nvPr>
        </p:nvSpPr>
        <p:spPr>
          <a:xfrm>
            <a:off x="457200" y="1405890"/>
            <a:ext cx="8229600" cy="26061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Clr>
                <a:schemeClr val="dk1"/>
              </a:buClr>
              <a:buFont typeface="Arial"/>
              <a:buNone/>
            </a:pPr>
            <a:r>
              <a:rPr lang="sv-SE" sz="2000">
                <a:solidFill>
                  <a:srgbClr val="FFFFFF"/>
                </a:solidFill>
              </a:rPr>
              <a:t>Vi står inför en stor digital förändring som ger oss nya möjligheter att skapa en smartare välfärd. Utbildningen "Att leda digital förändring” syftar till att du som ledare ska utveckla en kompetens att leda denna förändring. </a:t>
            </a:r>
            <a:endParaRPr sz="2000">
              <a:solidFill>
                <a:srgbClr val="FFFFFF"/>
              </a:solidFill>
            </a:endParaRPr>
          </a:p>
          <a:p>
            <a:pPr indent="0" lvl="0" marL="0" rtl="0" algn="l">
              <a:spcBef>
                <a:spcPts val="0"/>
              </a:spcBef>
              <a:spcAft>
                <a:spcPts val="0"/>
              </a:spcAft>
              <a:buClr>
                <a:schemeClr val="dk1"/>
              </a:buClr>
              <a:buFont typeface="Arial"/>
              <a:buNone/>
            </a:pPr>
            <a:r>
              <a:t/>
            </a:r>
            <a:endParaRPr b="1" sz="2000">
              <a:solidFill>
                <a:srgbClr val="FFFFFF"/>
              </a:solidFill>
            </a:endParaRPr>
          </a:p>
          <a:p>
            <a:pPr indent="0" lvl="0" marL="0" rtl="0" algn="l">
              <a:spcBef>
                <a:spcPts val="0"/>
              </a:spcBef>
              <a:spcAft>
                <a:spcPts val="0"/>
              </a:spcAft>
              <a:buClr>
                <a:schemeClr val="dk1"/>
              </a:buClr>
              <a:buFont typeface="Arial"/>
              <a:buNone/>
            </a:pPr>
            <a:r>
              <a:rPr b="1" lang="sv-SE" sz="2000">
                <a:solidFill>
                  <a:srgbClr val="FFFFFF"/>
                </a:solidFill>
              </a:rPr>
              <a:t>Välkommen!</a:t>
            </a:r>
            <a:endParaRPr>
              <a:solidFill>
                <a:srgbClr val="FFFFFF"/>
              </a:solidFill>
            </a:endParaRPr>
          </a:p>
        </p:txBody>
      </p:sp>
      <p:sp>
        <p:nvSpPr>
          <p:cNvPr id="321" name="Google Shape;321;p49"/>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Att leda digital förändring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58"/>
          <p:cNvSpPr txBox="1"/>
          <p:nvPr>
            <p:ph idx="4294967295" type="title"/>
          </p:nvPr>
        </p:nvSpPr>
        <p:spPr>
          <a:xfrm>
            <a:off x="0" y="39729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600">
                <a:solidFill>
                  <a:schemeClr val="accent3"/>
                </a:solidFill>
                <a:latin typeface="Open Sans ExtraBold"/>
                <a:ea typeface="Open Sans ExtraBold"/>
                <a:cs typeface="Open Sans ExtraBold"/>
                <a:sym typeface="Open Sans ExtraBold"/>
              </a:rPr>
              <a:t>Facebookgruppen </a:t>
            </a:r>
            <a:br>
              <a:rPr lang="sv-SE" sz="3600">
                <a:solidFill>
                  <a:schemeClr val="accent3"/>
                </a:solidFill>
                <a:latin typeface="Open Sans ExtraBold"/>
                <a:ea typeface="Open Sans ExtraBold"/>
                <a:cs typeface="Open Sans ExtraBold"/>
                <a:sym typeface="Open Sans ExtraBold"/>
              </a:rPr>
            </a:br>
            <a:r>
              <a:rPr lang="sv-SE" sz="3600">
                <a:solidFill>
                  <a:schemeClr val="accent3"/>
                </a:solidFill>
                <a:latin typeface="Open Sans ExtraBold"/>
                <a:ea typeface="Open Sans ExtraBold"/>
                <a:cs typeface="Open Sans ExtraBold"/>
                <a:sym typeface="Open Sans ExtraBold"/>
              </a:rPr>
              <a:t>“Att leda digital förändring”</a:t>
            </a:r>
            <a:endParaRPr sz="3600">
              <a:solidFill>
                <a:schemeClr val="accent3"/>
              </a:solidFill>
              <a:latin typeface="Open Sans ExtraBold"/>
              <a:ea typeface="Open Sans ExtraBold"/>
              <a:cs typeface="Open Sans ExtraBold"/>
              <a:sym typeface="Open Sans ExtraBold"/>
            </a:endParaRPr>
          </a:p>
        </p:txBody>
      </p:sp>
      <p:pic>
        <p:nvPicPr>
          <p:cNvPr id="438" name="Google Shape;438;p58"/>
          <p:cNvPicPr preferRelativeResize="0"/>
          <p:nvPr/>
        </p:nvPicPr>
        <p:blipFill rotWithShape="1">
          <a:blip r:embed="rId3">
            <a:alphaModFix/>
          </a:blip>
          <a:srcRect b="13666" l="0" r="0" t="0"/>
          <a:stretch/>
        </p:blipFill>
        <p:spPr>
          <a:xfrm>
            <a:off x="1528550" y="1549650"/>
            <a:ext cx="5172503" cy="3044151"/>
          </a:xfrm>
          <a:prstGeom prst="rect">
            <a:avLst/>
          </a:prstGeom>
          <a:noFill/>
          <a:ln>
            <a:noFill/>
          </a:ln>
        </p:spPr>
      </p:pic>
      <p:sp>
        <p:nvSpPr>
          <p:cNvPr id="439" name="Google Shape;439;p58"/>
          <p:cNvSpPr txBox="1"/>
          <p:nvPr/>
        </p:nvSpPr>
        <p:spPr>
          <a:xfrm>
            <a:off x="1528550" y="4596550"/>
            <a:ext cx="5217300" cy="3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a:t>https://www.facebook.com/groups/attledadigitalforandring/</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59"/>
          <p:cNvSpPr txBox="1"/>
          <p:nvPr>
            <p:ph idx="4294967295" type="title"/>
          </p:nvPr>
        </p:nvSpPr>
        <p:spPr>
          <a:xfrm>
            <a:off x="0" y="289650"/>
            <a:ext cx="91440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000">
                <a:solidFill>
                  <a:schemeClr val="accent3"/>
                </a:solidFill>
                <a:latin typeface="Open Sans ExtraBold"/>
                <a:ea typeface="Open Sans ExtraBold"/>
                <a:cs typeface="Open Sans ExtraBold"/>
                <a:sym typeface="Open Sans ExtraBold"/>
              </a:rPr>
              <a:t>Bok och webb </a:t>
            </a:r>
            <a:endParaRPr sz="3000">
              <a:solidFill>
                <a:schemeClr val="accent3"/>
              </a:solidFill>
              <a:latin typeface="Open Sans ExtraBold"/>
              <a:ea typeface="Open Sans ExtraBold"/>
              <a:cs typeface="Open Sans ExtraBold"/>
              <a:sym typeface="Open Sans ExtraBold"/>
            </a:endParaRPr>
          </a:p>
          <a:p>
            <a:pPr indent="0" lvl="0" marL="0" rtl="0" algn="ctr">
              <a:spcBef>
                <a:spcPts val="0"/>
              </a:spcBef>
              <a:spcAft>
                <a:spcPts val="0"/>
              </a:spcAft>
              <a:buNone/>
            </a:pPr>
            <a:r>
              <a:rPr lang="sv-SE" sz="3000">
                <a:solidFill>
                  <a:schemeClr val="accent3"/>
                </a:solidFill>
                <a:latin typeface="Open Sans ExtraBold"/>
                <a:ea typeface="Open Sans ExtraBold"/>
                <a:cs typeface="Open Sans ExtraBold"/>
                <a:sym typeface="Open Sans ExtraBold"/>
              </a:rPr>
              <a:t>“Att leda digital transformation”</a:t>
            </a:r>
            <a:endParaRPr sz="3000">
              <a:solidFill>
                <a:schemeClr val="accent3"/>
              </a:solidFill>
              <a:latin typeface="Open Sans ExtraBold"/>
              <a:ea typeface="Open Sans ExtraBold"/>
              <a:cs typeface="Open Sans ExtraBold"/>
              <a:sym typeface="Open Sans ExtraBold"/>
            </a:endParaRPr>
          </a:p>
        </p:txBody>
      </p:sp>
      <p:pic>
        <p:nvPicPr>
          <p:cNvPr id="445" name="Google Shape;445;p59"/>
          <p:cNvPicPr preferRelativeResize="0"/>
          <p:nvPr/>
        </p:nvPicPr>
        <p:blipFill rotWithShape="1">
          <a:blip r:embed="rId3">
            <a:alphaModFix/>
          </a:blip>
          <a:srcRect b="5583" l="14490" r="1313" t="14881"/>
          <a:stretch/>
        </p:blipFill>
        <p:spPr>
          <a:xfrm>
            <a:off x="629850" y="1811700"/>
            <a:ext cx="3033852" cy="2429001"/>
          </a:xfrm>
          <a:prstGeom prst="rect">
            <a:avLst/>
          </a:prstGeom>
          <a:noFill/>
          <a:ln>
            <a:noFill/>
          </a:ln>
        </p:spPr>
      </p:pic>
      <p:sp>
        <p:nvSpPr>
          <p:cNvPr id="446" name="Google Shape;446;p59"/>
          <p:cNvSpPr txBox="1"/>
          <p:nvPr/>
        </p:nvSpPr>
        <p:spPr>
          <a:xfrm>
            <a:off x="457200" y="4388275"/>
            <a:ext cx="4434600" cy="43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SE" sz="2000" u="sng">
                <a:solidFill>
                  <a:schemeClr val="accent3"/>
                </a:solidFill>
                <a:latin typeface="Open Sans"/>
                <a:ea typeface="Open Sans"/>
                <a:cs typeface="Open Sans"/>
                <a:sym typeface="Open Sans"/>
                <a:hlinkClick r:id="rId4"/>
              </a:rPr>
              <a:t>https://digitaltransformation.net</a:t>
            </a:r>
            <a:endParaRPr b="1" sz="2000">
              <a:solidFill>
                <a:schemeClr val="accent3"/>
              </a:solidFill>
              <a:latin typeface="Open Sans"/>
              <a:ea typeface="Open Sans"/>
              <a:cs typeface="Open Sans"/>
              <a:sym typeface="Open Sans"/>
            </a:endParaRPr>
          </a:p>
          <a:p>
            <a:pPr indent="0" lvl="0" marL="0" rtl="0" algn="l">
              <a:spcBef>
                <a:spcPts val="0"/>
              </a:spcBef>
              <a:spcAft>
                <a:spcPts val="0"/>
              </a:spcAft>
              <a:buNone/>
            </a:pPr>
            <a:r>
              <a:t/>
            </a:r>
            <a:endParaRPr sz="1200">
              <a:solidFill>
                <a:srgbClr val="FFFFFF"/>
              </a:solidFill>
              <a:latin typeface="Open Sans"/>
              <a:ea typeface="Open Sans"/>
              <a:cs typeface="Open Sans"/>
              <a:sym typeface="Open Sans"/>
            </a:endParaRPr>
          </a:p>
        </p:txBody>
      </p:sp>
      <p:pic>
        <p:nvPicPr>
          <p:cNvPr id="447" name="Google Shape;447;p59"/>
          <p:cNvPicPr preferRelativeResize="0"/>
          <p:nvPr/>
        </p:nvPicPr>
        <p:blipFill>
          <a:blip r:embed="rId5">
            <a:alphaModFix/>
          </a:blip>
          <a:stretch>
            <a:fillRect/>
          </a:stretch>
        </p:blipFill>
        <p:spPr>
          <a:xfrm>
            <a:off x="4077325" y="1458850"/>
            <a:ext cx="4596276" cy="27818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60"/>
          <p:cNvSpPr/>
          <p:nvPr/>
        </p:nvSpPr>
        <p:spPr>
          <a:xfrm>
            <a:off x="532850" y="1998200"/>
            <a:ext cx="5914500" cy="25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0"/>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Att leda digital förändring</a:t>
            </a:r>
            <a:endParaRPr/>
          </a:p>
        </p:txBody>
      </p:sp>
      <p:sp>
        <p:nvSpPr>
          <p:cNvPr id="455" name="Google Shape;455;p60"/>
          <p:cNvSpPr txBox="1"/>
          <p:nvPr>
            <p:ph idx="1" type="body"/>
          </p:nvPr>
        </p:nvSpPr>
        <p:spPr>
          <a:xfrm>
            <a:off x="457200" y="1405900"/>
            <a:ext cx="6531600" cy="35283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b="1" lang="sv-SE"/>
              <a:t>Åttastegsprocessen (Kotter)</a:t>
            </a:r>
            <a:endParaRPr b="1"/>
          </a:p>
          <a:p>
            <a:pPr indent="0" lvl="0" marL="0" rtl="0" algn="l">
              <a:spcBef>
                <a:spcPts val="0"/>
              </a:spcBef>
              <a:spcAft>
                <a:spcPts val="0"/>
              </a:spcAft>
              <a:buNone/>
            </a:pPr>
            <a:r>
              <a:t/>
            </a:r>
            <a:endParaRPr/>
          </a:p>
          <a:p>
            <a:pPr indent="-342900" lvl="0" marL="457200" rtl="0" algn="l">
              <a:spcBef>
                <a:spcPts val="0"/>
              </a:spcBef>
              <a:spcAft>
                <a:spcPts val="0"/>
              </a:spcAft>
              <a:buSzPts val="1800"/>
              <a:buAutoNum type="arabicPeriod"/>
            </a:pPr>
            <a:r>
              <a:rPr lang="sv-SE"/>
              <a:t>Få till stånd en känsla om varför det är viktigt och bråttom.</a:t>
            </a:r>
            <a:endParaRPr/>
          </a:p>
          <a:p>
            <a:pPr indent="-342900" lvl="0" marL="457200" rtl="0" algn="l">
              <a:spcBef>
                <a:spcPts val="0"/>
              </a:spcBef>
              <a:spcAft>
                <a:spcPts val="0"/>
              </a:spcAft>
              <a:buSzPts val="1800"/>
              <a:buAutoNum type="arabicPeriod"/>
            </a:pPr>
            <a:r>
              <a:rPr lang="sv-SE"/>
              <a:t>Sätta samman en styrgrupp/koalition. </a:t>
            </a:r>
            <a:endParaRPr/>
          </a:p>
          <a:p>
            <a:pPr indent="-342900" lvl="0" marL="457200" rtl="0" algn="l">
              <a:spcBef>
                <a:spcPts val="0"/>
              </a:spcBef>
              <a:spcAft>
                <a:spcPts val="0"/>
              </a:spcAft>
              <a:buSzPts val="1800"/>
              <a:buAutoNum type="arabicPeriod"/>
            </a:pPr>
            <a:r>
              <a:rPr lang="sv-SE"/>
              <a:t>Ta fram en vägledande vision.</a:t>
            </a:r>
            <a:endParaRPr/>
          </a:p>
          <a:p>
            <a:pPr indent="-342900" lvl="0" marL="457200" rtl="0" algn="l">
              <a:spcBef>
                <a:spcPts val="0"/>
              </a:spcBef>
              <a:spcAft>
                <a:spcPts val="0"/>
              </a:spcAft>
              <a:buSzPts val="1800"/>
              <a:buAutoNum type="arabicPeriod"/>
            </a:pPr>
            <a:r>
              <a:rPr lang="sv-SE"/>
              <a:t>Förmedla visionen.</a:t>
            </a:r>
            <a:endParaRPr/>
          </a:p>
          <a:p>
            <a:pPr indent="-342900" lvl="0" marL="457200" rtl="0" algn="l">
              <a:spcBef>
                <a:spcPts val="0"/>
              </a:spcBef>
              <a:spcAft>
                <a:spcPts val="0"/>
              </a:spcAft>
              <a:buSzPts val="1800"/>
              <a:buAutoNum type="arabicPeriod"/>
            </a:pPr>
            <a:r>
              <a:rPr lang="sv-SE"/>
              <a:t>Möjliggör handlingskraft.</a:t>
            </a:r>
            <a:endParaRPr/>
          </a:p>
          <a:p>
            <a:pPr indent="-342900" lvl="0" marL="457200" rtl="0" algn="l">
              <a:spcBef>
                <a:spcPts val="0"/>
              </a:spcBef>
              <a:spcAft>
                <a:spcPts val="0"/>
              </a:spcAft>
              <a:buSzPts val="1800"/>
              <a:buAutoNum type="arabicPeriod"/>
            </a:pPr>
            <a:r>
              <a:rPr lang="sv-SE"/>
              <a:t>Skapa snabba vinster. </a:t>
            </a:r>
            <a:endParaRPr/>
          </a:p>
          <a:p>
            <a:pPr indent="-342900" lvl="0" marL="457200" rtl="0" algn="l">
              <a:spcBef>
                <a:spcPts val="0"/>
              </a:spcBef>
              <a:spcAft>
                <a:spcPts val="0"/>
              </a:spcAft>
              <a:buSzPts val="1800"/>
              <a:buAutoNum type="arabicPeriod"/>
            </a:pPr>
            <a:r>
              <a:rPr lang="sv-SE"/>
              <a:t>Bevara momentum och bredda omfattningen.</a:t>
            </a:r>
            <a:endParaRPr/>
          </a:p>
          <a:p>
            <a:pPr indent="-342900" lvl="0" marL="457200" rtl="0" algn="l">
              <a:spcBef>
                <a:spcPts val="0"/>
              </a:spcBef>
              <a:spcAft>
                <a:spcPts val="0"/>
              </a:spcAft>
              <a:buSzPts val="1800"/>
              <a:buAutoNum type="arabicPeriod"/>
            </a:pPr>
            <a:r>
              <a:rPr lang="sv-SE"/>
              <a:t>Förankra förändringen i kulturen.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56" name="Google Shape;456;p60"/>
          <p:cNvPicPr preferRelativeResize="0"/>
          <p:nvPr/>
        </p:nvPicPr>
        <p:blipFill>
          <a:blip r:embed="rId3">
            <a:alphaModFix/>
          </a:blip>
          <a:stretch>
            <a:fillRect/>
          </a:stretch>
        </p:blipFill>
        <p:spPr>
          <a:xfrm rot="179995">
            <a:off x="6683701" y="1423986"/>
            <a:ext cx="1707349" cy="2569247"/>
          </a:xfrm>
          <a:prstGeom prst="rect">
            <a:avLst/>
          </a:prstGeom>
          <a:noFill/>
          <a:ln>
            <a:noFill/>
          </a:ln>
          <a:effectLst>
            <a:outerShdw blurRad="57150" rotWithShape="0" algn="bl" dir="5400000" dist="19050">
              <a:srgbClr val="000000">
                <a:alpha val="51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61"/>
          <p:cNvSpPr/>
          <p:nvPr>
            <p:ph idx="3" type="pic"/>
          </p:nvPr>
        </p:nvSpPr>
        <p:spPr>
          <a:xfrm>
            <a:off x="4572000" y="0"/>
            <a:ext cx="4572000" cy="3431100"/>
          </a:xfrm>
          <a:prstGeom prst="rect">
            <a:avLst/>
          </a:prstGeom>
        </p:spPr>
        <p:txBody>
          <a:bodyPr anchorCtr="0" anchor="ctr" bIns="45675" lIns="91375" spcFirstLastPara="1" rIns="91375" wrap="square" tIns="45675">
            <a:noAutofit/>
          </a:bodyPr>
          <a:lstStyle/>
          <a:p>
            <a:pPr indent="0" lvl="0" marL="0" rtl="0" algn="ctr">
              <a:spcBef>
                <a:spcPts val="280"/>
              </a:spcBef>
              <a:spcAft>
                <a:spcPts val="0"/>
              </a:spcAft>
              <a:buNone/>
            </a:pPr>
            <a:r>
              <a:t/>
            </a:r>
            <a:endParaRPr/>
          </a:p>
        </p:txBody>
      </p:sp>
      <p:sp>
        <p:nvSpPr>
          <p:cNvPr id="463" name="Google Shape;463;p61"/>
          <p:cNvSpPr txBox="1"/>
          <p:nvPr>
            <p:ph type="title"/>
          </p:nvPr>
        </p:nvSpPr>
        <p:spPr>
          <a:xfrm>
            <a:off x="457200" y="240030"/>
            <a:ext cx="37338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Erik Sandström</a:t>
            </a:r>
            <a:endParaRPr/>
          </a:p>
        </p:txBody>
      </p:sp>
      <p:sp>
        <p:nvSpPr>
          <p:cNvPr id="464" name="Google Shape;464;p61"/>
          <p:cNvSpPr txBox="1"/>
          <p:nvPr>
            <p:ph idx="1" type="body"/>
          </p:nvPr>
        </p:nvSpPr>
        <p:spPr>
          <a:xfrm>
            <a:off x="457200" y="1097280"/>
            <a:ext cx="3733800" cy="20916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Direktör digitala tjänster, Arbetsförmedlingen</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sv-SE"/>
              <a:t>Se möjligheter- </a:t>
            </a:r>
            <a:endParaRPr/>
          </a:p>
          <a:p>
            <a:pPr indent="-330200" lvl="0" marL="457200" rtl="0" algn="l">
              <a:spcBef>
                <a:spcPts val="0"/>
              </a:spcBef>
              <a:spcAft>
                <a:spcPts val="0"/>
              </a:spcAft>
              <a:buSzPts val="1600"/>
              <a:buChar char="-"/>
            </a:pPr>
            <a:r>
              <a:rPr lang="sv-SE"/>
              <a:t>Kompetens i ledningen</a:t>
            </a:r>
            <a:endParaRPr/>
          </a:p>
          <a:p>
            <a:pPr indent="-330200" lvl="0" marL="457200" rtl="0" algn="l">
              <a:spcBef>
                <a:spcPts val="0"/>
              </a:spcBef>
              <a:spcAft>
                <a:spcPts val="0"/>
              </a:spcAft>
              <a:buSzPts val="1600"/>
              <a:buChar char="-"/>
            </a:pPr>
            <a:r>
              <a:rPr lang="sv-SE"/>
              <a:t>Organisera för innovativ kultur</a:t>
            </a:r>
            <a:br>
              <a:rPr lang="sv-SE"/>
            </a:br>
            <a:endParaRPr/>
          </a:p>
        </p:txBody>
      </p:sp>
      <p:pic>
        <p:nvPicPr>
          <p:cNvPr descr="Erik Sandströms tre tips för framgångsrik digital transformation" id="465" name="Google Shape;465;p61" title="Erik Sandströms tre tips för framgångsrik digital transformation">
            <a:hlinkClick r:id="rId3"/>
          </p:cNvPr>
          <p:cNvPicPr preferRelativeResize="0"/>
          <p:nvPr/>
        </p:nvPicPr>
        <p:blipFill>
          <a:blip r:embed="rId4">
            <a:alphaModFix/>
          </a:blip>
          <a:stretch>
            <a:fillRect/>
          </a:stretch>
        </p:blipFill>
        <p:spPr>
          <a:xfrm>
            <a:off x="4572000" y="0"/>
            <a:ext cx="4572000" cy="3428992"/>
          </a:xfrm>
          <a:prstGeom prst="rect">
            <a:avLst/>
          </a:prstGeom>
          <a:noFill/>
          <a:ln>
            <a:noFill/>
          </a:ln>
        </p:spPr>
      </p:pic>
      <p:sp>
        <p:nvSpPr>
          <p:cNvPr id="466" name="Google Shape;466;p61"/>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Leda digital förändring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71" name="Shape 471"/>
        <p:cNvGrpSpPr/>
        <p:nvPr/>
      </p:nvGrpSpPr>
      <p:grpSpPr>
        <a:xfrm>
          <a:off x="0" y="0"/>
          <a:ext cx="0" cy="0"/>
          <a:chOff x="0" y="0"/>
          <a:chExt cx="0" cy="0"/>
        </a:xfrm>
      </p:grpSpPr>
      <p:pic>
        <p:nvPicPr>
          <p:cNvPr id="472" name="Google Shape;472;p62"/>
          <p:cNvPicPr preferRelativeResize="0"/>
          <p:nvPr/>
        </p:nvPicPr>
        <p:blipFill rotWithShape="1">
          <a:blip r:embed="rId3">
            <a:alphaModFix/>
          </a:blip>
          <a:srcRect b="0" l="6305" r="0" t="0"/>
          <a:stretch/>
        </p:blipFill>
        <p:spPr>
          <a:xfrm>
            <a:off x="4770125" y="1427600"/>
            <a:ext cx="2944075" cy="2678725"/>
          </a:xfrm>
          <a:prstGeom prst="rect">
            <a:avLst/>
          </a:prstGeom>
          <a:noFill/>
          <a:ln>
            <a:noFill/>
          </a:ln>
        </p:spPr>
      </p:pic>
      <p:sp>
        <p:nvSpPr>
          <p:cNvPr id="473" name="Google Shape;473;p62"/>
          <p:cNvSpPr txBox="1"/>
          <p:nvPr/>
        </p:nvSpPr>
        <p:spPr>
          <a:xfrm>
            <a:off x="761575" y="2161725"/>
            <a:ext cx="4217100" cy="1944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Vision, hjärna och hjärta</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Frivilligt engagemang</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Engagera många (5-10% arbetstid)</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Ledarskap och roll (2h/veckan)</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sv-SE" sz="1800">
                <a:latin typeface="Calibri"/>
                <a:ea typeface="Calibri"/>
                <a:cs typeface="Calibri"/>
                <a:sym typeface="Calibri"/>
              </a:rPr>
              <a:t>Hålla ihop organisationen, förvaltningen viktig</a:t>
            </a:r>
            <a:endParaRPr sz="1800">
              <a:latin typeface="Calibri"/>
              <a:ea typeface="Calibri"/>
              <a:cs typeface="Calibri"/>
              <a:sym typeface="Calibri"/>
            </a:endParaRPr>
          </a:p>
        </p:txBody>
      </p:sp>
      <p:sp>
        <p:nvSpPr>
          <p:cNvPr id="474" name="Google Shape;474;p62"/>
          <p:cNvSpPr txBox="1"/>
          <p:nvPr/>
        </p:nvSpPr>
        <p:spPr>
          <a:xfrm>
            <a:off x="761575" y="1348150"/>
            <a:ext cx="3142200" cy="85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sv-SE" sz="2000">
                <a:solidFill>
                  <a:schemeClr val="dk1"/>
                </a:solidFill>
                <a:latin typeface="Calibri"/>
                <a:ea typeface="Calibri"/>
                <a:cs typeface="Calibri"/>
                <a:sym typeface="Calibri"/>
              </a:rPr>
              <a:t>Dubbelt system (Kotter)</a:t>
            </a:r>
            <a:endParaRPr sz="2000">
              <a:solidFill>
                <a:schemeClr val="dk1"/>
              </a:solidFill>
              <a:latin typeface="Calibri"/>
              <a:ea typeface="Calibri"/>
              <a:cs typeface="Calibri"/>
              <a:sym typeface="Calibri"/>
            </a:endParaRPr>
          </a:p>
          <a:p>
            <a:pPr indent="0" lvl="0" marL="0" rtl="0" algn="l">
              <a:spcBef>
                <a:spcPts val="0"/>
              </a:spcBef>
              <a:spcAft>
                <a:spcPts val="0"/>
              </a:spcAft>
              <a:buSzPts val="1100"/>
              <a:buNone/>
            </a:pPr>
            <a:r>
              <a:rPr lang="sv-SE" sz="2000">
                <a:solidFill>
                  <a:schemeClr val="dk1"/>
                </a:solidFill>
                <a:latin typeface="Calibri"/>
                <a:ea typeface="Calibri"/>
                <a:cs typeface="Calibri"/>
                <a:sym typeface="Calibri"/>
              </a:rPr>
              <a:t>Förvaltning och nätverk</a:t>
            </a:r>
            <a:endParaRPr i="1" sz="2000">
              <a:solidFill>
                <a:schemeClr val="accent2"/>
              </a:solidFill>
              <a:latin typeface="Calibri"/>
              <a:ea typeface="Calibri"/>
              <a:cs typeface="Calibri"/>
              <a:sym typeface="Calibri"/>
            </a:endParaRPr>
          </a:p>
        </p:txBody>
      </p:sp>
      <p:sp>
        <p:nvSpPr>
          <p:cNvPr id="475" name="Google Shape;475;p62"/>
          <p:cNvSpPr txBox="1"/>
          <p:nvPr/>
        </p:nvSpPr>
        <p:spPr>
          <a:xfrm>
            <a:off x="761576" y="726275"/>
            <a:ext cx="83823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sv-SE" sz="3000">
                <a:solidFill>
                  <a:schemeClr val="accent3"/>
                </a:solidFill>
                <a:latin typeface="Open Sans"/>
                <a:ea typeface="Open Sans"/>
                <a:cs typeface="Open Sans"/>
                <a:sym typeface="Open Sans"/>
              </a:rPr>
              <a:t>Att leda digital förändring</a:t>
            </a:r>
            <a:endParaRPr b="1" sz="3000">
              <a:solidFill>
                <a:schemeClr val="accent3"/>
              </a:solidFill>
              <a:latin typeface="Open Sans"/>
              <a:ea typeface="Open Sans"/>
              <a:cs typeface="Open Sans"/>
              <a:sym typeface="Open Sans"/>
            </a:endParaRPr>
          </a:p>
        </p:txBody>
      </p:sp>
      <p:pic>
        <p:nvPicPr>
          <p:cNvPr id="476" name="Google Shape;476;p62"/>
          <p:cNvPicPr preferRelativeResize="0"/>
          <p:nvPr/>
        </p:nvPicPr>
        <p:blipFill>
          <a:blip r:embed="rId4">
            <a:alphaModFix/>
          </a:blip>
          <a:stretch>
            <a:fillRect/>
          </a:stretch>
        </p:blipFill>
        <p:spPr>
          <a:xfrm rot="180010">
            <a:off x="7817676" y="2225625"/>
            <a:ext cx="1027341" cy="155891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81" name="Shape 481"/>
        <p:cNvGrpSpPr/>
        <p:nvPr/>
      </p:nvGrpSpPr>
      <p:grpSpPr>
        <a:xfrm>
          <a:off x="0" y="0"/>
          <a:ext cx="0" cy="0"/>
          <a:chOff x="0" y="0"/>
          <a:chExt cx="0" cy="0"/>
        </a:xfrm>
      </p:grpSpPr>
      <p:pic>
        <p:nvPicPr>
          <p:cNvPr id="482" name="Google Shape;482;p63"/>
          <p:cNvPicPr preferRelativeResize="0"/>
          <p:nvPr/>
        </p:nvPicPr>
        <p:blipFill>
          <a:blip r:embed="rId3">
            <a:alphaModFix/>
          </a:blip>
          <a:stretch>
            <a:fillRect/>
          </a:stretch>
        </p:blipFill>
        <p:spPr>
          <a:xfrm>
            <a:off x="4599838" y="1509513"/>
            <a:ext cx="1830175" cy="2628999"/>
          </a:xfrm>
          <a:prstGeom prst="rect">
            <a:avLst/>
          </a:prstGeom>
          <a:noFill/>
          <a:ln>
            <a:noFill/>
          </a:ln>
          <a:effectLst>
            <a:outerShdw blurRad="57150" rotWithShape="0" algn="bl" dir="5400000" dist="19050">
              <a:srgbClr val="000000">
                <a:alpha val="50000"/>
              </a:srgbClr>
            </a:outerShdw>
          </a:effectLst>
        </p:spPr>
      </p:pic>
      <p:pic>
        <p:nvPicPr>
          <p:cNvPr id="483" name="Google Shape;483;p63"/>
          <p:cNvPicPr preferRelativeResize="0"/>
          <p:nvPr/>
        </p:nvPicPr>
        <p:blipFill>
          <a:blip r:embed="rId4">
            <a:alphaModFix/>
          </a:blip>
          <a:stretch>
            <a:fillRect/>
          </a:stretch>
        </p:blipFill>
        <p:spPr>
          <a:xfrm>
            <a:off x="6511700" y="1507882"/>
            <a:ext cx="1830174" cy="2632266"/>
          </a:xfrm>
          <a:prstGeom prst="rect">
            <a:avLst/>
          </a:prstGeom>
          <a:noFill/>
          <a:ln>
            <a:noFill/>
          </a:ln>
          <a:effectLst>
            <a:outerShdw blurRad="57150" rotWithShape="0" algn="bl" dir="5400000" dist="19050">
              <a:srgbClr val="000000">
                <a:alpha val="50000"/>
              </a:srgbClr>
            </a:outerShdw>
          </a:effectLst>
        </p:spPr>
      </p:pic>
      <p:sp>
        <p:nvSpPr>
          <p:cNvPr id="484" name="Google Shape;484;p63"/>
          <p:cNvSpPr txBox="1"/>
          <p:nvPr/>
        </p:nvSpPr>
        <p:spPr>
          <a:xfrm>
            <a:off x="761576" y="726275"/>
            <a:ext cx="83823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sv-SE" sz="3000">
                <a:solidFill>
                  <a:schemeClr val="accent3"/>
                </a:solidFill>
                <a:latin typeface="Open Sans"/>
                <a:ea typeface="Open Sans"/>
                <a:cs typeface="Open Sans"/>
                <a:sym typeface="Open Sans"/>
              </a:rPr>
              <a:t>Att leda digital förändring - med tillit</a:t>
            </a:r>
            <a:endParaRPr b="1" sz="3000">
              <a:solidFill>
                <a:schemeClr val="accent3"/>
              </a:solidFill>
              <a:latin typeface="Open Sans"/>
              <a:ea typeface="Open Sans"/>
              <a:cs typeface="Open Sans"/>
              <a:sym typeface="Open Sans"/>
            </a:endParaRPr>
          </a:p>
        </p:txBody>
      </p:sp>
      <p:pic>
        <p:nvPicPr>
          <p:cNvPr id="485" name="Google Shape;485;p63"/>
          <p:cNvPicPr preferRelativeResize="0"/>
          <p:nvPr/>
        </p:nvPicPr>
        <p:blipFill rotWithShape="1">
          <a:blip r:embed="rId5">
            <a:alphaModFix/>
          </a:blip>
          <a:srcRect b="0" l="0" r="2676" t="0"/>
          <a:stretch/>
        </p:blipFill>
        <p:spPr>
          <a:xfrm>
            <a:off x="798275" y="1432025"/>
            <a:ext cx="3719877" cy="2783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64"/>
          <p:cNvSpPr txBox="1"/>
          <p:nvPr>
            <p:ph type="title"/>
          </p:nvPr>
        </p:nvSpPr>
        <p:spPr>
          <a:xfrm>
            <a:off x="457200" y="1973515"/>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sz="4800"/>
              <a:t>Kaffe!</a:t>
            </a:r>
            <a:endParaRPr sz="4800"/>
          </a:p>
        </p:txBody>
      </p:sp>
      <p:pic>
        <p:nvPicPr>
          <p:cNvPr id="492" name="Google Shape;492;p64"/>
          <p:cNvPicPr preferRelativeResize="0"/>
          <p:nvPr/>
        </p:nvPicPr>
        <p:blipFill>
          <a:blip r:embed="rId3">
            <a:alphaModFix/>
          </a:blip>
          <a:stretch>
            <a:fillRect/>
          </a:stretch>
        </p:blipFill>
        <p:spPr>
          <a:xfrm>
            <a:off x="2904948" y="466250"/>
            <a:ext cx="5339925" cy="3540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pic>
        <p:nvPicPr>
          <p:cNvPr descr="gul.png" id="497" name="Google Shape;497;p65"/>
          <p:cNvPicPr preferRelativeResize="0"/>
          <p:nvPr/>
        </p:nvPicPr>
        <p:blipFill rotWithShape="1">
          <a:blip r:embed="rId3">
            <a:alphaModFix/>
          </a:blip>
          <a:srcRect b="0" l="0" r="0" t="0"/>
          <a:stretch/>
        </p:blipFill>
        <p:spPr>
          <a:xfrm>
            <a:off x="1600232" y="2659027"/>
            <a:ext cx="3093970" cy="452541"/>
          </a:xfrm>
          <a:prstGeom prst="rect">
            <a:avLst/>
          </a:prstGeom>
          <a:noFill/>
          <a:ln>
            <a:noFill/>
          </a:ln>
        </p:spPr>
      </p:pic>
      <p:pic>
        <p:nvPicPr>
          <p:cNvPr descr="girl-908168_640.jpg" id="498" name="Google Shape;498;p65"/>
          <p:cNvPicPr preferRelativeResize="0"/>
          <p:nvPr/>
        </p:nvPicPr>
        <p:blipFill rotWithShape="1">
          <a:blip r:embed="rId4">
            <a:alphaModFix/>
          </a:blip>
          <a:srcRect b="0" l="0" r="0" t="0"/>
          <a:stretch/>
        </p:blipFill>
        <p:spPr>
          <a:xfrm>
            <a:off x="-27186" y="1996335"/>
            <a:ext cx="9223802" cy="3149776"/>
          </a:xfrm>
          <a:prstGeom prst="rect">
            <a:avLst/>
          </a:prstGeom>
          <a:noFill/>
          <a:ln>
            <a:noFill/>
          </a:ln>
        </p:spPr>
      </p:pic>
      <p:sp>
        <p:nvSpPr>
          <p:cNvPr id="499" name="Google Shape;499;p65"/>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sz="3000"/>
              <a:t>Digitalisering och digital transformation</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499"/>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66"/>
          <p:cNvSpPr txBox="1"/>
          <p:nvPr>
            <p:ph idx="1" type="body"/>
          </p:nvPr>
        </p:nvSpPr>
        <p:spPr>
          <a:xfrm>
            <a:off x="457200" y="1983396"/>
            <a:ext cx="8229600" cy="1629000"/>
          </a:xfrm>
          <a:prstGeom prst="rect">
            <a:avLst/>
          </a:prstGeom>
        </p:spPr>
        <p:txBody>
          <a:bodyPr anchorCtr="0" anchor="t" bIns="45675" lIns="91375" spcFirstLastPara="1" rIns="91375" wrap="square" tIns="45675">
            <a:noAutofit/>
          </a:bodyPr>
          <a:lstStyle/>
          <a:p>
            <a:pPr indent="0" lvl="0" marL="0" rtl="0" algn="ctr">
              <a:spcBef>
                <a:spcPts val="0"/>
              </a:spcBef>
              <a:spcAft>
                <a:spcPts val="0"/>
              </a:spcAft>
              <a:buNone/>
            </a:pPr>
            <a:r>
              <a:rPr i="1" lang="sv-SE" sz="2400"/>
              <a:t>S</a:t>
            </a:r>
            <a:r>
              <a:rPr i="1" lang="sv-SE" sz="2400"/>
              <a:t>verige ska vara bäst i världen på att utnyttja digitaliseringens möjligheter, göra </a:t>
            </a:r>
            <a:r>
              <a:rPr b="1" i="1" lang="sv-SE" sz="2400"/>
              <a:t>”Digitalt först”</a:t>
            </a:r>
            <a:endParaRPr b="1" i="1" sz="2400"/>
          </a:p>
          <a:p>
            <a:pPr indent="0" lvl="0" marL="0" rtl="0" algn="l">
              <a:spcBef>
                <a:spcPts val="0"/>
              </a:spcBef>
              <a:spcAft>
                <a:spcPts val="0"/>
              </a:spcAft>
              <a:buNone/>
            </a:pPr>
            <a:r>
              <a:t/>
            </a:r>
            <a:endParaRPr/>
          </a:p>
        </p:txBody>
      </p:sp>
      <p:sp>
        <p:nvSpPr>
          <p:cNvPr id="505" name="Google Shape;505;p66"/>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600"/>
              <a:t>Sverige ska vara bäst</a:t>
            </a:r>
            <a:endParaRPr sz="36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sp>
        <p:nvSpPr>
          <p:cNvPr id="510" name="Google Shape;510;p67"/>
          <p:cNvSpPr txBox="1"/>
          <p:nvPr>
            <p:ph idx="1" type="body"/>
          </p:nvPr>
        </p:nvSpPr>
        <p:spPr>
          <a:xfrm>
            <a:off x="457200" y="2143074"/>
            <a:ext cx="8229600" cy="1376400"/>
          </a:xfrm>
          <a:prstGeom prst="rect">
            <a:avLst/>
          </a:prstGeom>
        </p:spPr>
        <p:txBody>
          <a:bodyPr anchorCtr="0" anchor="t" bIns="45675" lIns="91375" spcFirstLastPara="1" rIns="91375" wrap="square" tIns="45675">
            <a:noAutofit/>
          </a:bodyPr>
          <a:lstStyle/>
          <a:p>
            <a:pPr indent="0" lvl="0" marL="0" rtl="0" algn="ctr">
              <a:spcBef>
                <a:spcPts val="0"/>
              </a:spcBef>
              <a:spcAft>
                <a:spcPts val="0"/>
              </a:spcAft>
              <a:buNone/>
            </a:pPr>
            <a:r>
              <a:rPr i="1" lang="sv-SE" sz="2400"/>
              <a:t>Skellefteå </a:t>
            </a:r>
            <a:r>
              <a:rPr i="1" lang="sv-SE" sz="2400"/>
              <a:t>ska vara bäst i världen på att utnyttja digitaliseringens möjligheter, göra ”Digitalt först”</a:t>
            </a:r>
            <a:endParaRPr i="1" sz="2400"/>
          </a:p>
          <a:p>
            <a:pPr indent="0" lvl="0" marL="0" rtl="0" algn="l">
              <a:spcBef>
                <a:spcPts val="0"/>
              </a:spcBef>
              <a:spcAft>
                <a:spcPts val="0"/>
              </a:spcAft>
              <a:buNone/>
            </a:pPr>
            <a:r>
              <a:t/>
            </a:r>
            <a:endParaRPr/>
          </a:p>
        </p:txBody>
      </p:sp>
      <p:sp>
        <p:nvSpPr>
          <p:cNvPr id="511" name="Google Shape;511;p67"/>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600"/>
              <a:t>Skellefteå ska bli bäst</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0"/>
          <p:cNvSpPr/>
          <p:nvPr/>
        </p:nvSpPr>
        <p:spPr>
          <a:xfrm>
            <a:off x="0" y="1999825"/>
            <a:ext cx="9144000" cy="152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0"/>
          <p:cNvSpPr txBox="1"/>
          <p:nvPr>
            <p:ph idx="1" type="body"/>
          </p:nvPr>
        </p:nvSpPr>
        <p:spPr>
          <a:xfrm>
            <a:off x="457200" y="1405890"/>
            <a:ext cx="8229600" cy="26061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sz="2000">
                <a:solidFill>
                  <a:srgbClr val="623D5A"/>
                </a:solidFill>
              </a:rPr>
              <a:t>Två sanningar och en lögn “Det här har jag gjort på nätet”.</a:t>
            </a:r>
            <a:endParaRPr>
              <a:solidFill>
                <a:srgbClr val="623D5A"/>
              </a:solidFill>
            </a:endParaRPr>
          </a:p>
        </p:txBody>
      </p:sp>
      <p:pic>
        <p:nvPicPr>
          <p:cNvPr id="328" name="Google Shape;328;p50"/>
          <p:cNvPicPr preferRelativeResize="0"/>
          <p:nvPr/>
        </p:nvPicPr>
        <p:blipFill rotWithShape="1">
          <a:blip r:embed="rId3">
            <a:alphaModFix/>
          </a:blip>
          <a:srcRect b="5252" l="52875" r="4954" t="8077"/>
          <a:stretch/>
        </p:blipFill>
        <p:spPr>
          <a:xfrm>
            <a:off x="5428984" y="2208214"/>
            <a:ext cx="2677617" cy="2080011"/>
          </a:xfrm>
          <a:prstGeom prst="rect">
            <a:avLst/>
          </a:prstGeom>
          <a:noFill/>
          <a:ln>
            <a:noFill/>
          </a:ln>
        </p:spPr>
      </p:pic>
      <p:pic>
        <p:nvPicPr>
          <p:cNvPr id="329" name="Google Shape;329;p50"/>
          <p:cNvPicPr preferRelativeResize="0"/>
          <p:nvPr/>
        </p:nvPicPr>
        <p:blipFill rotWithShape="1">
          <a:blip r:embed="rId4">
            <a:alphaModFix/>
          </a:blip>
          <a:srcRect b="8577" l="6192" r="53884" t="10121"/>
          <a:stretch/>
        </p:blipFill>
        <p:spPr>
          <a:xfrm>
            <a:off x="88800" y="2208214"/>
            <a:ext cx="2454832" cy="2080011"/>
          </a:xfrm>
          <a:prstGeom prst="rect">
            <a:avLst/>
          </a:prstGeom>
          <a:noFill/>
          <a:ln>
            <a:noFill/>
          </a:ln>
        </p:spPr>
      </p:pic>
      <p:sp>
        <p:nvSpPr>
          <p:cNvPr id="330" name="Google Shape;330;p50"/>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solidFill>
                  <a:srgbClr val="623D5A"/>
                </a:solidFill>
              </a:rPr>
              <a:t>Check-in</a:t>
            </a:r>
            <a:endParaRPr>
              <a:solidFill>
                <a:srgbClr val="623D5A"/>
              </a:solidFill>
            </a:endParaRPr>
          </a:p>
        </p:txBody>
      </p:sp>
      <p:pic>
        <p:nvPicPr>
          <p:cNvPr id="331" name="Google Shape;331;p50"/>
          <p:cNvPicPr preferRelativeResize="0"/>
          <p:nvPr/>
        </p:nvPicPr>
        <p:blipFill rotWithShape="1">
          <a:blip r:embed="rId4">
            <a:alphaModFix/>
          </a:blip>
          <a:srcRect b="8577" l="6192" r="53884" t="10121"/>
          <a:stretch/>
        </p:blipFill>
        <p:spPr>
          <a:xfrm>
            <a:off x="2718535" y="2208214"/>
            <a:ext cx="2454832" cy="208001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pic>
        <p:nvPicPr>
          <p:cNvPr descr="Bild" id="516" name="Google Shape;516;p68"/>
          <p:cNvPicPr preferRelativeResize="0"/>
          <p:nvPr/>
        </p:nvPicPr>
        <p:blipFill rotWithShape="1">
          <a:blip r:embed="rId3">
            <a:alphaModFix/>
          </a:blip>
          <a:srcRect b="0" l="0" r="51255" t="0"/>
          <a:stretch/>
        </p:blipFill>
        <p:spPr>
          <a:xfrm>
            <a:off x="5374858" y="0"/>
            <a:ext cx="3769141" cy="5143500"/>
          </a:xfrm>
          <a:prstGeom prst="rect">
            <a:avLst/>
          </a:prstGeom>
          <a:noFill/>
          <a:ln>
            <a:noFill/>
          </a:ln>
        </p:spPr>
      </p:pic>
      <p:sp>
        <p:nvSpPr>
          <p:cNvPr id="517" name="Google Shape;517;p68"/>
          <p:cNvSpPr txBox="1"/>
          <p:nvPr>
            <p:ph type="title"/>
          </p:nvPr>
        </p:nvSpPr>
        <p:spPr>
          <a:xfrm>
            <a:off x="483725" y="1477625"/>
            <a:ext cx="4406400" cy="19548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sz="4800"/>
              <a:t>Maria Marklund </a:t>
            </a:r>
            <a:endParaRPr sz="4800"/>
          </a:p>
          <a:p>
            <a:pPr indent="0" lvl="0" marL="0" rtl="0" algn="l">
              <a:spcBef>
                <a:spcPts val="0"/>
              </a:spcBef>
              <a:spcAft>
                <a:spcPts val="0"/>
              </a:spcAft>
              <a:buNone/>
            </a:pPr>
            <a:r>
              <a:rPr lang="sv-SE" sz="4800"/>
              <a:t>ska bli bäst!</a:t>
            </a:r>
            <a:endParaRPr sz="4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69"/>
          <p:cNvSpPr txBox="1"/>
          <p:nvPr>
            <p:ph type="title"/>
          </p:nvPr>
        </p:nvSpPr>
        <p:spPr>
          <a:xfrm>
            <a:off x="606275" y="1189725"/>
            <a:ext cx="4447800" cy="29550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sz="6000"/>
              <a:t>Janne</a:t>
            </a:r>
            <a:r>
              <a:rPr lang="sv-SE" sz="6000"/>
              <a:t> ska bli bäst!</a:t>
            </a:r>
            <a:endParaRPr sz="6000"/>
          </a:p>
        </p:txBody>
      </p:sp>
      <p:pic>
        <p:nvPicPr>
          <p:cNvPr id="523" name="Google Shape;523;p69"/>
          <p:cNvPicPr preferRelativeResize="0"/>
          <p:nvPr/>
        </p:nvPicPr>
        <p:blipFill>
          <a:blip r:embed="rId3">
            <a:alphaModFix/>
          </a:blip>
          <a:stretch>
            <a:fillRect/>
          </a:stretch>
        </p:blipFill>
        <p:spPr>
          <a:xfrm>
            <a:off x="5470545" y="0"/>
            <a:ext cx="3673461" cy="51435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70"/>
          <p:cNvSpPr txBox="1"/>
          <p:nvPr>
            <p:ph idx="1" type="body"/>
          </p:nvPr>
        </p:nvSpPr>
        <p:spPr>
          <a:xfrm>
            <a:off x="457200" y="2508848"/>
            <a:ext cx="8229600" cy="740100"/>
          </a:xfrm>
          <a:prstGeom prst="rect">
            <a:avLst/>
          </a:prstGeom>
        </p:spPr>
        <p:txBody>
          <a:bodyPr anchorCtr="0" anchor="t" bIns="45675" lIns="91375" spcFirstLastPara="1" rIns="91375" wrap="square" tIns="45675">
            <a:noAutofit/>
          </a:bodyPr>
          <a:lstStyle/>
          <a:p>
            <a:pPr indent="0" lvl="0" marL="0" rtl="0" algn="ctr">
              <a:spcBef>
                <a:spcPts val="0"/>
              </a:spcBef>
              <a:spcAft>
                <a:spcPts val="0"/>
              </a:spcAft>
              <a:buNone/>
            </a:pPr>
            <a:r>
              <a:rPr i="1" lang="sv-SE" sz="2400"/>
              <a:t>Digital transformation </a:t>
            </a:r>
            <a:r>
              <a:rPr b="1" i="1" lang="sv-SE" sz="2400"/>
              <a:t>är ett VM</a:t>
            </a:r>
            <a:endParaRPr b="1" i="1" sz="2400"/>
          </a:p>
        </p:txBody>
      </p:sp>
      <p:sp>
        <p:nvSpPr>
          <p:cNvPr id="529" name="Google Shape;529;p70"/>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600"/>
              <a:t>Insikt</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71"/>
          <p:cNvSpPr txBox="1"/>
          <p:nvPr>
            <p:ph idx="1" type="body"/>
          </p:nvPr>
        </p:nvSpPr>
        <p:spPr>
          <a:xfrm>
            <a:off x="457200" y="1405900"/>
            <a:ext cx="4576500" cy="33285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b="1" i="1" lang="sv-SE"/>
              <a:t>“Det finns inget annat alternativ”</a:t>
            </a:r>
            <a:endParaRPr b="1" i="1"/>
          </a:p>
          <a:p>
            <a:pPr indent="0" lvl="0" marL="0" rtl="0" algn="l">
              <a:spcBef>
                <a:spcPts val="0"/>
              </a:spcBef>
              <a:spcAft>
                <a:spcPts val="0"/>
              </a:spcAft>
              <a:buNone/>
            </a:pPr>
            <a:r>
              <a:rPr lang="sv-SE" sz="1400"/>
              <a:t>Ardalan Shekarabi, civilminister</a:t>
            </a:r>
            <a:endParaRPr sz="1400"/>
          </a:p>
          <a:p>
            <a:pPr indent="0" lvl="0" marL="0" rtl="0" algn="l">
              <a:spcBef>
                <a:spcPts val="0"/>
              </a:spcBef>
              <a:spcAft>
                <a:spcPts val="0"/>
              </a:spcAft>
              <a:buNone/>
            </a:pPr>
            <a:r>
              <a:t/>
            </a:r>
            <a:endParaRPr/>
          </a:p>
          <a:p>
            <a:pPr indent="0" lvl="0" marL="0" rtl="0" algn="l">
              <a:spcBef>
                <a:spcPts val="0"/>
              </a:spcBef>
              <a:spcAft>
                <a:spcPts val="0"/>
              </a:spcAft>
              <a:buNone/>
            </a:pPr>
            <a:r>
              <a:rPr b="1" i="1" lang="sv-SE"/>
              <a:t>“Det digitala ska vara det normala”</a:t>
            </a:r>
            <a:endParaRPr b="1" i="1"/>
          </a:p>
          <a:p>
            <a:pPr indent="0" lvl="0" marL="0" rtl="0" algn="l">
              <a:spcBef>
                <a:spcPts val="0"/>
              </a:spcBef>
              <a:spcAft>
                <a:spcPts val="0"/>
              </a:spcAft>
              <a:buNone/>
            </a:pPr>
            <a:r>
              <a:rPr lang="sv-SE" sz="1400"/>
              <a:t>Daniel Forslund, innovationslandstingsråd SLL</a:t>
            </a:r>
            <a:endParaRPr sz="1400"/>
          </a:p>
          <a:p>
            <a:pPr indent="0" lvl="0" marL="0" rtl="0" algn="l">
              <a:spcBef>
                <a:spcPts val="0"/>
              </a:spcBef>
              <a:spcAft>
                <a:spcPts val="0"/>
              </a:spcAft>
              <a:buNone/>
            </a:pPr>
            <a:r>
              <a:t/>
            </a:r>
            <a:endParaRPr/>
          </a:p>
          <a:p>
            <a:pPr indent="0" lvl="0" marL="0" rtl="0" algn="l">
              <a:spcBef>
                <a:spcPts val="0"/>
              </a:spcBef>
              <a:spcAft>
                <a:spcPts val="0"/>
              </a:spcAft>
              <a:buNone/>
            </a:pPr>
            <a:r>
              <a:rPr b="1" i="1" lang="sv-SE"/>
              <a:t>Digitaliseringen innebär en kulturförändring - en kul tur för ändring!</a:t>
            </a:r>
            <a:endParaRPr b="1" i="1"/>
          </a:p>
          <a:p>
            <a:pPr indent="0" lvl="0" marL="0" rtl="0" algn="l">
              <a:spcBef>
                <a:spcPts val="0"/>
              </a:spcBef>
              <a:spcAft>
                <a:spcPts val="0"/>
              </a:spcAft>
              <a:buNone/>
            </a:pPr>
            <a:r>
              <a:rPr lang="sv-SE" sz="1400"/>
              <a:t>Annika Brännström, generaldirektör för Bolagsverket</a:t>
            </a:r>
            <a:endParaRPr sz="1400"/>
          </a:p>
          <a:p>
            <a:pPr indent="0" lvl="0" marL="0" rtl="0" algn="l">
              <a:spcBef>
                <a:spcPts val="0"/>
              </a:spcBef>
              <a:spcAft>
                <a:spcPts val="0"/>
              </a:spcAft>
              <a:buNone/>
            </a:pPr>
            <a:r>
              <a:t/>
            </a:r>
            <a:endParaRPr/>
          </a:p>
        </p:txBody>
      </p:sp>
      <p:pic>
        <p:nvPicPr>
          <p:cNvPr descr="Shape 102" id="535" name="Google Shape;535;p71"/>
          <p:cNvPicPr preferRelativeResize="0"/>
          <p:nvPr/>
        </p:nvPicPr>
        <p:blipFill rotWithShape="1">
          <a:blip r:embed="rId3">
            <a:alphaModFix/>
          </a:blip>
          <a:srcRect b="0" l="0" r="0" t="0"/>
          <a:stretch/>
        </p:blipFill>
        <p:spPr>
          <a:xfrm>
            <a:off x="5033801" y="1736973"/>
            <a:ext cx="3838801" cy="1669547"/>
          </a:xfrm>
          <a:prstGeom prst="rect">
            <a:avLst/>
          </a:prstGeom>
          <a:noFill/>
          <a:ln>
            <a:noFill/>
          </a:ln>
        </p:spPr>
      </p:pic>
      <p:sp>
        <p:nvSpPr>
          <p:cNvPr id="536" name="Google Shape;536;p71"/>
          <p:cNvSpPr txBox="1"/>
          <p:nvPr/>
        </p:nvSpPr>
        <p:spPr>
          <a:xfrm>
            <a:off x="6579401" y="3486200"/>
            <a:ext cx="2293200" cy="167700"/>
          </a:xfrm>
          <a:prstGeom prst="rect">
            <a:avLst/>
          </a:prstGeom>
          <a:noFill/>
          <a:ln>
            <a:noFill/>
          </a:ln>
        </p:spPr>
        <p:txBody>
          <a:bodyPr anchorCtr="0" anchor="ctr" bIns="26775" lIns="26775" spcFirstLastPara="1" rIns="26775" wrap="square" tIns="26775">
            <a:noAutofit/>
          </a:bodyPr>
          <a:lstStyle/>
          <a:p>
            <a:pPr indent="0" lvl="0" marL="0" marR="0" rtl="0" algn="r">
              <a:lnSpc>
                <a:spcPct val="100000"/>
              </a:lnSpc>
              <a:spcBef>
                <a:spcPts val="0"/>
              </a:spcBef>
              <a:spcAft>
                <a:spcPts val="0"/>
              </a:spcAft>
              <a:buClr>
                <a:srgbClr val="000000"/>
              </a:buClr>
              <a:buSzPts val="800"/>
              <a:buFont typeface="Calibri"/>
              <a:buNone/>
            </a:pPr>
            <a:r>
              <a:rPr b="0" i="0" lang="sv-SE" sz="800" u="none" cap="none" strike="noStrike">
                <a:solidFill>
                  <a:srgbClr val="FFFFFF"/>
                </a:solidFill>
                <a:latin typeface="Calibri"/>
                <a:ea typeface="Calibri"/>
                <a:cs typeface="Calibri"/>
                <a:sym typeface="Calibri"/>
              </a:rPr>
              <a:t>BILD: Andreas Skog (CC BY)</a:t>
            </a:r>
            <a:endParaRPr sz="500">
              <a:solidFill>
                <a:srgbClr val="FFFFFF"/>
              </a:solidFill>
            </a:endParaRPr>
          </a:p>
        </p:txBody>
      </p:sp>
      <p:sp>
        <p:nvSpPr>
          <p:cNvPr id="537" name="Google Shape;537;p71"/>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Digigov 2017</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pic>
        <p:nvPicPr>
          <p:cNvPr descr="gul.png" id="542" name="Google Shape;542;p72"/>
          <p:cNvPicPr preferRelativeResize="0"/>
          <p:nvPr/>
        </p:nvPicPr>
        <p:blipFill rotWithShape="1">
          <a:blip r:embed="rId3">
            <a:alphaModFix/>
          </a:blip>
          <a:srcRect b="0" l="0" r="0" t="0"/>
          <a:stretch/>
        </p:blipFill>
        <p:spPr>
          <a:xfrm>
            <a:off x="355600" y="966400"/>
            <a:ext cx="2375275" cy="1519325"/>
          </a:xfrm>
          <a:prstGeom prst="rect">
            <a:avLst/>
          </a:prstGeom>
          <a:noFill/>
          <a:ln>
            <a:noFill/>
          </a:ln>
        </p:spPr>
      </p:pic>
      <p:pic>
        <p:nvPicPr>
          <p:cNvPr descr="gul.png" id="543" name="Google Shape;543;p72"/>
          <p:cNvPicPr preferRelativeResize="0"/>
          <p:nvPr/>
        </p:nvPicPr>
        <p:blipFill rotWithShape="1">
          <a:blip r:embed="rId3">
            <a:alphaModFix/>
          </a:blip>
          <a:srcRect b="0" l="0" r="0" t="0"/>
          <a:stretch/>
        </p:blipFill>
        <p:spPr>
          <a:xfrm>
            <a:off x="2508850" y="2485725"/>
            <a:ext cx="2285800" cy="1294975"/>
          </a:xfrm>
          <a:prstGeom prst="rect">
            <a:avLst/>
          </a:prstGeom>
          <a:noFill/>
          <a:ln>
            <a:noFill/>
          </a:ln>
        </p:spPr>
      </p:pic>
      <p:sp>
        <p:nvSpPr>
          <p:cNvPr id="544" name="Google Shape;544;p72"/>
          <p:cNvSpPr txBox="1"/>
          <p:nvPr>
            <p:ph idx="1" type="body"/>
          </p:nvPr>
        </p:nvSpPr>
        <p:spPr>
          <a:xfrm>
            <a:off x="457200" y="1406050"/>
            <a:ext cx="6995400" cy="26061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b="1" lang="sv-SE" sz="3000"/>
              <a:t>Förståelse </a:t>
            </a:r>
            <a:r>
              <a:rPr lang="sv-SE" sz="3000"/>
              <a:t>för den transformering som digitaliseringen innebär i samhället med dess möjligheter och risker samt </a:t>
            </a:r>
            <a:r>
              <a:rPr b="1" lang="sv-SE" sz="3000"/>
              <a:t>motivation </a:t>
            </a:r>
            <a:r>
              <a:rPr lang="sv-SE" sz="3000"/>
              <a:t>att delta i utvecklingen</a:t>
            </a:r>
            <a:endParaRPr sz="3000"/>
          </a:p>
        </p:txBody>
      </p:sp>
      <p:sp>
        <p:nvSpPr>
          <p:cNvPr id="545" name="Google Shape;545;p72"/>
          <p:cNvSpPr txBox="1"/>
          <p:nvPr>
            <p:ph type="title"/>
          </p:nvPr>
        </p:nvSpPr>
        <p:spPr>
          <a:xfrm>
            <a:off x="457200" y="548650"/>
            <a:ext cx="64032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sz="3600"/>
              <a:t>Att leda digital förändring</a:t>
            </a:r>
            <a:endParaRPr sz="3600"/>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499"/>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499"/>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73"/>
          <p:cNvSpPr txBox="1"/>
          <p:nvPr>
            <p:ph idx="1" type="body"/>
          </p:nvPr>
        </p:nvSpPr>
        <p:spPr>
          <a:xfrm>
            <a:off x="457200" y="2279423"/>
            <a:ext cx="8229600" cy="888000"/>
          </a:xfrm>
          <a:prstGeom prst="rect">
            <a:avLst/>
          </a:prstGeom>
        </p:spPr>
        <p:txBody>
          <a:bodyPr anchorCtr="0" anchor="t" bIns="45675" lIns="91375" spcFirstLastPara="1" rIns="91375" wrap="square" tIns="45675">
            <a:noAutofit/>
          </a:bodyPr>
          <a:lstStyle/>
          <a:p>
            <a:pPr indent="0" lvl="0" marL="0" rtl="0" algn="ctr">
              <a:spcBef>
                <a:spcPts val="0"/>
              </a:spcBef>
              <a:spcAft>
                <a:spcPts val="0"/>
              </a:spcAft>
              <a:buNone/>
            </a:pPr>
            <a:r>
              <a:rPr i="1" lang="sv-SE" sz="2400"/>
              <a:t>Förändring måste viljas, den kan inte beslutas.</a:t>
            </a:r>
            <a:endParaRPr i="1" sz="2400"/>
          </a:p>
        </p:txBody>
      </p:sp>
      <p:sp>
        <p:nvSpPr>
          <p:cNvPr id="551" name="Google Shape;551;p73"/>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600"/>
              <a:t>Insikt</a:t>
            </a:r>
            <a:endParaRPr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pic>
        <p:nvPicPr>
          <p:cNvPr descr="15899455_352347931813231_4651994952220278784_n.mp4" id="556" name="Google Shape;556;p74"/>
          <p:cNvPicPr preferRelativeResize="0"/>
          <p:nvPr/>
        </p:nvPicPr>
        <p:blipFill rotWithShape="1">
          <a:blip r:embed="rId3">
            <a:alphaModFix/>
          </a:blip>
          <a:srcRect b="0" l="0" r="0" t="0"/>
          <a:stretch/>
        </p:blipFill>
        <p:spPr>
          <a:xfrm>
            <a:off x="6411184" y="1105420"/>
            <a:ext cx="2118140" cy="3816467"/>
          </a:xfrm>
          <a:prstGeom prst="rect">
            <a:avLst/>
          </a:prstGeom>
          <a:noFill/>
          <a:ln>
            <a:noFill/>
          </a:ln>
        </p:spPr>
      </p:pic>
      <p:sp>
        <p:nvSpPr>
          <p:cNvPr id="557" name="Google Shape;557;p74"/>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Att leda digital förändring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Google Shape;563;p75"/>
          <p:cNvSpPr txBox="1"/>
          <p:nvPr>
            <p:ph type="title"/>
          </p:nvPr>
        </p:nvSpPr>
        <p:spPr>
          <a:xfrm>
            <a:off x="457200" y="240030"/>
            <a:ext cx="37338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2019</a:t>
            </a:r>
            <a:endParaRPr/>
          </a:p>
        </p:txBody>
      </p:sp>
      <p:sp>
        <p:nvSpPr>
          <p:cNvPr id="564" name="Google Shape;564;p75"/>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Leda digital förändring</a:t>
            </a:r>
            <a:endParaRPr/>
          </a:p>
        </p:txBody>
      </p:sp>
      <p:sp>
        <p:nvSpPr>
          <p:cNvPr id="565" name="Google Shape;565;p75"/>
          <p:cNvSpPr/>
          <p:nvPr>
            <p:ph idx="3" type="pic"/>
          </p:nvPr>
        </p:nvSpPr>
        <p:spPr>
          <a:xfrm>
            <a:off x="4572000" y="0"/>
            <a:ext cx="4572000" cy="3431100"/>
          </a:xfrm>
          <a:prstGeom prst="rect">
            <a:avLst/>
          </a:prstGeom>
        </p:spPr>
        <p:txBody>
          <a:bodyPr anchorCtr="0" anchor="ctr" bIns="45675" lIns="91375" spcFirstLastPara="1" rIns="91375" wrap="square" tIns="45675">
            <a:noAutofit/>
          </a:bodyPr>
          <a:lstStyle/>
          <a:p>
            <a:pPr indent="0" lvl="0" marL="0" rtl="0" algn="ctr">
              <a:spcBef>
                <a:spcPts val="280"/>
              </a:spcBef>
              <a:spcAft>
                <a:spcPts val="0"/>
              </a:spcAft>
              <a:buNone/>
            </a:pPr>
            <a:r>
              <a:t/>
            </a:r>
            <a:endParaRPr/>
          </a:p>
        </p:txBody>
      </p:sp>
      <p:pic>
        <p:nvPicPr>
          <p:cNvPr descr="Subscribe: http://bit.ly/16TNd6W&#10;&#10;This kid is already ahead of the spectrum. He's the #MTSInternetBaby, born to #ExploitTheWeb with the new superior 3GPLUS™ network.&#10;&#10;Connect With Us:&#10;Subscribe: http://bit.ly/16TNd6W&#10;Website: http://bit.ly/5Sv0yb&#10;Facebook: http://on.fb.me/MmmJk4&#10;Twitter: http://bit.ly/WlttjZ&#10;Google Plus: http://bit.ly/1eG8Vgz&#10;Instagram: http://bit.ly/1degKvQ" id="566" name="Google Shape;566;p75" title="MTS Internet Baby Full Version">
            <a:hlinkClick r:id="rId3"/>
          </p:cNvPr>
          <p:cNvPicPr preferRelativeResize="0"/>
          <p:nvPr/>
        </p:nvPicPr>
        <p:blipFill>
          <a:blip r:embed="rId4">
            <a:alphaModFix/>
          </a:blip>
          <a:stretch>
            <a:fillRect/>
          </a:stretch>
        </p:blipFill>
        <p:spPr>
          <a:xfrm>
            <a:off x="4569191" y="0"/>
            <a:ext cx="4574809" cy="3431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pic>
        <p:nvPicPr>
          <p:cNvPr descr="Bild" id="571" name="Google Shape;571;p76"/>
          <p:cNvPicPr preferRelativeResize="0"/>
          <p:nvPr/>
        </p:nvPicPr>
        <p:blipFill rotWithShape="1">
          <a:blip r:embed="rId3">
            <a:alphaModFix/>
          </a:blip>
          <a:srcRect b="14018" l="823" r="19188" t="8359"/>
          <a:stretch/>
        </p:blipFill>
        <p:spPr>
          <a:xfrm>
            <a:off x="3711600" y="1262400"/>
            <a:ext cx="4999049" cy="2901075"/>
          </a:xfrm>
          <a:prstGeom prst="rect">
            <a:avLst/>
          </a:prstGeom>
          <a:noFill/>
          <a:ln>
            <a:noFill/>
          </a:ln>
        </p:spPr>
      </p:pic>
      <p:sp>
        <p:nvSpPr>
          <p:cNvPr id="572" name="Google Shape;572;p76"/>
          <p:cNvSpPr txBox="1"/>
          <p:nvPr/>
        </p:nvSpPr>
        <p:spPr>
          <a:xfrm>
            <a:off x="0" y="448325"/>
            <a:ext cx="9144000" cy="4470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700"/>
              <a:buFont typeface="Calibri"/>
              <a:buNone/>
            </a:pPr>
            <a:r>
              <a:rPr i="0" lang="sv-SE" sz="2000" u="none" cap="none" strike="noStrike">
                <a:solidFill>
                  <a:schemeClr val="accent3"/>
                </a:solidFill>
                <a:latin typeface="Open Sans ExtraBold"/>
                <a:ea typeface="Open Sans ExtraBold"/>
                <a:cs typeface="Open Sans ExtraBold"/>
                <a:sym typeface="Open Sans ExtraBold"/>
              </a:rPr>
              <a:t>Dematerialisering          </a:t>
            </a:r>
            <a:r>
              <a:rPr lang="sv-SE" sz="2000">
                <a:solidFill>
                  <a:schemeClr val="accent3"/>
                </a:solidFill>
                <a:latin typeface="Open Sans ExtraBold"/>
                <a:ea typeface="Open Sans ExtraBold"/>
                <a:cs typeface="Open Sans ExtraBold"/>
                <a:sym typeface="Open Sans ExtraBold"/>
              </a:rPr>
              <a:t>D</a:t>
            </a:r>
            <a:r>
              <a:rPr i="0" lang="sv-SE" sz="2000" u="none" cap="none" strike="noStrike">
                <a:solidFill>
                  <a:schemeClr val="accent3"/>
                </a:solidFill>
                <a:latin typeface="Open Sans ExtraBold"/>
                <a:ea typeface="Open Sans ExtraBold"/>
                <a:cs typeface="Open Sans ExtraBold"/>
                <a:sym typeface="Open Sans ExtraBold"/>
              </a:rPr>
              <a:t>emonetarisering </a:t>
            </a:r>
            <a:r>
              <a:rPr lang="sv-SE" sz="2000">
                <a:solidFill>
                  <a:schemeClr val="accent3"/>
                </a:solidFill>
                <a:latin typeface="Open Sans ExtraBold"/>
                <a:ea typeface="Open Sans ExtraBold"/>
                <a:cs typeface="Open Sans ExtraBold"/>
                <a:sym typeface="Open Sans ExtraBold"/>
              </a:rPr>
              <a:t>       </a:t>
            </a:r>
            <a:r>
              <a:rPr i="0" lang="sv-SE" sz="2000" u="none" cap="none" strike="noStrike">
                <a:solidFill>
                  <a:schemeClr val="accent3"/>
                </a:solidFill>
                <a:latin typeface="Open Sans ExtraBold"/>
                <a:ea typeface="Open Sans ExtraBold"/>
                <a:cs typeface="Open Sans ExtraBold"/>
                <a:sym typeface="Open Sans ExtraBold"/>
              </a:rPr>
              <a:t> </a:t>
            </a:r>
            <a:r>
              <a:rPr lang="sv-SE" sz="2000">
                <a:solidFill>
                  <a:schemeClr val="accent3"/>
                </a:solidFill>
                <a:latin typeface="Open Sans ExtraBold"/>
                <a:ea typeface="Open Sans ExtraBold"/>
                <a:cs typeface="Open Sans ExtraBold"/>
                <a:sym typeface="Open Sans ExtraBold"/>
              </a:rPr>
              <a:t>D</a:t>
            </a:r>
            <a:r>
              <a:rPr i="0" lang="sv-SE" sz="2000" u="none" cap="none" strike="noStrike">
                <a:solidFill>
                  <a:schemeClr val="accent3"/>
                </a:solidFill>
                <a:latin typeface="Open Sans ExtraBold"/>
                <a:ea typeface="Open Sans ExtraBold"/>
                <a:cs typeface="Open Sans ExtraBold"/>
                <a:sym typeface="Open Sans ExtraBold"/>
              </a:rPr>
              <a:t>emokratisering</a:t>
            </a:r>
            <a:endParaRPr sz="2000">
              <a:solidFill>
                <a:schemeClr val="accent3"/>
              </a:solidFill>
              <a:latin typeface="Open Sans ExtraBold"/>
              <a:ea typeface="Open Sans ExtraBold"/>
              <a:cs typeface="Open Sans ExtraBold"/>
              <a:sym typeface="Open Sans ExtraBold"/>
            </a:endParaRPr>
          </a:p>
        </p:txBody>
      </p:sp>
      <p:pic>
        <p:nvPicPr>
          <p:cNvPr descr="23550189_10155674023770953_5702600741508322814_o.jpg" id="573" name="Google Shape;573;p76"/>
          <p:cNvPicPr preferRelativeResize="0"/>
          <p:nvPr/>
        </p:nvPicPr>
        <p:blipFill rotWithShape="1">
          <a:blip r:embed="rId4">
            <a:alphaModFix/>
          </a:blip>
          <a:srcRect b="0" l="0" r="0" t="0"/>
          <a:stretch/>
        </p:blipFill>
        <p:spPr>
          <a:xfrm>
            <a:off x="385600" y="1262400"/>
            <a:ext cx="2752300" cy="3575251"/>
          </a:xfrm>
          <a:prstGeom prst="rect">
            <a:avLst/>
          </a:prstGeom>
          <a:noFill/>
          <a:ln>
            <a:noFill/>
          </a:ln>
        </p:spPr>
      </p:pic>
      <p:pic>
        <p:nvPicPr>
          <p:cNvPr id="574" name="Google Shape;574;p76"/>
          <p:cNvPicPr preferRelativeResize="0"/>
          <p:nvPr/>
        </p:nvPicPr>
        <p:blipFill>
          <a:blip r:embed="rId5">
            <a:alphaModFix/>
          </a:blip>
          <a:stretch>
            <a:fillRect/>
          </a:stretch>
        </p:blipFill>
        <p:spPr>
          <a:xfrm>
            <a:off x="2990849" y="484069"/>
            <a:ext cx="375525" cy="375525"/>
          </a:xfrm>
          <a:prstGeom prst="rect">
            <a:avLst/>
          </a:prstGeom>
          <a:noFill/>
          <a:ln>
            <a:noFill/>
          </a:ln>
        </p:spPr>
      </p:pic>
      <p:pic>
        <p:nvPicPr>
          <p:cNvPr id="575" name="Google Shape;575;p76"/>
          <p:cNvPicPr preferRelativeResize="0"/>
          <p:nvPr/>
        </p:nvPicPr>
        <p:blipFill>
          <a:blip r:embed="rId5">
            <a:alphaModFix/>
          </a:blip>
          <a:stretch>
            <a:fillRect/>
          </a:stretch>
        </p:blipFill>
        <p:spPr>
          <a:xfrm>
            <a:off x="6023361" y="484082"/>
            <a:ext cx="375525" cy="375525"/>
          </a:xfrm>
          <a:prstGeom prst="rect">
            <a:avLst/>
          </a:prstGeom>
          <a:noFill/>
          <a:ln>
            <a:noFill/>
          </a:ln>
        </p:spPr>
      </p:pic>
    </p:spTree>
  </p:cSld>
  <p:clrMapOvr>
    <a:masterClrMapping/>
  </p:clrMapOvr>
  <mc:AlternateContent>
    <mc:Choice Requires="p14">
      <p:transition p14:dur="400">
        <p:fade thruBlk="1"/>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30303"/>
        </a:solidFill>
      </p:bgPr>
    </p:bg>
    <p:spTree>
      <p:nvGrpSpPr>
        <p:cNvPr id="579" name="Shape 579"/>
        <p:cNvGrpSpPr/>
        <p:nvPr/>
      </p:nvGrpSpPr>
      <p:grpSpPr>
        <a:xfrm>
          <a:off x="0" y="0"/>
          <a:ext cx="0" cy="0"/>
          <a:chOff x="0" y="0"/>
          <a:chExt cx="0" cy="0"/>
        </a:xfrm>
      </p:grpSpPr>
      <p:pic>
        <p:nvPicPr>
          <p:cNvPr descr="Skärmavbild 2013-03-13 kl. 15.56.08.png" id="580" name="Google Shape;580;p77"/>
          <p:cNvPicPr preferRelativeResize="0"/>
          <p:nvPr/>
        </p:nvPicPr>
        <p:blipFill rotWithShape="1">
          <a:blip r:embed="rId3">
            <a:alphaModFix/>
          </a:blip>
          <a:srcRect b="0" l="0" r="0" t="0"/>
          <a:stretch/>
        </p:blipFill>
        <p:spPr>
          <a:xfrm>
            <a:off x="-9489" y="-5060"/>
            <a:ext cx="9574161" cy="5153546"/>
          </a:xfrm>
          <a:prstGeom prst="rect">
            <a:avLst/>
          </a:prstGeom>
          <a:noFill/>
          <a:ln>
            <a:noFill/>
          </a:ln>
        </p:spPr>
      </p:pic>
      <p:pic>
        <p:nvPicPr>
          <p:cNvPr descr="karma_is_digital.jpg" id="581" name="Google Shape;581;p77"/>
          <p:cNvPicPr preferRelativeResize="0"/>
          <p:nvPr/>
        </p:nvPicPr>
        <p:blipFill rotWithShape="1">
          <a:blip r:embed="rId4">
            <a:alphaModFix/>
          </a:blip>
          <a:srcRect b="0" l="0" r="0" t="0"/>
          <a:stretch/>
        </p:blipFill>
        <p:spPr>
          <a:xfrm>
            <a:off x="2980880" y="980631"/>
            <a:ext cx="3182239" cy="3182239"/>
          </a:xfrm>
          <a:prstGeom prst="rect">
            <a:avLst/>
          </a:prstGeom>
          <a:noFill/>
          <a:ln>
            <a:noFill/>
          </a:ln>
        </p:spPr>
      </p:pic>
      <p:sp>
        <p:nvSpPr>
          <p:cNvPr id="582" name="Google Shape;582;p77"/>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p>
            <a:pPr indent="0" lvl="0" marL="0" rtl="0" algn="ctr">
              <a:lnSpc>
                <a:spcPct val="100000"/>
              </a:lnSpc>
              <a:spcBef>
                <a:spcPts val="0"/>
              </a:spcBef>
              <a:spcAft>
                <a:spcPts val="0"/>
              </a:spcAft>
              <a:buClr>
                <a:srgbClr val="000000"/>
              </a:buClr>
              <a:buSzPts val="900"/>
              <a:buFont typeface="Helvetica Neue Light"/>
              <a:buNone/>
            </a:pPr>
            <a:fld id="{00000000-1234-1234-1234-123412341234}" type="slidenum">
              <a:rPr lang="sv-SE" sz="900">
                <a:latin typeface="Helvetica Neue Light"/>
                <a:ea typeface="Helvetica Neue Light"/>
                <a:cs typeface="Helvetica Neue Light"/>
                <a:sym typeface="Helvetica Neue Light"/>
              </a:rP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499"/>
                                        <p:tgtEl>
                                          <p:spTgt spid="581"/>
                                        </p:tgtEl>
                                        <p:attrNameLst>
                                          <p:attrName>ppt_w</p:attrName>
                                        </p:attrNameLst>
                                      </p:cBhvr>
                                      <p:tavLst>
                                        <p:tav fmla="" tm="0">
                                          <p:val>
                                            <p:strVal val="0"/>
                                          </p:val>
                                        </p:tav>
                                        <p:tav fmla="" tm="100000">
                                          <p:val>
                                            <p:strVal val="#ppt_w"/>
                                          </p:val>
                                        </p:tav>
                                      </p:tavLst>
                                    </p:anim>
                                    <p:anim calcmode="lin" valueType="num">
                                      <p:cBhvr additive="base">
                                        <p:cTn dur="499"/>
                                        <p:tgtEl>
                                          <p:spTgt spid="58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1"/>
          <p:cNvSpPr txBox="1"/>
          <p:nvPr>
            <p:ph type="title"/>
          </p:nvPr>
        </p:nvSpPr>
        <p:spPr>
          <a:xfrm>
            <a:off x="457200" y="240030"/>
            <a:ext cx="37338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Check-in!</a:t>
            </a:r>
            <a:endParaRPr/>
          </a:p>
        </p:txBody>
      </p:sp>
      <p:sp>
        <p:nvSpPr>
          <p:cNvPr id="337" name="Google Shape;337;p51"/>
          <p:cNvSpPr txBox="1"/>
          <p:nvPr>
            <p:ph idx="1" type="body"/>
          </p:nvPr>
        </p:nvSpPr>
        <p:spPr>
          <a:xfrm>
            <a:off x="457200" y="1097275"/>
            <a:ext cx="4095600" cy="20916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Clr>
                <a:srgbClr val="000000"/>
              </a:buClr>
              <a:buFont typeface="Arial"/>
              <a:buNone/>
            </a:pPr>
            <a:r>
              <a:rPr lang="sv-SE">
                <a:solidFill>
                  <a:srgbClr val="FFFFFF"/>
                </a:solidFill>
              </a:rPr>
              <a:t>Förväntningar   -&gt;   På gång   -&gt;   Klart!</a:t>
            </a:r>
            <a:endParaRPr>
              <a:solidFill>
                <a:srgbClr val="FFFFFF"/>
              </a:solidFill>
            </a:endParaRPr>
          </a:p>
          <a:p>
            <a:pPr indent="0" lvl="0" marL="0" rtl="0" algn="l">
              <a:spcBef>
                <a:spcPts val="0"/>
              </a:spcBef>
              <a:spcAft>
                <a:spcPts val="0"/>
              </a:spcAft>
              <a:buClr>
                <a:srgbClr val="000000"/>
              </a:buClr>
              <a:buFont typeface="Arial"/>
              <a:buNone/>
            </a:pPr>
            <a:r>
              <a:t/>
            </a:r>
            <a:endParaRPr>
              <a:solidFill>
                <a:srgbClr val="FFFFFF"/>
              </a:solidFill>
            </a:endParaRPr>
          </a:p>
          <a:p>
            <a:pPr indent="0" lvl="0" marL="0" rtl="0" algn="l">
              <a:spcBef>
                <a:spcPts val="0"/>
              </a:spcBef>
              <a:spcAft>
                <a:spcPts val="0"/>
              </a:spcAft>
              <a:buClr>
                <a:srgbClr val="000000"/>
              </a:buClr>
              <a:buFont typeface="Arial"/>
              <a:buNone/>
            </a:pPr>
            <a:r>
              <a:rPr lang="sv-SE">
                <a:solidFill>
                  <a:srgbClr val="FFFFFF"/>
                </a:solidFill>
              </a:rPr>
              <a:t>Skriv ner dina förväntningar på post-it-lappar, en per lapp, signera med dina initialer.</a:t>
            </a:r>
            <a:endParaRPr>
              <a:solidFill>
                <a:srgbClr val="FFFFFF"/>
              </a:solidFill>
            </a:endParaRPr>
          </a:p>
          <a:p>
            <a:pPr indent="0" lvl="0" marL="0" rtl="0" algn="l">
              <a:spcBef>
                <a:spcPts val="0"/>
              </a:spcBef>
              <a:spcAft>
                <a:spcPts val="0"/>
              </a:spcAft>
              <a:buNone/>
            </a:pPr>
            <a:r>
              <a:t/>
            </a:r>
            <a:endParaRPr>
              <a:solidFill>
                <a:srgbClr val="FFFFFF"/>
              </a:solidFill>
            </a:endParaRPr>
          </a:p>
        </p:txBody>
      </p:sp>
      <p:pic>
        <p:nvPicPr>
          <p:cNvPr id="338" name="Google Shape;338;p51"/>
          <p:cNvPicPr preferRelativeResize="0"/>
          <p:nvPr/>
        </p:nvPicPr>
        <p:blipFill rotWithShape="1">
          <a:blip r:embed="rId3">
            <a:alphaModFix/>
          </a:blip>
          <a:srcRect b="0" l="7834" r="0" t="0"/>
          <a:stretch/>
        </p:blipFill>
        <p:spPr>
          <a:xfrm>
            <a:off x="4709229" y="3"/>
            <a:ext cx="4434771" cy="3431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30303"/>
        </a:solidFill>
      </p:bgPr>
    </p:bg>
    <p:spTree>
      <p:nvGrpSpPr>
        <p:cNvPr id="586" name="Shape 586"/>
        <p:cNvGrpSpPr/>
        <p:nvPr/>
      </p:nvGrpSpPr>
      <p:grpSpPr>
        <a:xfrm>
          <a:off x="0" y="0"/>
          <a:ext cx="0" cy="0"/>
          <a:chOff x="0" y="0"/>
          <a:chExt cx="0" cy="0"/>
        </a:xfrm>
      </p:grpSpPr>
      <p:pic>
        <p:nvPicPr>
          <p:cNvPr descr="Skärmavbild 2013-03-13 kl. 15.56.08.png" id="587" name="Google Shape;587;p78"/>
          <p:cNvPicPr preferRelativeResize="0"/>
          <p:nvPr/>
        </p:nvPicPr>
        <p:blipFill rotWithShape="1">
          <a:blip r:embed="rId3">
            <a:alphaModFix/>
          </a:blip>
          <a:srcRect b="0" l="0" r="0" t="0"/>
          <a:stretch/>
        </p:blipFill>
        <p:spPr>
          <a:xfrm>
            <a:off x="-9489" y="-5060"/>
            <a:ext cx="9574161" cy="5153546"/>
          </a:xfrm>
          <a:prstGeom prst="rect">
            <a:avLst/>
          </a:prstGeom>
          <a:noFill/>
          <a:ln>
            <a:noFill/>
          </a:ln>
        </p:spPr>
      </p:pic>
      <p:grpSp>
        <p:nvGrpSpPr>
          <p:cNvPr id="588" name="Google Shape;588;p78"/>
          <p:cNvGrpSpPr/>
          <p:nvPr/>
        </p:nvGrpSpPr>
        <p:grpSpPr>
          <a:xfrm>
            <a:off x="747988" y="353428"/>
            <a:ext cx="2351138" cy="2292075"/>
            <a:chOff x="0" y="0"/>
            <a:chExt cx="6269700" cy="6112200"/>
          </a:xfrm>
        </p:grpSpPr>
        <p:sp>
          <p:nvSpPr>
            <p:cNvPr id="589" name="Google Shape;589;p78"/>
            <p:cNvSpPr/>
            <p:nvPr/>
          </p:nvSpPr>
          <p:spPr>
            <a:xfrm>
              <a:off x="0" y="0"/>
              <a:ext cx="6269700" cy="6112200"/>
            </a:xfrm>
            <a:prstGeom prst="ellipse">
              <a:avLst/>
            </a:prstGeom>
            <a:solidFill>
              <a:srgbClr val="FFFFFF"/>
            </a:solidFill>
            <a:ln>
              <a:noFill/>
            </a:ln>
            <a:effectLst>
              <a:outerShdw blurRad="50800" rotWithShape="0" dir="5400000" dist="25400">
                <a:srgbClr val="000000">
                  <a:alpha val="4980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900"/>
                <a:buFont typeface="Helvetica Neue Light"/>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590" name="Google Shape;590;p78"/>
            <p:cNvSpPr txBox="1"/>
            <p:nvPr/>
          </p:nvSpPr>
          <p:spPr>
            <a:xfrm>
              <a:off x="610540" y="2544466"/>
              <a:ext cx="5048700" cy="10233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700"/>
                <a:buFont typeface="Helvetica Neue"/>
                <a:buNone/>
              </a:pPr>
              <a:r>
                <a:rPr i="0" lang="sv-SE" sz="1700" u="none" cap="none" strike="noStrike">
                  <a:solidFill>
                    <a:srgbClr val="000000"/>
                  </a:solidFill>
                  <a:latin typeface="Open Sans ExtraBold"/>
                  <a:ea typeface="Open Sans ExtraBold"/>
                  <a:cs typeface="Open Sans ExtraBold"/>
                  <a:sym typeface="Open Sans ExtraBold"/>
                </a:rPr>
                <a:t>INTEGRITET</a:t>
              </a:r>
              <a:endParaRPr sz="500">
                <a:latin typeface="Open Sans ExtraBold"/>
                <a:ea typeface="Open Sans ExtraBold"/>
                <a:cs typeface="Open Sans ExtraBold"/>
                <a:sym typeface="Open Sans ExtraBold"/>
              </a:endParaRPr>
            </a:p>
          </p:txBody>
        </p:sp>
      </p:grpSp>
      <p:grpSp>
        <p:nvGrpSpPr>
          <p:cNvPr id="591" name="Google Shape;591;p78"/>
          <p:cNvGrpSpPr/>
          <p:nvPr/>
        </p:nvGrpSpPr>
        <p:grpSpPr>
          <a:xfrm>
            <a:off x="6304664" y="937378"/>
            <a:ext cx="1917225" cy="1917225"/>
            <a:chOff x="0" y="0"/>
            <a:chExt cx="5112600" cy="5112600"/>
          </a:xfrm>
        </p:grpSpPr>
        <p:sp>
          <p:nvSpPr>
            <p:cNvPr id="592" name="Google Shape;592;p78"/>
            <p:cNvSpPr/>
            <p:nvPr/>
          </p:nvSpPr>
          <p:spPr>
            <a:xfrm>
              <a:off x="0" y="0"/>
              <a:ext cx="5112600" cy="5112600"/>
            </a:xfrm>
            <a:prstGeom prst="ellipse">
              <a:avLst/>
            </a:prstGeom>
            <a:solidFill>
              <a:srgbClr val="FFFFFF"/>
            </a:solidFill>
            <a:ln>
              <a:noFill/>
            </a:ln>
            <a:effectLst>
              <a:outerShdw blurRad="50800" rotWithShape="0" dir="5400000" dist="25400">
                <a:srgbClr val="000000">
                  <a:alpha val="4980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900"/>
                <a:buFont typeface="Helvetica Neue Light"/>
                <a:buNone/>
              </a:pPr>
              <a:r>
                <a:t/>
              </a:r>
              <a:endParaRPr i="0" sz="1900" u="none" cap="none" strike="noStrike">
                <a:solidFill>
                  <a:srgbClr val="000000"/>
                </a:solidFill>
                <a:latin typeface="Open Sans ExtraBold"/>
                <a:ea typeface="Open Sans ExtraBold"/>
                <a:cs typeface="Open Sans ExtraBold"/>
                <a:sym typeface="Open Sans ExtraBold"/>
              </a:endParaRPr>
            </a:p>
          </p:txBody>
        </p:sp>
        <p:sp>
          <p:nvSpPr>
            <p:cNvPr id="593" name="Google Shape;593;p78"/>
            <p:cNvSpPr txBox="1"/>
            <p:nvPr/>
          </p:nvSpPr>
          <p:spPr>
            <a:xfrm>
              <a:off x="661495" y="2119414"/>
              <a:ext cx="3789600" cy="8736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700"/>
                <a:buFont typeface="Helvetica Neue"/>
                <a:buNone/>
              </a:pPr>
              <a:r>
                <a:rPr i="0" lang="sv-SE" sz="1700" u="none" cap="none" strike="noStrike">
                  <a:solidFill>
                    <a:srgbClr val="000000"/>
                  </a:solidFill>
                  <a:latin typeface="Open Sans ExtraBold"/>
                  <a:ea typeface="Open Sans ExtraBold"/>
                  <a:cs typeface="Open Sans ExtraBold"/>
                  <a:sym typeface="Open Sans ExtraBold"/>
                </a:rPr>
                <a:t>TID &amp; RUM</a:t>
              </a:r>
              <a:endParaRPr sz="500">
                <a:latin typeface="Open Sans ExtraBold"/>
                <a:ea typeface="Open Sans ExtraBold"/>
                <a:cs typeface="Open Sans ExtraBold"/>
                <a:sym typeface="Open Sans ExtraBold"/>
              </a:endParaRPr>
            </a:p>
          </p:txBody>
        </p:sp>
      </p:grpSp>
      <p:grpSp>
        <p:nvGrpSpPr>
          <p:cNvPr id="594" name="Google Shape;594;p78"/>
          <p:cNvGrpSpPr/>
          <p:nvPr/>
        </p:nvGrpSpPr>
        <p:grpSpPr>
          <a:xfrm>
            <a:off x="2729530" y="2302613"/>
            <a:ext cx="2667713" cy="2667713"/>
            <a:chOff x="0" y="0"/>
            <a:chExt cx="7113900" cy="7113900"/>
          </a:xfrm>
        </p:grpSpPr>
        <p:sp>
          <p:nvSpPr>
            <p:cNvPr id="595" name="Google Shape;595;p78"/>
            <p:cNvSpPr/>
            <p:nvPr/>
          </p:nvSpPr>
          <p:spPr>
            <a:xfrm>
              <a:off x="0" y="0"/>
              <a:ext cx="7113900" cy="7113900"/>
            </a:xfrm>
            <a:prstGeom prst="ellipse">
              <a:avLst/>
            </a:prstGeom>
            <a:solidFill>
              <a:srgbClr val="FFFFFF"/>
            </a:solidFill>
            <a:ln>
              <a:noFill/>
            </a:ln>
            <a:effectLst>
              <a:outerShdw blurRad="50800" rotWithShape="0" dir="5400000" dist="25400">
                <a:srgbClr val="000000">
                  <a:alpha val="4980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900"/>
                <a:buFont typeface="Helvetica Neue Light"/>
                <a:buNone/>
              </a:pPr>
              <a:r>
                <a:t/>
              </a:r>
              <a:endParaRPr i="0" sz="1900" u="none" cap="none" strike="noStrike">
                <a:solidFill>
                  <a:srgbClr val="000000"/>
                </a:solidFill>
                <a:latin typeface="Open Sans ExtraBold"/>
                <a:ea typeface="Open Sans ExtraBold"/>
                <a:cs typeface="Open Sans ExtraBold"/>
                <a:sym typeface="Open Sans ExtraBold"/>
              </a:endParaRPr>
            </a:p>
          </p:txBody>
        </p:sp>
        <p:sp>
          <p:nvSpPr>
            <p:cNvPr id="596" name="Google Shape;596;p78"/>
            <p:cNvSpPr txBox="1"/>
            <p:nvPr/>
          </p:nvSpPr>
          <p:spPr>
            <a:xfrm>
              <a:off x="266428" y="3097881"/>
              <a:ext cx="6581100" cy="9180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700"/>
                <a:buFont typeface="Helvetica Neue"/>
                <a:buNone/>
              </a:pPr>
              <a:r>
                <a:rPr i="0" lang="sv-SE" sz="1700" u="none" cap="none" strike="noStrike">
                  <a:solidFill>
                    <a:srgbClr val="000000"/>
                  </a:solidFill>
                  <a:latin typeface="Open Sans ExtraBold"/>
                  <a:ea typeface="Open Sans ExtraBold"/>
                  <a:cs typeface="Open Sans ExtraBold"/>
                  <a:sym typeface="Open Sans ExtraBold"/>
                </a:rPr>
                <a:t>KOMMUNIKATION</a:t>
              </a:r>
              <a:endParaRPr sz="500">
                <a:latin typeface="Open Sans ExtraBold"/>
                <a:ea typeface="Open Sans ExtraBold"/>
                <a:cs typeface="Open Sans ExtraBold"/>
                <a:sym typeface="Open Sans ExtraBold"/>
              </a:endParaRPr>
            </a:p>
          </p:txBody>
        </p:sp>
      </p:grpSp>
      <p:sp>
        <p:nvSpPr>
          <p:cNvPr id="597" name="Google Shape;597;p78"/>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sv-SE">
                <a:solidFill>
                  <a:srgbClr val="888888"/>
                </a:solidFill>
              </a:rPr>
              <a:t>‹#›</a:t>
            </a:fld>
            <a:endParaRPr/>
          </a:p>
        </p:txBody>
      </p:sp>
    </p:spTree>
  </p:cSld>
  <p:clrMapOvr>
    <a:masterClrMapping/>
  </p:clrMapOvr>
  <mc:AlternateContent>
    <mc:Choice Requires="p14">
      <p:transition p14:dur="400">
        <p:fade thruBlk="1"/>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30303"/>
        </a:solidFill>
      </p:bgPr>
    </p:bg>
    <p:spTree>
      <p:nvGrpSpPr>
        <p:cNvPr id="601" name="Shape 601"/>
        <p:cNvGrpSpPr/>
        <p:nvPr/>
      </p:nvGrpSpPr>
      <p:grpSpPr>
        <a:xfrm>
          <a:off x="0" y="0"/>
          <a:ext cx="0" cy="0"/>
          <a:chOff x="0" y="0"/>
          <a:chExt cx="0" cy="0"/>
        </a:xfrm>
      </p:grpSpPr>
      <p:pic>
        <p:nvPicPr>
          <p:cNvPr descr="Skärmavbild 2013-03-13 kl. 15.56.08.png" id="602" name="Google Shape;602;p79"/>
          <p:cNvPicPr preferRelativeResize="0"/>
          <p:nvPr/>
        </p:nvPicPr>
        <p:blipFill rotWithShape="1">
          <a:blip r:embed="rId3">
            <a:alphaModFix/>
          </a:blip>
          <a:srcRect b="0" l="0" r="0" t="0"/>
          <a:stretch/>
        </p:blipFill>
        <p:spPr>
          <a:xfrm>
            <a:off x="-9489" y="-5060"/>
            <a:ext cx="9574161" cy="5153546"/>
          </a:xfrm>
          <a:prstGeom prst="rect">
            <a:avLst/>
          </a:prstGeom>
          <a:noFill/>
          <a:ln>
            <a:noFill/>
          </a:ln>
        </p:spPr>
      </p:pic>
      <p:pic>
        <p:nvPicPr>
          <p:cNvPr descr="Bild" id="603" name="Google Shape;603;p79"/>
          <p:cNvPicPr preferRelativeResize="0"/>
          <p:nvPr/>
        </p:nvPicPr>
        <p:blipFill rotWithShape="1">
          <a:blip r:embed="rId4">
            <a:alphaModFix/>
          </a:blip>
          <a:srcRect b="0" l="0" r="0" t="0"/>
          <a:stretch/>
        </p:blipFill>
        <p:spPr>
          <a:xfrm>
            <a:off x="1164509" y="2082550"/>
            <a:ext cx="2093850" cy="1737698"/>
          </a:xfrm>
          <a:custGeom>
            <a:rect b="b" l="l" r="r" t="t"/>
            <a:pathLst>
              <a:path extrusionOk="0" h="21253" w="21514">
                <a:moveTo>
                  <a:pt x="12113" y="1"/>
                </a:moveTo>
                <a:cubicBezTo>
                  <a:pt x="11434" y="-30"/>
                  <a:pt x="9208" y="1202"/>
                  <a:pt x="8753" y="1927"/>
                </a:cubicBezTo>
                <a:cubicBezTo>
                  <a:pt x="8546" y="2257"/>
                  <a:pt x="8179" y="2389"/>
                  <a:pt x="7631" y="2333"/>
                </a:cubicBezTo>
                <a:cubicBezTo>
                  <a:pt x="7485" y="2318"/>
                  <a:pt x="7335" y="2314"/>
                  <a:pt x="7183" y="2318"/>
                </a:cubicBezTo>
                <a:cubicBezTo>
                  <a:pt x="7078" y="2333"/>
                  <a:pt x="6971" y="2348"/>
                  <a:pt x="6857" y="2360"/>
                </a:cubicBezTo>
                <a:cubicBezTo>
                  <a:pt x="6686" y="2378"/>
                  <a:pt x="6529" y="2401"/>
                  <a:pt x="6380" y="2426"/>
                </a:cubicBezTo>
                <a:cubicBezTo>
                  <a:pt x="5563" y="2610"/>
                  <a:pt x="4790" y="3020"/>
                  <a:pt x="4380" y="3540"/>
                </a:cubicBezTo>
                <a:cubicBezTo>
                  <a:pt x="4084" y="3914"/>
                  <a:pt x="3405" y="4391"/>
                  <a:pt x="2870" y="4601"/>
                </a:cubicBezTo>
                <a:cubicBezTo>
                  <a:pt x="1799" y="5022"/>
                  <a:pt x="471" y="6607"/>
                  <a:pt x="471" y="7466"/>
                </a:cubicBezTo>
                <a:cubicBezTo>
                  <a:pt x="471" y="7768"/>
                  <a:pt x="362" y="8096"/>
                  <a:pt x="229" y="8194"/>
                </a:cubicBezTo>
                <a:cubicBezTo>
                  <a:pt x="103" y="8287"/>
                  <a:pt x="27" y="9396"/>
                  <a:pt x="0" y="10715"/>
                </a:cubicBezTo>
                <a:cubicBezTo>
                  <a:pt x="10" y="12054"/>
                  <a:pt x="25" y="13202"/>
                  <a:pt x="46" y="14139"/>
                </a:cubicBezTo>
                <a:cubicBezTo>
                  <a:pt x="86" y="14839"/>
                  <a:pt x="147" y="15334"/>
                  <a:pt x="229" y="15395"/>
                </a:cubicBezTo>
                <a:cubicBezTo>
                  <a:pt x="362" y="15493"/>
                  <a:pt x="471" y="16149"/>
                  <a:pt x="471" y="16853"/>
                </a:cubicBezTo>
                <a:cubicBezTo>
                  <a:pt x="471" y="18146"/>
                  <a:pt x="877" y="18937"/>
                  <a:pt x="1621" y="19185"/>
                </a:cubicBezTo>
                <a:cubicBezTo>
                  <a:pt x="1950" y="19230"/>
                  <a:pt x="2353" y="19222"/>
                  <a:pt x="2841" y="19163"/>
                </a:cubicBezTo>
                <a:cubicBezTo>
                  <a:pt x="2878" y="19158"/>
                  <a:pt x="2907" y="19156"/>
                  <a:pt x="2942" y="19152"/>
                </a:cubicBezTo>
                <a:cubicBezTo>
                  <a:pt x="3131" y="19099"/>
                  <a:pt x="3329" y="19029"/>
                  <a:pt x="3537" y="18939"/>
                </a:cubicBezTo>
                <a:cubicBezTo>
                  <a:pt x="4269" y="18624"/>
                  <a:pt x="4396" y="18659"/>
                  <a:pt x="5007" y="19339"/>
                </a:cubicBezTo>
                <a:cubicBezTo>
                  <a:pt x="5374" y="19749"/>
                  <a:pt x="6109" y="20359"/>
                  <a:pt x="6641" y="20697"/>
                </a:cubicBezTo>
                <a:cubicBezTo>
                  <a:pt x="8016" y="21570"/>
                  <a:pt x="10374" y="21398"/>
                  <a:pt x="12003" y="20306"/>
                </a:cubicBezTo>
                <a:cubicBezTo>
                  <a:pt x="13109" y="19564"/>
                  <a:pt x="13339" y="19523"/>
                  <a:pt x="16020" y="19560"/>
                </a:cubicBezTo>
                <a:cubicBezTo>
                  <a:pt x="17940" y="19586"/>
                  <a:pt x="19172" y="19511"/>
                  <a:pt x="19971" y="19012"/>
                </a:cubicBezTo>
                <a:cubicBezTo>
                  <a:pt x="20013" y="18981"/>
                  <a:pt x="20054" y="18948"/>
                  <a:pt x="20097" y="18913"/>
                </a:cubicBezTo>
                <a:cubicBezTo>
                  <a:pt x="20316" y="18738"/>
                  <a:pt x="20509" y="18532"/>
                  <a:pt x="20676" y="18296"/>
                </a:cubicBezTo>
                <a:cubicBezTo>
                  <a:pt x="21296" y="17284"/>
                  <a:pt x="21423" y="15496"/>
                  <a:pt x="21481" y="12371"/>
                </a:cubicBezTo>
                <a:cubicBezTo>
                  <a:pt x="21600" y="5933"/>
                  <a:pt x="21579" y="5877"/>
                  <a:pt x="18262" y="4102"/>
                </a:cubicBezTo>
                <a:cubicBezTo>
                  <a:pt x="17721" y="3812"/>
                  <a:pt x="17058" y="3142"/>
                  <a:pt x="16754" y="2577"/>
                </a:cubicBezTo>
                <a:cubicBezTo>
                  <a:pt x="16456" y="2022"/>
                  <a:pt x="16112" y="1459"/>
                  <a:pt x="15989" y="1324"/>
                </a:cubicBezTo>
                <a:cubicBezTo>
                  <a:pt x="14854" y="80"/>
                  <a:pt x="14793" y="50"/>
                  <a:pt x="13689" y="198"/>
                </a:cubicBezTo>
                <a:cubicBezTo>
                  <a:pt x="13077" y="280"/>
                  <a:pt x="12438" y="215"/>
                  <a:pt x="12270" y="54"/>
                </a:cubicBezTo>
                <a:cubicBezTo>
                  <a:pt x="12237" y="22"/>
                  <a:pt x="12183" y="4"/>
                  <a:pt x="12113" y="1"/>
                </a:cubicBezTo>
                <a:close/>
              </a:path>
            </a:pathLst>
          </a:custGeom>
          <a:noFill/>
          <a:ln>
            <a:noFill/>
          </a:ln>
        </p:spPr>
      </p:pic>
      <p:pic>
        <p:nvPicPr>
          <p:cNvPr descr="Bild" id="604" name="Google Shape;604;p79"/>
          <p:cNvPicPr preferRelativeResize="0"/>
          <p:nvPr/>
        </p:nvPicPr>
        <p:blipFill rotWithShape="1">
          <a:blip r:embed="rId5">
            <a:alphaModFix/>
          </a:blip>
          <a:srcRect b="0" l="0" r="0" t="0"/>
          <a:stretch/>
        </p:blipFill>
        <p:spPr>
          <a:xfrm>
            <a:off x="3752802" y="2036298"/>
            <a:ext cx="1427584" cy="1830234"/>
          </a:xfrm>
          <a:prstGeom prst="rect">
            <a:avLst/>
          </a:prstGeom>
          <a:noFill/>
          <a:ln>
            <a:noFill/>
          </a:ln>
        </p:spPr>
      </p:pic>
      <p:pic>
        <p:nvPicPr>
          <p:cNvPr descr="Bild" id="605" name="Google Shape;605;p79"/>
          <p:cNvPicPr preferRelativeResize="0"/>
          <p:nvPr/>
        </p:nvPicPr>
        <p:blipFill rotWithShape="1">
          <a:blip r:embed="rId6">
            <a:alphaModFix/>
          </a:blip>
          <a:srcRect b="0" l="0" r="0" t="0"/>
          <a:stretch/>
        </p:blipFill>
        <p:spPr>
          <a:xfrm>
            <a:off x="5603381" y="2200646"/>
            <a:ext cx="3463373" cy="1894448"/>
          </a:xfrm>
          <a:custGeom>
            <a:rect b="b" l="l" r="r" t="t"/>
            <a:pathLst>
              <a:path extrusionOk="0" h="21599" w="21455">
                <a:moveTo>
                  <a:pt x="2994" y="0"/>
                </a:moveTo>
                <a:cubicBezTo>
                  <a:pt x="2930" y="-1"/>
                  <a:pt x="2867" y="5"/>
                  <a:pt x="2799" y="17"/>
                </a:cubicBezTo>
                <a:cubicBezTo>
                  <a:pt x="2592" y="53"/>
                  <a:pt x="547" y="4800"/>
                  <a:pt x="106" y="6268"/>
                </a:cubicBezTo>
                <a:cubicBezTo>
                  <a:pt x="-145" y="7104"/>
                  <a:pt x="60" y="8056"/>
                  <a:pt x="622" y="8666"/>
                </a:cubicBezTo>
                <a:cubicBezTo>
                  <a:pt x="911" y="8978"/>
                  <a:pt x="2422" y="10500"/>
                  <a:pt x="3979" y="12048"/>
                </a:cubicBezTo>
                <a:lnTo>
                  <a:pt x="6812" y="14861"/>
                </a:lnTo>
                <a:lnTo>
                  <a:pt x="7017" y="16568"/>
                </a:lnTo>
                <a:cubicBezTo>
                  <a:pt x="7267" y="18647"/>
                  <a:pt x="7354" y="18858"/>
                  <a:pt x="8117" y="19229"/>
                </a:cubicBezTo>
                <a:cubicBezTo>
                  <a:pt x="8448" y="19389"/>
                  <a:pt x="8818" y="19682"/>
                  <a:pt x="8939" y="19878"/>
                </a:cubicBezTo>
                <a:cubicBezTo>
                  <a:pt x="9059" y="20075"/>
                  <a:pt x="9388" y="20534"/>
                  <a:pt x="9667" y="20897"/>
                </a:cubicBezTo>
                <a:lnTo>
                  <a:pt x="10174" y="21553"/>
                </a:lnTo>
                <a:lnTo>
                  <a:pt x="13773" y="21567"/>
                </a:lnTo>
                <a:lnTo>
                  <a:pt x="14322" y="20936"/>
                </a:lnTo>
                <a:cubicBezTo>
                  <a:pt x="14638" y="20570"/>
                  <a:pt x="15002" y="19979"/>
                  <a:pt x="15130" y="19622"/>
                </a:cubicBezTo>
                <a:cubicBezTo>
                  <a:pt x="15258" y="19265"/>
                  <a:pt x="15538" y="18901"/>
                  <a:pt x="15753" y="18813"/>
                </a:cubicBezTo>
                <a:cubicBezTo>
                  <a:pt x="15967" y="18724"/>
                  <a:pt x="16666" y="18190"/>
                  <a:pt x="17306" y="17627"/>
                </a:cubicBezTo>
                <a:cubicBezTo>
                  <a:pt x="18261" y="16786"/>
                  <a:pt x="18510" y="16661"/>
                  <a:pt x="18689" y="16933"/>
                </a:cubicBezTo>
                <a:cubicBezTo>
                  <a:pt x="18809" y="17115"/>
                  <a:pt x="19218" y="17416"/>
                  <a:pt x="19596" y="17603"/>
                </a:cubicBezTo>
                <a:cubicBezTo>
                  <a:pt x="20539" y="18068"/>
                  <a:pt x="20606" y="18279"/>
                  <a:pt x="20376" y="20082"/>
                </a:cubicBezTo>
                <a:lnTo>
                  <a:pt x="20220" y="21321"/>
                </a:lnTo>
                <a:cubicBezTo>
                  <a:pt x="20269" y="21289"/>
                  <a:pt x="20291" y="21254"/>
                  <a:pt x="20291" y="21216"/>
                </a:cubicBezTo>
                <a:cubicBezTo>
                  <a:pt x="20291" y="20578"/>
                  <a:pt x="20596" y="20442"/>
                  <a:pt x="20681" y="21041"/>
                </a:cubicBezTo>
                <a:cubicBezTo>
                  <a:pt x="20734" y="21408"/>
                  <a:pt x="20876" y="21594"/>
                  <a:pt x="21102" y="21597"/>
                </a:cubicBezTo>
                <a:lnTo>
                  <a:pt x="21455" y="21599"/>
                </a:lnTo>
                <a:lnTo>
                  <a:pt x="21455" y="13904"/>
                </a:lnTo>
                <a:cubicBezTo>
                  <a:pt x="21455" y="6493"/>
                  <a:pt x="21444" y="6204"/>
                  <a:pt x="21169" y="6044"/>
                </a:cubicBezTo>
                <a:cubicBezTo>
                  <a:pt x="21012" y="5953"/>
                  <a:pt x="20757" y="6003"/>
                  <a:pt x="20602" y="6154"/>
                </a:cubicBezTo>
                <a:cubicBezTo>
                  <a:pt x="20557" y="6198"/>
                  <a:pt x="20515" y="6223"/>
                  <a:pt x="20474" y="6241"/>
                </a:cubicBezTo>
                <a:cubicBezTo>
                  <a:pt x="20395" y="6378"/>
                  <a:pt x="20201" y="6411"/>
                  <a:pt x="19927" y="6285"/>
                </a:cubicBezTo>
                <a:cubicBezTo>
                  <a:pt x="19685" y="6174"/>
                  <a:pt x="19447" y="5740"/>
                  <a:pt x="19260" y="5070"/>
                </a:cubicBezTo>
                <a:cubicBezTo>
                  <a:pt x="18770" y="3316"/>
                  <a:pt x="17630" y="2332"/>
                  <a:pt x="16944" y="3073"/>
                </a:cubicBezTo>
                <a:cubicBezTo>
                  <a:pt x="16585" y="3460"/>
                  <a:pt x="16447" y="3464"/>
                  <a:pt x="15543" y="3117"/>
                </a:cubicBezTo>
                <a:cubicBezTo>
                  <a:pt x="14755" y="2814"/>
                  <a:pt x="14262" y="2789"/>
                  <a:pt x="13231" y="2998"/>
                </a:cubicBezTo>
                <a:cubicBezTo>
                  <a:pt x="12511" y="3144"/>
                  <a:pt x="11823" y="3318"/>
                  <a:pt x="11703" y="3384"/>
                </a:cubicBezTo>
                <a:cubicBezTo>
                  <a:pt x="11582" y="3450"/>
                  <a:pt x="10775" y="3685"/>
                  <a:pt x="9908" y="3906"/>
                </a:cubicBezTo>
                <a:cubicBezTo>
                  <a:pt x="9042" y="4127"/>
                  <a:pt x="8279" y="4369"/>
                  <a:pt x="8211" y="4446"/>
                </a:cubicBezTo>
                <a:cubicBezTo>
                  <a:pt x="8143" y="4522"/>
                  <a:pt x="7061" y="3563"/>
                  <a:pt x="5807" y="2315"/>
                </a:cubicBezTo>
                <a:cubicBezTo>
                  <a:pt x="3890" y="407"/>
                  <a:pt x="3439" y="7"/>
                  <a:pt x="2994" y="0"/>
                </a:cubicBezTo>
                <a:close/>
              </a:path>
            </a:pathLst>
          </a:custGeom>
          <a:noFill/>
          <a:ln>
            <a:noFill/>
          </a:ln>
        </p:spPr>
      </p:pic>
      <p:sp>
        <p:nvSpPr>
          <p:cNvPr id="606" name="Google Shape;606;p79"/>
          <p:cNvSpPr txBox="1"/>
          <p:nvPr/>
        </p:nvSpPr>
        <p:spPr>
          <a:xfrm>
            <a:off x="321550" y="532375"/>
            <a:ext cx="9069000" cy="15039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FFFFFF"/>
              </a:buClr>
              <a:buSzPts val="3600"/>
              <a:buFont typeface="Montserrat"/>
              <a:buNone/>
            </a:pPr>
            <a:r>
              <a:rPr i="0" lang="sv-SE" sz="3600" u="none" cap="none" strike="noStrike">
                <a:solidFill>
                  <a:srgbClr val="FFFFFF"/>
                </a:solidFill>
                <a:latin typeface="Open Sans ExtraBold"/>
                <a:ea typeface="Open Sans ExtraBold"/>
                <a:cs typeface="Open Sans ExtraBold"/>
                <a:sym typeface="Open Sans ExtraBold"/>
              </a:rPr>
              <a:t>Den bästa kameran är den …</a:t>
            </a:r>
            <a:endParaRPr i="0" sz="3600" u="none" cap="none" strike="noStrike">
              <a:solidFill>
                <a:srgbClr val="FFFFFF"/>
              </a:solidFill>
              <a:latin typeface="Open Sans ExtraBold"/>
              <a:ea typeface="Open Sans ExtraBold"/>
              <a:cs typeface="Open Sans ExtraBold"/>
              <a:sym typeface="Open Sans ExtraBold"/>
            </a:endParaRPr>
          </a:p>
          <a:p>
            <a:pPr indent="0" lvl="0" marL="0" rtl="0" algn="l">
              <a:spcBef>
                <a:spcPts val="0"/>
              </a:spcBef>
              <a:spcAft>
                <a:spcPts val="0"/>
              </a:spcAft>
              <a:buClr>
                <a:srgbClr val="FFFFFF"/>
              </a:buClr>
              <a:buSzPts val="3600"/>
              <a:buFont typeface="Montserrat"/>
              <a:buNone/>
            </a:pPr>
            <a:r>
              <a:rPr lang="sv-SE" sz="3600">
                <a:solidFill>
                  <a:srgbClr val="FFFFFF"/>
                </a:solidFill>
                <a:latin typeface="Open Sans ExtraBold"/>
                <a:ea typeface="Open Sans ExtraBold"/>
                <a:cs typeface="Open Sans ExtraBold"/>
                <a:sym typeface="Open Sans ExtraBold"/>
              </a:rPr>
              <a:t>… som är uppkopplad till dina vänner</a:t>
            </a:r>
            <a:endParaRPr sz="500">
              <a:solidFill>
                <a:schemeClr val="dk1"/>
              </a:solidFill>
              <a:latin typeface="Open Sans ExtraBold"/>
              <a:ea typeface="Open Sans ExtraBold"/>
              <a:cs typeface="Open Sans ExtraBold"/>
              <a:sym typeface="Open Sans ExtraBold"/>
            </a:endParaRPr>
          </a:p>
          <a:p>
            <a:pPr indent="0" lvl="0" marL="0" marR="0" rtl="0" algn="l">
              <a:lnSpc>
                <a:spcPct val="100000"/>
              </a:lnSpc>
              <a:spcBef>
                <a:spcPts val="0"/>
              </a:spcBef>
              <a:spcAft>
                <a:spcPts val="0"/>
              </a:spcAft>
              <a:buClr>
                <a:srgbClr val="FFFFFF"/>
              </a:buClr>
              <a:buSzPts val="3600"/>
              <a:buFont typeface="Montserrat"/>
              <a:buNone/>
            </a:pPr>
            <a:r>
              <a:t/>
            </a:r>
            <a:endParaRPr sz="3600">
              <a:solidFill>
                <a:srgbClr val="FFFFFF"/>
              </a:solidFill>
              <a:latin typeface="Open Sans ExtraBold"/>
              <a:ea typeface="Open Sans ExtraBold"/>
              <a:cs typeface="Open Sans ExtraBold"/>
              <a:sym typeface="Open Sans ExtraBold"/>
            </a:endParaRPr>
          </a:p>
        </p:txBody>
      </p:sp>
      <p:sp>
        <p:nvSpPr>
          <p:cNvPr id="607" name="Google Shape;607;p79"/>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sv-SE">
                <a:solidFill>
                  <a:srgbClr val="888888"/>
                </a:solidFill>
              </a:rPr>
              <a:t>‹#›</a:t>
            </a:fld>
            <a:endParaRPr/>
          </a:p>
        </p:txBody>
      </p:sp>
    </p:spTree>
  </p:cSld>
  <p:clrMapOvr>
    <a:masterClrMapping/>
  </p:clrMapOvr>
  <mc:AlternateContent>
    <mc:Choice Requires="p14">
      <p:transition p14:dur="400">
        <p:fade thruBlk="1"/>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30303"/>
        </a:solidFill>
      </p:bgPr>
    </p:bg>
    <p:spTree>
      <p:nvGrpSpPr>
        <p:cNvPr id="611" name="Shape 611"/>
        <p:cNvGrpSpPr/>
        <p:nvPr/>
      </p:nvGrpSpPr>
      <p:grpSpPr>
        <a:xfrm>
          <a:off x="0" y="0"/>
          <a:ext cx="0" cy="0"/>
          <a:chOff x="0" y="0"/>
          <a:chExt cx="0" cy="0"/>
        </a:xfrm>
      </p:grpSpPr>
      <p:pic>
        <p:nvPicPr>
          <p:cNvPr descr="Skärmavbild 2013-03-13 kl. 15.56.08.png" id="612" name="Google Shape;612;p80"/>
          <p:cNvPicPr preferRelativeResize="0"/>
          <p:nvPr/>
        </p:nvPicPr>
        <p:blipFill rotWithShape="1">
          <a:blip r:embed="rId3">
            <a:alphaModFix/>
          </a:blip>
          <a:srcRect b="0" l="0" r="0" t="0"/>
          <a:stretch/>
        </p:blipFill>
        <p:spPr>
          <a:xfrm>
            <a:off x="-9489" y="-5060"/>
            <a:ext cx="9574161" cy="5153546"/>
          </a:xfrm>
          <a:prstGeom prst="rect">
            <a:avLst/>
          </a:prstGeom>
          <a:noFill/>
          <a:ln>
            <a:noFill/>
          </a:ln>
        </p:spPr>
      </p:pic>
      <p:pic>
        <p:nvPicPr>
          <p:cNvPr descr="splay_network.jpg" id="613" name="Google Shape;613;p80"/>
          <p:cNvPicPr preferRelativeResize="0"/>
          <p:nvPr/>
        </p:nvPicPr>
        <p:blipFill rotWithShape="1">
          <a:blip r:embed="rId4">
            <a:alphaModFix/>
          </a:blip>
          <a:srcRect b="0" l="0" r="0" t="0"/>
          <a:stretch/>
        </p:blipFill>
        <p:spPr>
          <a:xfrm>
            <a:off x="1320735" y="346029"/>
            <a:ext cx="6502530" cy="3907624"/>
          </a:xfrm>
          <a:prstGeom prst="rect">
            <a:avLst/>
          </a:prstGeom>
          <a:noFill/>
          <a:ln>
            <a:noFill/>
          </a:ln>
        </p:spPr>
      </p:pic>
      <p:sp>
        <p:nvSpPr>
          <p:cNvPr id="614" name="Google Shape;614;p80"/>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sv-SE">
                <a:solidFill>
                  <a:srgbClr val="888888"/>
                </a:solidFill>
              </a:rPr>
              <a:t>‹#›</a:t>
            </a:fld>
            <a:endParaRPr/>
          </a:p>
        </p:txBody>
      </p:sp>
    </p:spTree>
  </p:cSld>
  <p:clrMapOvr>
    <a:masterClrMapping/>
  </p:clrMapOvr>
  <mc:AlternateContent>
    <mc:Choice Requires="p14">
      <p:transition p14:dur="400">
        <p:fade thruBlk="1"/>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30303"/>
        </a:solidFill>
      </p:bgPr>
    </p:bg>
    <p:spTree>
      <p:nvGrpSpPr>
        <p:cNvPr id="618" name="Shape 618"/>
        <p:cNvGrpSpPr/>
        <p:nvPr/>
      </p:nvGrpSpPr>
      <p:grpSpPr>
        <a:xfrm>
          <a:off x="0" y="0"/>
          <a:ext cx="0" cy="0"/>
          <a:chOff x="0" y="0"/>
          <a:chExt cx="0" cy="0"/>
        </a:xfrm>
      </p:grpSpPr>
      <p:pic>
        <p:nvPicPr>
          <p:cNvPr descr="Skärmavbild 2013-03-13 kl. 15.56.08.png" id="619" name="Google Shape;619;p81"/>
          <p:cNvPicPr preferRelativeResize="0"/>
          <p:nvPr/>
        </p:nvPicPr>
        <p:blipFill rotWithShape="1">
          <a:blip r:embed="rId3">
            <a:alphaModFix/>
          </a:blip>
          <a:srcRect b="0" l="0" r="0" t="0"/>
          <a:stretch/>
        </p:blipFill>
        <p:spPr>
          <a:xfrm>
            <a:off x="-9489" y="-5060"/>
            <a:ext cx="9574161" cy="5153546"/>
          </a:xfrm>
          <a:prstGeom prst="rect">
            <a:avLst/>
          </a:prstGeom>
          <a:noFill/>
          <a:ln>
            <a:noFill/>
          </a:ln>
        </p:spPr>
      </p:pic>
      <p:pic>
        <p:nvPicPr>
          <p:cNvPr descr="Skärmavbild 2014-10-26 kl. 23.19.18.png" id="620" name="Google Shape;620;p81"/>
          <p:cNvPicPr preferRelativeResize="0"/>
          <p:nvPr/>
        </p:nvPicPr>
        <p:blipFill rotWithShape="1">
          <a:blip r:embed="rId4">
            <a:alphaModFix/>
          </a:blip>
          <a:srcRect b="0" l="0" r="0" t="0"/>
          <a:stretch/>
        </p:blipFill>
        <p:spPr>
          <a:xfrm rot="-120000">
            <a:off x="2661446" y="112594"/>
            <a:ext cx="4453523" cy="4918239"/>
          </a:xfrm>
          <a:prstGeom prst="rect">
            <a:avLst/>
          </a:prstGeom>
          <a:noFill/>
          <a:ln>
            <a:noFill/>
          </a:ln>
        </p:spPr>
      </p:pic>
      <p:sp>
        <p:nvSpPr>
          <p:cNvPr id="621" name="Google Shape;621;p81"/>
          <p:cNvSpPr txBox="1"/>
          <p:nvPr>
            <p:ph idx="12" type="sldNum"/>
          </p:nvPr>
        </p:nvSpPr>
        <p:spPr>
          <a:xfrm>
            <a:off x="4475930" y="4878958"/>
            <a:ext cx="185400" cy="191700"/>
          </a:xfrm>
          <a:prstGeom prst="rect">
            <a:avLst/>
          </a:prstGeom>
          <a:noFill/>
          <a:ln>
            <a:noFill/>
          </a:ln>
        </p:spPr>
        <p:txBody>
          <a:bodyPr anchorCtr="0" anchor="t" bIns="26775" lIns="26775" spcFirstLastPara="1" rIns="26775" wrap="square" tIns="26775">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sv-SE">
                <a:solidFill>
                  <a:srgbClr val="888888"/>
                </a:solidFill>
              </a:rPr>
              <a:t>‹#›</a:t>
            </a:fld>
            <a:endParaRPr/>
          </a:p>
        </p:txBody>
      </p:sp>
    </p:spTree>
  </p:cSld>
  <p:clrMapOvr>
    <a:masterClrMapping/>
  </p:clrMapOvr>
  <mc:AlternateContent>
    <mc:Choice Requires="p14">
      <p:transition p14:dur="400">
        <p:fade thruBlk="1"/>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pic>
        <p:nvPicPr>
          <p:cNvPr descr="Bild" id="626" name="Google Shape;626;p82"/>
          <p:cNvPicPr preferRelativeResize="0"/>
          <p:nvPr/>
        </p:nvPicPr>
        <p:blipFill rotWithShape="1">
          <a:blip r:embed="rId3">
            <a:alphaModFix/>
          </a:blip>
          <a:srcRect b="0" l="0" r="0" t="0"/>
          <a:stretch/>
        </p:blipFill>
        <p:spPr>
          <a:xfrm>
            <a:off x="124055" y="346798"/>
            <a:ext cx="6840412" cy="4279424"/>
          </a:xfrm>
          <a:prstGeom prst="rect">
            <a:avLst/>
          </a:prstGeom>
          <a:noFill/>
          <a:ln>
            <a:noFill/>
          </a:ln>
        </p:spPr>
      </p:pic>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0" name="Shape 630"/>
        <p:cNvGrpSpPr/>
        <p:nvPr/>
      </p:nvGrpSpPr>
      <p:grpSpPr>
        <a:xfrm>
          <a:off x="0" y="0"/>
          <a:ext cx="0" cy="0"/>
          <a:chOff x="0" y="0"/>
          <a:chExt cx="0" cy="0"/>
        </a:xfrm>
      </p:grpSpPr>
      <p:pic>
        <p:nvPicPr>
          <p:cNvPr descr="Shape 246" id="631" name="Google Shape;631;p83"/>
          <p:cNvPicPr preferRelativeResize="0"/>
          <p:nvPr/>
        </p:nvPicPr>
        <p:blipFill rotWithShape="1">
          <a:blip r:embed="rId3">
            <a:alphaModFix/>
          </a:blip>
          <a:srcRect b="0" l="0" r="0" t="0"/>
          <a:stretch/>
        </p:blipFill>
        <p:spPr>
          <a:xfrm>
            <a:off x="-272175" y="-443050"/>
            <a:ext cx="9606950" cy="6138825"/>
          </a:xfrm>
          <a:prstGeom prst="rect">
            <a:avLst/>
          </a:prstGeom>
          <a:noFill/>
          <a:ln>
            <a:noFill/>
          </a:ln>
        </p:spPr>
      </p:pic>
      <p:grpSp>
        <p:nvGrpSpPr>
          <p:cNvPr id="632" name="Google Shape;632;p83"/>
          <p:cNvGrpSpPr/>
          <p:nvPr/>
        </p:nvGrpSpPr>
        <p:grpSpPr>
          <a:xfrm>
            <a:off x="3991674" y="2030228"/>
            <a:ext cx="1595133" cy="1269655"/>
            <a:chOff x="-390922" y="0"/>
            <a:chExt cx="4253688" cy="3385746"/>
          </a:xfrm>
        </p:grpSpPr>
        <p:sp>
          <p:nvSpPr>
            <p:cNvPr id="633" name="Google Shape;633;p83"/>
            <p:cNvSpPr/>
            <p:nvPr/>
          </p:nvSpPr>
          <p:spPr>
            <a:xfrm>
              <a:off x="-390922" y="0"/>
              <a:ext cx="4253688" cy="3385746"/>
            </a:xfrm>
            <a:custGeom>
              <a:rect b="b" l="l" r="r" t="t"/>
              <a:pathLst>
                <a:path extrusionOk="0" h="21600" w="21600">
                  <a:moveTo>
                    <a:pt x="2481" y="0"/>
                  </a:moveTo>
                  <a:cubicBezTo>
                    <a:pt x="2207" y="0"/>
                    <a:pt x="1985" y="278"/>
                    <a:pt x="1985" y="623"/>
                  </a:cubicBezTo>
                  <a:lnTo>
                    <a:pt x="1985" y="4990"/>
                  </a:lnTo>
                  <a:lnTo>
                    <a:pt x="0" y="6236"/>
                  </a:lnTo>
                  <a:lnTo>
                    <a:pt x="1985" y="7484"/>
                  </a:lnTo>
                  <a:lnTo>
                    <a:pt x="1985" y="20977"/>
                  </a:lnTo>
                  <a:cubicBezTo>
                    <a:pt x="1985" y="21322"/>
                    <a:pt x="2207" y="21600"/>
                    <a:pt x="2481" y="21600"/>
                  </a:cubicBezTo>
                  <a:lnTo>
                    <a:pt x="21102" y="21600"/>
                  </a:lnTo>
                  <a:cubicBezTo>
                    <a:pt x="21376" y="21600"/>
                    <a:pt x="21600" y="21322"/>
                    <a:pt x="21600" y="20977"/>
                  </a:cubicBezTo>
                  <a:lnTo>
                    <a:pt x="21600" y="623"/>
                  </a:lnTo>
                  <a:cubicBezTo>
                    <a:pt x="21600" y="278"/>
                    <a:pt x="21376" y="0"/>
                    <a:pt x="21102" y="0"/>
                  </a:cubicBezTo>
                  <a:lnTo>
                    <a:pt x="2481" y="0"/>
                  </a:lnTo>
                  <a:close/>
                </a:path>
              </a:pathLst>
            </a:custGeom>
            <a:solidFill>
              <a:srgbClr val="FFFFFF"/>
            </a:solidFill>
            <a:ln>
              <a:noFill/>
            </a:ln>
            <a:effectLst>
              <a:outerShdw blurRad="50800" rotWithShape="0" dir="5400000" dist="25400">
                <a:srgbClr val="000000">
                  <a:alpha val="49800"/>
                </a:srgbClr>
              </a:outerShdw>
            </a:effectLst>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FFFFFF"/>
                </a:buClr>
                <a:buSzPts val="1900"/>
                <a:buFont typeface="Helvetica Neue Light"/>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pic>
          <p:nvPicPr>
            <p:cNvPr descr="metoo.jpeg" id="634" name="Google Shape;634;p83"/>
            <p:cNvPicPr preferRelativeResize="0"/>
            <p:nvPr/>
          </p:nvPicPr>
          <p:blipFill rotWithShape="1">
            <a:blip r:embed="rId4">
              <a:alphaModFix/>
            </a:blip>
            <a:srcRect b="0" l="0" r="0" t="0"/>
            <a:stretch/>
          </p:blipFill>
          <p:spPr>
            <a:xfrm>
              <a:off x="316117" y="97829"/>
              <a:ext cx="3190154" cy="3190153"/>
            </a:xfrm>
            <a:prstGeom prst="rect">
              <a:avLst/>
            </a:prstGeom>
            <a:noFill/>
            <a:ln>
              <a:noFill/>
            </a:ln>
          </p:spPr>
        </p:pic>
      </p:grpSp>
      <p:sp>
        <p:nvSpPr>
          <p:cNvPr id="635" name="Google Shape;635;p83"/>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rgbClr val="000000"/>
              </a:buClr>
              <a:buSzPts val="1800"/>
              <a:buFont typeface="Calibri"/>
              <a:buNone/>
            </a:pPr>
            <a:fld id="{00000000-1234-1234-1234-123412341234}" type="slidenum">
              <a:rPr lang="sv-SE">
                <a:solidFill>
                  <a:srgbClr val="888888"/>
                </a:solidFill>
              </a:rPr>
              <a:t>‹#›</a:t>
            </a:fld>
            <a:endParaRPr sz="1200">
              <a:solidFill>
                <a:srgbClr val="888888"/>
              </a:solidFill>
              <a:latin typeface="Open Sans"/>
              <a:ea typeface="Open Sans"/>
              <a:cs typeface="Open Sans"/>
              <a:sym typeface="Open Sans"/>
            </a:endParaRPr>
          </a:p>
        </p:txBody>
      </p:sp>
      <p:sp>
        <p:nvSpPr>
          <p:cNvPr id="636" name="Google Shape;636;p83"/>
          <p:cNvSpPr txBox="1"/>
          <p:nvPr/>
        </p:nvSpPr>
        <p:spPr>
          <a:xfrm>
            <a:off x="2204680" y="4937297"/>
            <a:ext cx="4256100" cy="2202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100"/>
              <a:buFont typeface="Calibri"/>
              <a:buNone/>
            </a:pPr>
            <a:r>
              <a:rPr b="0" i="0" lang="sv-SE" sz="1100" u="none" cap="none" strike="noStrike">
                <a:solidFill>
                  <a:srgbClr val="000000"/>
                </a:solidFill>
                <a:latin typeface="Calibri"/>
                <a:ea typeface="Calibri"/>
                <a:cs typeface="Calibri"/>
                <a:sym typeface="Calibri"/>
              </a:rPr>
              <a:t>https://commons.wikimedia.org/wiki/File:France_in_XXI_Century._School.jpg</a:t>
            </a:r>
            <a:endParaRPr sz="500"/>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63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pic>
        <p:nvPicPr>
          <p:cNvPr id="642" name="Google Shape;642;p84"/>
          <p:cNvPicPr preferRelativeResize="0"/>
          <p:nvPr/>
        </p:nvPicPr>
        <p:blipFill>
          <a:blip r:embed="rId3">
            <a:alphaModFix/>
          </a:blip>
          <a:stretch>
            <a:fillRect/>
          </a:stretch>
        </p:blipFill>
        <p:spPr>
          <a:xfrm>
            <a:off x="0" y="1092050"/>
            <a:ext cx="7202550" cy="4051450"/>
          </a:xfrm>
          <a:prstGeom prst="rect">
            <a:avLst/>
          </a:prstGeom>
          <a:noFill/>
          <a:ln>
            <a:noFill/>
          </a:ln>
        </p:spPr>
      </p:pic>
      <p:sp>
        <p:nvSpPr>
          <p:cNvPr id="643" name="Google Shape;643;p84"/>
          <p:cNvSpPr txBox="1"/>
          <p:nvPr/>
        </p:nvSpPr>
        <p:spPr>
          <a:xfrm>
            <a:off x="6592950" y="4320200"/>
            <a:ext cx="2259600" cy="609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sv-SE" u="sng">
                <a:solidFill>
                  <a:schemeClr val="hlink"/>
                </a:solidFill>
                <a:latin typeface="Open Sans"/>
                <a:ea typeface="Open Sans"/>
                <a:cs typeface="Open Sans"/>
                <a:sym typeface="Open Sans"/>
                <a:hlinkClick r:id="rId4"/>
              </a:rPr>
              <a:t>Ladda ner SKL:s presentation här</a:t>
            </a:r>
            <a:endParaRPr>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pic>
        <p:nvPicPr>
          <p:cNvPr id="649" name="Google Shape;649;p85"/>
          <p:cNvPicPr preferRelativeResize="0"/>
          <p:nvPr/>
        </p:nvPicPr>
        <p:blipFill>
          <a:blip r:embed="rId3">
            <a:alphaModFix/>
          </a:blip>
          <a:stretch>
            <a:fillRect/>
          </a:stretch>
        </p:blipFill>
        <p:spPr>
          <a:xfrm>
            <a:off x="0" y="304800"/>
            <a:ext cx="6845319" cy="48387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pic>
        <p:nvPicPr>
          <p:cNvPr id="655" name="Google Shape;655;p86"/>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pic>
        <p:nvPicPr>
          <p:cNvPr id="661" name="Google Shape;661;p87"/>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2"/>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Bättre digitaliserad välfärd</a:t>
            </a:r>
            <a:endParaRPr/>
          </a:p>
        </p:txBody>
      </p:sp>
      <p:pic>
        <p:nvPicPr>
          <p:cNvPr id="344" name="Google Shape;344;p52"/>
          <p:cNvPicPr preferRelativeResize="0"/>
          <p:nvPr/>
        </p:nvPicPr>
        <p:blipFill rotWithShape="1">
          <a:blip r:embed="rId3">
            <a:alphaModFix/>
          </a:blip>
          <a:srcRect b="0" l="5204" r="0" t="7510"/>
          <a:stretch/>
        </p:blipFill>
        <p:spPr>
          <a:xfrm>
            <a:off x="629750" y="1401775"/>
            <a:ext cx="5229758" cy="2870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pic>
        <p:nvPicPr>
          <p:cNvPr id="667" name="Google Shape;667;p88"/>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pic>
        <p:nvPicPr>
          <p:cNvPr id="673" name="Google Shape;673;p89"/>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pic>
        <p:nvPicPr>
          <p:cNvPr id="679" name="Google Shape;679;p90"/>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pic>
        <p:nvPicPr>
          <p:cNvPr id="685" name="Google Shape;685;p91"/>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pic>
        <p:nvPicPr>
          <p:cNvPr id="691" name="Google Shape;691;p92"/>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pic>
        <p:nvPicPr>
          <p:cNvPr id="697" name="Google Shape;697;p93"/>
          <p:cNvPicPr preferRelativeResize="0"/>
          <p:nvPr/>
        </p:nvPicPr>
        <p:blipFill>
          <a:blip r:embed="rId3">
            <a:alphaModFix/>
          </a:blip>
          <a:stretch>
            <a:fillRect/>
          </a:stretch>
        </p:blipFill>
        <p:spPr>
          <a:xfrm>
            <a:off x="0" y="304800"/>
            <a:ext cx="6848105" cy="4838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pic>
        <p:nvPicPr>
          <p:cNvPr descr="Skärmavbild 2018-02-28 kl. 10.43.00.png" id="702" name="Google Shape;702;p94"/>
          <p:cNvPicPr preferRelativeResize="0"/>
          <p:nvPr/>
        </p:nvPicPr>
        <p:blipFill rotWithShape="1">
          <a:blip r:embed="rId3">
            <a:alphaModFix/>
          </a:blip>
          <a:srcRect b="0" l="0" r="0" t="0"/>
          <a:stretch/>
        </p:blipFill>
        <p:spPr>
          <a:xfrm>
            <a:off x="533400" y="1097425"/>
            <a:ext cx="3411174" cy="3556426"/>
          </a:xfrm>
          <a:prstGeom prst="rect">
            <a:avLst/>
          </a:prstGeom>
          <a:noFill/>
          <a:ln cap="flat" cmpd="sng" w="25400">
            <a:solidFill>
              <a:srgbClr val="F3F7F5"/>
            </a:solidFill>
            <a:prstDash val="solid"/>
            <a:miter lim="400000"/>
            <a:headEnd len="sm" w="sm" type="none"/>
            <a:tailEnd len="sm" w="sm" type="none"/>
          </a:ln>
          <a:effectLst>
            <a:outerShdw blurRad="63500" rotWithShape="0" dir="3600000" dist="25400">
              <a:srgbClr val="000000">
                <a:alpha val="69800"/>
              </a:srgbClr>
            </a:outerShdw>
          </a:effectLst>
        </p:spPr>
      </p:pic>
      <p:pic>
        <p:nvPicPr>
          <p:cNvPr descr="Skärmavbild 2018-02-28 kl. 10.24.03.png" id="703" name="Google Shape;703;p94"/>
          <p:cNvPicPr preferRelativeResize="0"/>
          <p:nvPr/>
        </p:nvPicPr>
        <p:blipFill rotWithShape="1">
          <a:blip r:embed="rId4">
            <a:alphaModFix/>
          </a:blip>
          <a:srcRect b="0" l="0" r="0" t="0"/>
          <a:stretch/>
        </p:blipFill>
        <p:spPr>
          <a:xfrm>
            <a:off x="4658399" y="1097426"/>
            <a:ext cx="4259551" cy="3057249"/>
          </a:xfrm>
          <a:prstGeom prst="rect">
            <a:avLst/>
          </a:prstGeom>
          <a:noFill/>
          <a:ln cap="flat" cmpd="sng" w="25400">
            <a:solidFill>
              <a:srgbClr val="F3F7F5"/>
            </a:solidFill>
            <a:prstDash val="solid"/>
            <a:miter lim="400000"/>
            <a:headEnd len="sm" w="sm" type="none"/>
            <a:tailEnd len="sm" w="sm" type="none"/>
          </a:ln>
          <a:effectLst>
            <a:outerShdw blurRad="63500" rotWithShape="0" dir="3600000" dist="25400">
              <a:srgbClr val="000000">
                <a:alpha val="69800"/>
              </a:srgbClr>
            </a:outerShdw>
          </a:effectLst>
        </p:spPr>
      </p:pic>
      <p:sp>
        <p:nvSpPr>
          <p:cNvPr id="704" name="Google Shape;704;p94"/>
          <p:cNvSpPr txBox="1"/>
          <p:nvPr/>
        </p:nvSpPr>
        <p:spPr>
          <a:xfrm>
            <a:off x="231325" y="240023"/>
            <a:ext cx="6036600" cy="605400"/>
          </a:xfrm>
          <a:prstGeom prst="rect">
            <a:avLst/>
          </a:prstGeom>
          <a:noFill/>
          <a:ln>
            <a:noFill/>
          </a:ln>
        </p:spPr>
        <p:txBody>
          <a:bodyPr anchorCtr="0" anchor="t" bIns="24100" lIns="24100" spcFirstLastPara="1" rIns="24100" wrap="square" tIns="24100">
            <a:noAutofit/>
          </a:bodyPr>
          <a:lstStyle/>
          <a:p>
            <a:pPr indent="0" lvl="0" marL="0" marR="0" rtl="0" algn="l">
              <a:lnSpc>
                <a:spcPct val="100000"/>
              </a:lnSpc>
              <a:spcBef>
                <a:spcPts val="0"/>
              </a:spcBef>
              <a:spcAft>
                <a:spcPts val="0"/>
              </a:spcAft>
              <a:buClr>
                <a:srgbClr val="B56400"/>
              </a:buClr>
              <a:buSzPts val="3600"/>
              <a:buFont typeface="Calibri"/>
              <a:buNone/>
            </a:pPr>
            <a:r>
              <a:t/>
            </a:r>
            <a:endParaRPr sz="500"/>
          </a:p>
        </p:txBody>
      </p:sp>
      <p:sp>
        <p:nvSpPr>
          <p:cNvPr id="705" name="Google Shape;705;p94"/>
          <p:cNvSpPr txBox="1"/>
          <p:nvPr>
            <p:ph idx="4294967295" type="title"/>
          </p:nvPr>
        </p:nvSpPr>
        <p:spPr>
          <a:xfrm>
            <a:off x="479400" y="240025"/>
            <a:ext cx="4878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000">
                <a:solidFill>
                  <a:schemeClr val="accent3"/>
                </a:solidFill>
                <a:latin typeface="Open Sans ExtraBold"/>
                <a:ea typeface="Open Sans ExtraBold"/>
                <a:cs typeface="Open Sans ExtraBold"/>
                <a:sym typeface="Open Sans ExtraBold"/>
              </a:rPr>
              <a:t>Varför digitalisering?</a:t>
            </a:r>
            <a:endParaRPr sz="3000">
              <a:solidFill>
                <a:schemeClr val="accent3"/>
              </a:solidFill>
              <a:latin typeface="Open Sans ExtraBold"/>
              <a:ea typeface="Open Sans ExtraBold"/>
              <a:cs typeface="Open Sans ExtraBold"/>
              <a:sym typeface="Open Sans ExtraBold"/>
            </a:endParaRPr>
          </a:p>
        </p:txBody>
      </p:sp>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sp>
        <p:nvSpPr>
          <p:cNvPr id="710" name="Google Shape;710;p95"/>
          <p:cNvSpPr txBox="1"/>
          <p:nvPr/>
        </p:nvSpPr>
        <p:spPr>
          <a:xfrm>
            <a:off x="761575" y="1334825"/>
            <a:ext cx="7516500" cy="171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sv-SE" sz="1800">
                <a:solidFill>
                  <a:srgbClr val="FFFFFF"/>
                </a:solidFill>
                <a:latin typeface="Open Sans Light"/>
                <a:ea typeface="Open Sans Light"/>
                <a:cs typeface="Open Sans Light"/>
                <a:sym typeface="Open Sans Light"/>
              </a:rPr>
              <a:t>Gå in på menti.com och ange </a:t>
            </a:r>
            <a:r>
              <a:rPr b="1" lang="sv-SE" sz="1800">
                <a:solidFill>
                  <a:srgbClr val="FFFFFF"/>
                </a:solidFill>
                <a:latin typeface="Open Sans"/>
                <a:ea typeface="Open Sans"/>
                <a:cs typeface="Open Sans"/>
                <a:sym typeface="Open Sans"/>
              </a:rPr>
              <a:t>kod 89 95 80</a:t>
            </a:r>
            <a:endParaRPr b="1" sz="1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800">
              <a:solidFill>
                <a:srgbClr val="FFFFFF"/>
              </a:solidFill>
              <a:latin typeface="Open Sans"/>
              <a:ea typeface="Open Sans"/>
              <a:cs typeface="Open Sans"/>
              <a:sym typeface="Open Sans"/>
            </a:endParaRPr>
          </a:p>
          <a:p>
            <a:pPr indent="0" lvl="0" marL="0" rtl="0" algn="l">
              <a:spcBef>
                <a:spcPts val="0"/>
              </a:spcBef>
              <a:spcAft>
                <a:spcPts val="0"/>
              </a:spcAft>
              <a:buNone/>
            </a:pPr>
            <a:r>
              <a:rPr b="1" lang="sv-SE" sz="1800">
                <a:solidFill>
                  <a:srgbClr val="FFFFFF"/>
                </a:solidFill>
                <a:latin typeface="Open Sans"/>
                <a:ea typeface="Open Sans"/>
                <a:cs typeface="Open Sans"/>
                <a:sym typeface="Open Sans"/>
              </a:rPr>
              <a:t>Diskutera i grupp</a:t>
            </a:r>
            <a:endParaRPr b="1" sz="1800">
              <a:solidFill>
                <a:srgbClr val="FFFFFF"/>
              </a:solidFill>
              <a:latin typeface="Open Sans"/>
              <a:ea typeface="Open Sans"/>
              <a:cs typeface="Open Sans"/>
              <a:sym typeface="Open Sans"/>
            </a:endParaRPr>
          </a:p>
          <a:p>
            <a:pPr indent="-342900" lvl="0" marL="457200" rtl="0" algn="l">
              <a:lnSpc>
                <a:spcPct val="100000"/>
              </a:lnSpc>
              <a:spcBef>
                <a:spcPts val="500"/>
              </a:spcBef>
              <a:spcAft>
                <a:spcPts val="0"/>
              </a:spcAft>
              <a:buClr>
                <a:srgbClr val="FFFFFF"/>
              </a:buClr>
              <a:buSzPts val="1800"/>
              <a:buFont typeface="Open Sans Light"/>
              <a:buAutoNum type="arabicPeriod"/>
            </a:pPr>
            <a:r>
              <a:rPr lang="sv-SE" sz="1800">
                <a:solidFill>
                  <a:srgbClr val="FFFFFF"/>
                </a:solidFill>
                <a:latin typeface="Open Sans Light"/>
                <a:ea typeface="Open Sans Light"/>
                <a:cs typeface="Open Sans Light"/>
                <a:sym typeface="Open Sans Light"/>
              </a:rPr>
              <a:t>Hur påverkar digitaliseringen ditt privatliv respektive ditt kommunala uppdrag?</a:t>
            </a:r>
            <a:endParaRPr sz="1800">
              <a:solidFill>
                <a:srgbClr val="FFFFFF"/>
              </a:solidFill>
              <a:latin typeface="Open Sans Light"/>
              <a:ea typeface="Open Sans Light"/>
              <a:cs typeface="Open Sans Light"/>
              <a:sym typeface="Open Sans Light"/>
            </a:endParaRPr>
          </a:p>
          <a:p>
            <a:pPr indent="-342900" lvl="0" marL="457200" rtl="0" algn="l">
              <a:lnSpc>
                <a:spcPct val="100000"/>
              </a:lnSpc>
              <a:spcBef>
                <a:spcPts val="500"/>
              </a:spcBef>
              <a:spcAft>
                <a:spcPts val="500"/>
              </a:spcAft>
              <a:buClr>
                <a:srgbClr val="FFFFFF"/>
              </a:buClr>
              <a:buSzPts val="1800"/>
              <a:buFont typeface="Open Sans Light"/>
              <a:buAutoNum type="arabicPeriod"/>
            </a:pPr>
            <a:r>
              <a:rPr lang="sv-SE" sz="1800">
                <a:solidFill>
                  <a:srgbClr val="FFFFFF"/>
                </a:solidFill>
                <a:latin typeface="Open Sans Light"/>
                <a:ea typeface="Open Sans Light"/>
                <a:cs typeface="Open Sans Light"/>
                <a:sym typeface="Open Sans Light"/>
              </a:rPr>
              <a:t>Vad skulle “digitalt först” innebära i ditt arbete?</a:t>
            </a:r>
            <a:endParaRPr sz="1800">
              <a:solidFill>
                <a:srgbClr val="FFFFFF"/>
              </a:solidFill>
              <a:latin typeface="Open Sans Light"/>
              <a:ea typeface="Open Sans Light"/>
              <a:cs typeface="Open Sans Light"/>
              <a:sym typeface="Open Sans Light"/>
            </a:endParaRPr>
          </a:p>
        </p:txBody>
      </p:sp>
      <p:sp>
        <p:nvSpPr>
          <p:cNvPr id="711" name="Google Shape;711;p95"/>
          <p:cNvSpPr txBox="1"/>
          <p:nvPr/>
        </p:nvSpPr>
        <p:spPr>
          <a:xfrm>
            <a:off x="761576" y="726275"/>
            <a:ext cx="83823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FFFFFF"/>
                </a:solidFill>
                <a:latin typeface="Open Sans ExtraBold"/>
                <a:ea typeface="Open Sans ExtraBold"/>
                <a:cs typeface="Open Sans ExtraBold"/>
                <a:sym typeface="Open Sans ExtraBold"/>
              </a:rPr>
              <a:t>Vad betyder digitalisering för mig?</a:t>
            </a:r>
            <a:endParaRPr sz="3000">
              <a:solidFill>
                <a:srgbClr val="FFFFFF"/>
              </a:solidFill>
              <a:latin typeface="Open Sans ExtraBold"/>
              <a:ea typeface="Open Sans ExtraBold"/>
              <a:cs typeface="Open Sans ExtraBold"/>
              <a:sym typeface="Open Sans ExtraBo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715" name="Shape 715"/>
        <p:cNvGrpSpPr/>
        <p:nvPr/>
      </p:nvGrpSpPr>
      <p:grpSpPr>
        <a:xfrm>
          <a:off x="0" y="0"/>
          <a:ext cx="0" cy="0"/>
          <a:chOff x="0" y="0"/>
          <a:chExt cx="0" cy="0"/>
        </a:xfrm>
      </p:grpSpPr>
      <p:sp>
        <p:nvSpPr>
          <p:cNvPr id="716" name="Google Shape;716;p96"/>
          <p:cNvSpPr/>
          <p:nvPr>
            <p:ph idx="3" type="pic"/>
          </p:nvPr>
        </p:nvSpPr>
        <p:spPr>
          <a:xfrm>
            <a:off x="4572000" y="0"/>
            <a:ext cx="4572000" cy="3431100"/>
          </a:xfrm>
          <a:prstGeom prst="rect">
            <a:avLst/>
          </a:prstGeom>
        </p:spPr>
        <p:txBody>
          <a:bodyPr anchorCtr="0" anchor="ctr" bIns="45675" lIns="91375" spcFirstLastPara="1" rIns="91375" wrap="square" tIns="45675">
            <a:noAutofit/>
          </a:bodyPr>
          <a:lstStyle/>
          <a:p>
            <a:pPr indent="0" lvl="0" marL="0" rtl="0" algn="ctr">
              <a:spcBef>
                <a:spcPts val="280"/>
              </a:spcBef>
              <a:spcAft>
                <a:spcPts val="0"/>
              </a:spcAft>
              <a:buNone/>
            </a:pPr>
            <a:r>
              <a:t/>
            </a:r>
            <a:endParaRPr/>
          </a:p>
        </p:txBody>
      </p:sp>
      <p:pic>
        <p:nvPicPr>
          <p:cNvPr descr="Darja Isaksson sitter i statsministerns innovationsråd och utsågs 2016 till Årets mäktigaste opinionsbildare av Veckans Affärer. Här berättar hon om digitaliseringens revolutionerande konsekvenser för det svenska samhället och individen.&#10;&#10;&#10;Digitaliseringen ger oss fantastiska möjligheter att förstå komplexa system på nytt sätt och den största nyttan av digitaliseringen ser hon inom hälsa och miljö där digitaliseringen kan få revolutionerande konsekvenser för samhället och individen. &#10;&#10;Hälsa är att av de områden som Darja fokuserar extra mycket på just nu och hon menar  digitaliseringen kan snabba på forskningen av läkemedel.  Och att dom studier som som ligger till underlag för att få ett läkemedel godkänt kan bli effektivare  med digitaliseringen. &#10;&#10;Detta och mycket annat berättar Darja Isaksson för Innovation Sverige och Veckans Affärer." id="717" name="Google Shape;717;p96" title="Darja Isaksson om digitalisering och innovation">
            <a:hlinkClick r:id="rId3"/>
          </p:cNvPr>
          <p:cNvPicPr preferRelativeResize="0"/>
          <p:nvPr/>
        </p:nvPicPr>
        <p:blipFill>
          <a:blip r:embed="rId4">
            <a:alphaModFix/>
          </a:blip>
          <a:stretch>
            <a:fillRect/>
          </a:stretch>
        </p:blipFill>
        <p:spPr>
          <a:xfrm>
            <a:off x="4572000" y="0"/>
            <a:ext cx="4572000" cy="3429015"/>
          </a:xfrm>
          <a:prstGeom prst="rect">
            <a:avLst/>
          </a:prstGeom>
          <a:noFill/>
          <a:ln>
            <a:noFill/>
          </a:ln>
        </p:spPr>
      </p:pic>
      <p:sp>
        <p:nvSpPr>
          <p:cNvPr id="718" name="Google Shape;718;p96"/>
          <p:cNvSpPr txBox="1"/>
          <p:nvPr>
            <p:ph type="title"/>
          </p:nvPr>
        </p:nvSpPr>
        <p:spPr>
          <a:xfrm>
            <a:off x="457200" y="240030"/>
            <a:ext cx="37338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sv-SE"/>
              <a:t>Vad är digitalisering?</a:t>
            </a:r>
            <a:endParaRPr/>
          </a:p>
        </p:txBody>
      </p:sp>
      <p:sp>
        <p:nvSpPr>
          <p:cNvPr id="719" name="Google Shape;719;p96"/>
          <p:cNvSpPr txBox="1"/>
          <p:nvPr>
            <p:ph idx="1" type="body"/>
          </p:nvPr>
        </p:nvSpPr>
        <p:spPr>
          <a:xfrm>
            <a:off x="457200" y="1097280"/>
            <a:ext cx="3733800" cy="20916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u="sng">
                <a:solidFill>
                  <a:srgbClr val="FFFFFF"/>
                </a:solidFill>
                <a:hlinkClick r:id="rId5"/>
              </a:rPr>
              <a:t>https://youtu.be/thuMqmxEakc</a:t>
            </a:r>
            <a:r>
              <a:rPr lang="sv-SE">
                <a:solidFill>
                  <a:srgbClr val="0050A0"/>
                </a:solidFill>
              </a:rPr>
              <a:t> </a:t>
            </a:r>
            <a:endParaRPr>
              <a:solidFill>
                <a:srgbClr val="0050A0"/>
              </a:solidFill>
            </a:endParaRPr>
          </a:p>
          <a:p>
            <a:pPr indent="0" lvl="0" marL="0" rtl="0" algn="l">
              <a:spcBef>
                <a:spcPts val="0"/>
              </a:spcBef>
              <a:spcAft>
                <a:spcPts val="0"/>
              </a:spcAft>
              <a:buNone/>
            </a:pPr>
            <a:r>
              <a:t/>
            </a:r>
            <a:endParaRPr>
              <a:solidFill>
                <a:srgbClr val="FFFFFF"/>
              </a:solidFill>
            </a:endParaRPr>
          </a:p>
        </p:txBody>
      </p:sp>
      <p:sp>
        <p:nvSpPr>
          <p:cNvPr id="720" name="Google Shape;720;p96"/>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Leda digital förändring</a:t>
            </a:r>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97"/>
          <p:cNvSpPr txBox="1"/>
          <p:nvPr/>
        </p:nvSpPr>
        <p:spPr>
          <a:xfrm rot="10800000">
            <a:off x="8278125" y="3054800"/>
            <a:ext cx="496800" cy="385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500"/>
              </a:spcAft>
              <a:buNone/>
            </a:pPr>
            <a:r>
              <a:t/>
            </a:r>
            <a:endParaRPr sz="1800">
              <a:solidFill>
                <a:schemeClr val="dk1"/>
              </a:solidFill>
              <a:latin typeface="Calibri"/>
              <a:ea typeface="Calibri"/>
              <a:cs typeface="Calibri"/>
              <a:sym typeface="Calibri"/>
            </a:endParaRPr>
          </a:p>
        </p:txBody>
      </p:sp>
      <p:sp>
        <p:nvSpPr>
          <p:cNvPr id="726" name="Google Shape;726;p97"/>
          <p:cNvSpPr txBox="1"/>
          <p:nvPr/>
        </p:nvSpPr>
        <p:spPr>
          <a:xfrm>
            <a:off x="761576" y="726275"/>
            <a:ext cx="83823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sz="3000">
              <a:solidFill>
                <a:srgbClr val="0050A0"/>
              </a:solidFill>
              <a:latin typeface="Calibri"/>
              <a:ea typeface="Calibri"/>
              <a:cs typeface="Calibri"/>
              <a:sym typeface="Calibri"/>
            </a:endParaRPr>
          </a:p>
        </p:txBody>
      </p:sp>
      <p:sp>
        <p:nvSpPr>
          <p:cNvPr id="727" name="Google Shape;727;p97"/>
          <p:cNvSpPr txBox="1"/>
          <p:nvPr>
            <p:ph type="title"/>
          </p:nvPr>
        </p:nvSpPr>
        <p:spPr>
          <a:xfrm>
            <a:off x="457200" y="726265"/>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Övning: Vad är digitalisering?</a:t>
            </a:r>
            <a:endParaRPr/>
          </a:p>
        </p:txBody>
      </p:sp>
      <p:sp>
        <p:nvSpPr>
          <p:cNvPr id="728" name="Google Shape;728;p97"/>
          <p:cNvSpPr txBox="1"/>
          <p:nvPr>
            <p:ph idx="1" type="body"/>
          </p:nvPr>
        </p:nvSpPr>
        <p:spPr>
          <a:xfrm>
            <a:off x="395225" y="1583665"/>
            <a:ext cx="8229600" cy="2606100"/>
          </a:xfrm>
          <a:prstGeom prst="rect">
            <a:avLst/>
          </a:prstGeom>
        </p:spPr>
        <p:txBody>
          <a:bodyPr anchorCtr="0" anchor="t" bIns="45675" lIns="91375" spcFirstLastPara="1" rIns="91375" wrap="square" tIns="45675">
            <a:noAutofit/>
          </a:bodyPr>
          <a:lstStyle/>
          <a:p>
            <a:pPr indent="-342900" lvl="0" marL="457200" rtl="0" algn="l">
              <a:spcBef>
                <a:spcPts val="0"/>
              </a:spcBef>
              <a:spcAft>
                <a:spcPts val="0"/>
              </a:spcAft>
              <a:buSzPts val="1800"/>
              <a:buAutoNum type="arabicPeriod"/>
            </a:pPr>
            <a:r>
              <a:rPr lang="sv-SE"/>
              <a:t>Har du hört talas om någon ny teknik?</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AutoNum type="arabicPeriod"/>
            </a:pPr>
            <a:r>
              <a:rPr lang="sv-SE"/>
              <a:t>Har du testat någon ny tjänst?</a:t>
            </a:r>
            <a:endParaRPr/>
          </a:p>
          <a:p>
            <a:pPr indent="0" lvl="0" marL="457200" rtl="0" algn="l">
              <a:spcBef>
                <a:spcPts val="0"/>
              </a:spcBef>
              <a:spcAft>
                <a:spcPts val="0"/>
              </a:spcAft>
              <a:buNone/>
            </a:pPr>
            <a:r>
              <a:t/>
            </a:r>
            <a:endParaRPr/>
          </a:p>
          <a:p>
            <a:pPr indent="-342900" lvl="0" marL="457200" rtl="0" algn="l">
              <a:spcBef>
                <a:spcPts val="0"/>
              </a:spcBef>
              <a:spcAft>
                <a:spcPts val="0"/>
              </a:spcAft>
              <a:buSzPts val="1800"/>
              <a:buAutoNum type="arabicPeriod"/>
            </a:pPr>
            <a:r>
              <a:rPr lang="sv-SE"/>
              <a:t>Har du ändrat ditt beteemde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3"/>
          <p:cNvSpPr txBox="1"/>
          <p:nvPr>
            <p:ph idx="1" type="body"/>
          </p:nvPr>
        </p:nvSpPr>
        <p:spPr>
          <a:xfrm>
            <a:off x="457200" y="1097275"/>
            <a:ext cx="8686800" cy="2091600"/>
          </a:xfrm>
          <a:prstGeom prst="rect">
            <a:avLst/>
          </a:prstGeom>
        </p:spPr>
        <p:txBody>
          <a:bodyPr anchorCtr="0" anchor="t" bIns="45675" lIns="91375" spcFirstLastPara="1" rIns="91375" wrap="square" tIns="45675">
            <a:noAutofit/>
          </a:bodyPr>
          <a:lstStyle/>
          <a:p>
            <a:pPr indent="0" lvl="0" marL="0" rtl="0" algn="l">
              <a:lnSpc>
                <a:spcPct val="115000"/>
              </a:lnSpc>
              <a:spcBef>
                <a:spcPts val="0"/>
              </a:spcBef>
              <a:spcAft>
                <a:spcPts val="0"/>
              </a:spcAft>
              <a:buClr>
                <a:srgbClr val="000000"/>
              </a:buClr>
              <a:buSzPts val="400"/>
              <a:buFont typeface="Arial"/>
              <a:buNone/>
            </a:pPr>
            <a:r>
              <a:rPr lang="sv-SE">
                <a:solidFill>
                  <a:srgbClr val="FFFFFF"/>
                </a:solidFill>
              </a:rPr>
              <a:t>Att utveckla kompetens för att leda digital förändring</a:t>
            </a:r>
            <a:br>
              <a:rPr lang="sv-SE">
                <a:solidFill>
                  <a:srgbClr val="FFFFFF"/>
                </a:solidFill>
              </a:rPr>
            </a:br>
            <a:endParaRPr b="1">
              <a:solidFill>
                <a:srgbClr val="FFFFFF"/>
              </a:solidFill>
            </a:endParaRPr>
          </a:p>
          <a:p>
            <a:pPr indent="-203200" lvl="0" marL="177800" rtl="0" algn="l">
              <a:lnSpc>
                <a:spcPct val="115000"/>
              </a:lnSpc>
              <a:spcBef>
                <a:spcPts val="0"/>
              </a:spcBef>
              <a:spcAft>
                <a:spcPts val="0"/>
              </a:spcAft>
              <a:buClr>
                <a:srgbClr val="FFFFFF"/>
              </a:buClr>
              <a:buSzPts val="1800"/>
              <a:buFont typeface="Open Sans"/>
              <a:buChar char="●"/>
            </a:pPr>
            <a:r>
              <a:rPr lang="sv-SE">
                <a:solidFill>
                  <a:srgbClr val="FFFFFF"/>
                </a:solidFill>
              </a:rPr>
              <a:t>ha kunskap om vad digital transformation innebär i en offentlig verksamhet</a:t>
            </a:r>
            <a:endParaRPr>
              <a:solidFill>
                <a:srgbClr val="FFFFFF"/>
              </a:solidFill>
            </a:endParaRPr>
          </a:p>
          <a:p>
            <a:pPr indent="-203200" lvl="0" marL="177800" rtl="0" algn="l">
              <a:lnSpc>
                <a:spcPct val="115000"/>
              </a:lnSpc>
              <a:spcBef>
                <a:spcPts val="0"/>
              </a:spcBef>
              <a:spcAft>
                <a:spcPts val="0"/>
              </a:spcAft>
              <a:buClr>
                <a:srgbClr val="FFFFFF"/>
              </a:buClr>
              <a:buSzPts val="1800"/>
              <a:buFont typeface="Open Sans"/>
              <a:buChar char="●"/>
            </a:pPr>
            <a:r>
              <a:rPr lang="sv-SE">
                <a:solidFill>
                  <a:srgbClr val="FFFFFF"/>
                </a:solidFill>
              </a:rPr>
              <a:t>känna till metoder för att förändra sin egen verksamhet</a:t>
            </a:r>
            <a:endParaRPr>
              <a:solidFill>
                <a:srgbClr val="FFFFFF"/>
              </a:solidFill>
            </a:endParaRPr>
          </a:p>
          <a:p>
            <a:pPr indent="-203200" lvl="0" marL="177800" rtl="0" algn="l">
              <a:lnSpc>
                <a:spcPct val="115000"/>
              </a:lnSpc>
              <a:spcBef>
                <a:spcPts val="0"/>
              </a:spcBef>
              <a:spcAft>
                <a:spcPts val="0"/>
              </a:spcAft>
              <a:buClr>
                <a:srgbClr val="FFFFFF"/>
              </a:buClr>
              <a:buSzPts val="1800"/>
              <a:buFont typeface="Open Sans"/>
              <a:buChar char="●"/>
            </a:pPr>
            <a:r>
              <a:rPr lang="sv-SE">
                <a:solidFill>
                  <a:srgbClr val="FFFFFF"/>
                </a:solidFill>
              </a:rPr>
              <a:t>kunna presentera ett förslag för det fortsatta arbetet med digital transformation</a:t>
            </a:r>
            <a:endParaRPr>
              <a:solidFill>
                <a:srgbClr val="FFFFFF"/>
              </a:solidFill>
            </a:endParaRPr>
          </a:p>
        </p:txBody>
      </p:sp>
      <p:sp>
        <p:nvSpPr>
          <p:cNvPr id="350" name="Google Shape;350;p53"/>
          <p:cNvSpPr txBox="1"/>
          <p:nvPr>
            <p:ph type="title"/>
          </p:nvPr>
        </p:nvSpPr>
        <p:spPr>
          <a:xfrm>
            <a:off x="457200" y="24003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Syfte och mål med utbildningen</a:t>
            </a:r>
            <a:endParaRPr/>
          </a:p>
        </p:txBody>
      </p:sp>
      <p:sp>
        <p:nvSpPr>
          <p:cNvPr id="351" name="Google Shape;351;p53"/>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Att leda digital förändring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sp>
        <p:nvSpPr>
          <p:cNvPr id="733" name="Google Shape;733;p98"/>
          <p:cNvSpPr txBox="1"/>
          <p:nvPr>
            <p:ph idx="1" type="body"/>
          </p:nvPr>
        </p:nvSpPr>
        <p:spPr>
          <a:xfrm>
            <a:off x="457200" y="1097280"/>
            <a:ext cx="8229600" cy="20916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Den digitala dimensionen förändrar förutsättningarna</a:t>
            </a:r>
            <a:br>
              <a:rPr lang="sv-SE"/>
            </a:br>
            <a:r>
              <a:rPr lang="sv-SE"/>
              <a:t>Kommunikation, interaktion och information sker på nya digitala sätt</a:t>
            </a:r>
            <a:endParaRPr/>
          </a:p>
          <a:p>
            <a:pPr indent="0" lvl="0" marL="0" rtl="0" algn="l">
              <a:spcBef>
                <a:spcPts val="0"/>
              </a:spcBef>
              <a:spcAft>
                <a:spcPts val="0"/>
              </a:spcAft>
              <a:buNone/>
            </a:pPr>
            <a:r>
              <a:t/>
            </a:r>
            <a:endParaRPr/>
          </a:p>
          <a:p>
            <a:pPr indent="0" lvl="0" marL="0" rtl="0" algn="l">
              <a:spcBef>
                <a:spcPts val="0"/>
              </a:spcBef>
              <a:spcAft>
                <a:spcPts val="0"/>
              </a:spcAft>
              <a:buNone/>
            </a:pPr>
            <a:r>
              <a:rPr b="1" lang="sv-SE"/>
              <a:t>Ny teknik        Nya tjänster        Nya beteenden        Nya värderingar</a:t>
            </a:r>
            <a:endParaRPr b="1"/>
          </a:p>
        </p:txBody>
      </p:sp>
      <p:sp>
        <p:nvSpPr>
          <p:cNvPr id="734" name="Google Shape;734;p98"/>
          <p:cNvSpPr txBox="1"/>
          <p:nvPr>
            <p:ph type="title"/>
          </p:nvPr>
        </p:nvSpPr>
        <p:spPr>
          <a:xfrm>
            <a:off x="457200" y="24003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Vad är digitalisering?</a:t>
            </a:r>
            <a:endParaRPr/>
          </a:p>
        </p:txBody>
      </p:sp>
      <p:sp>
        <p:nvSpPr>
          <p:cNvPr id="735" name="Google Shape;735;p98"/>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t/>
            </a:r>
            <a:endParaRPr/>
          </a:p>
        </p:txBody>
      </p:sp>
      <p:pic>
        <p:nvPicPr>
          <p:cNvPr id="736" name="Google Shape;736;p98"/>
          <p:cNvPicPr preferRelativeResize="0"/>
          <p:nvPr/>
        </p:nvPicPr>
        <p:blipFill>
          <a:blip r:embed="rId3">
            <a:alphaModFix/>
          </a:blip>
          <a:stretch>
            <a:fillRect/>
          </a:stretch>
        </p:blipFill>
        <p:spPr>
          <a:xfrm>
            <a:off x="1723950" y="1942922"/>
            <a:ext cx="375525" cy="375525"/>
          </a:xfrm>
          <a:prstGeom prst="rect">
            <a:avLst/>
          </a:prstGeom>
          <a:noFill/>
          <a:ln>
            <a:noFill/>
          </a:ln>
        </p:spPr>
      </p:pic>
      <p:pic>
        <p:nvPicPr>
          <p:cNvPr id="737" name="Google Shape;737;p98"/>
          <p:cNvPicPr preferRelativeResize="0"/>
          <p:nvPr/>
        </p:nvPicPr>
        <p:blipFill>
          <a:blip r:embed="rId3">
            <a:alphaModFix/>
          </a:blip>
          <a:stretch>
            <a:fillRect/>
          </a:stretch>
        </p:blipFill>
        <p:spPr>
          <a:xfrm>
            <a:off x="3591160" y="1930532"/>
            <a:ext cx="375525" cy="375525"/>
          </a:xfrm>
          <a:prstGeom prst="rect">
            <a:avLst/>
          </a:prstGeom>
          <a:noFill/>
          <a:ln>
            <a:noFill/>
          </a:ln>
        </p:spPr>
      </p:pic>
      <p:pic>
        <p:nvPicPr>
          <p:cNvPr id="738" name="Google Shape;738;p98"/>
          <p:cNvPicPr preferRelativeResize="0"/>
          <p:nvPr/>
        </p:nvPicPr>
        <p:blipFill>
          <a:blip r:embed="rId3">
            <a:alphaModFix/>
          </a:blip>
          <a:stretch>
            <a:fillRect/>
          </a:stretch>
        </p:blipFill>
        <p:spPr>
          <a:xfrm>
            <a:off x="5818309" y="1955319"/>
            <a:ext cx="375525" cy="3755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sp>
        <p:nvSpPr>
          <p:cNvPr id="743" name="Google Shape;743;p99"/>
          <p:cNvSpPr txBox="1"/>
          <p:nvPr>
            <p:ph idx="1" type="body"/>
          </p:nvPr>
        </p:nvSpPr>
        <p:spPr>
          <a:xfrm>
            <a:off x="4348825" y="1405900"/>
            <a:ext cx="4109400" cy="26061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b="1" lang="sv-SE">
                <a:solidFill>
                  <a:schemeClr val="accent3"/>
                </a:solidFill>
              </a:rPr>
              <a:t>Digitisera </a:t>
            </a:r>
            <a:r>
              <a:rPr lang="sv-SE"/>
              <a:t>- göra analogt till digitalt</a:t>
            </a:r>
            <a:endParaRPr/>
          </a:p>
          <a:p>
            <a:pPr indent="0" lvl="0" marL="0" rtl="0" algn="l">
              <a:spcBef>
                <a:spcPts val="0"/>
              </a:spcBef>
              <a:spcAft>
                <a:spcPts val="0"/>
              </a:spcAft>
              <a:buNone/>
            </a:pPr>
            <a:r>
              <a:t/>
            </a:r>
            <a:endParaRPr/>
          </a:p>
          <a:p>
            <a:pPr indent="0" lvl="0" marL="0" rtl="0" algn="l">
              <a:spcBef>
                <a:spcPts val="0"/>
              </a:spcBef>
              <a:spcAft>
                <a:spcPts val="0"/>
              </a:spcAft>
              <a:buNone/>
            </a:pPr>
            <a:r>
              <a:rPr b="1" lang="sv-SE">
                <a:solidFill>
                  <a:schemeClr val="accent3"/>
                </a:solidFill>
              </a:rPr>
              <a:t>Digitalisera </a:t>
            </a:r>
            <a:r>
              <a:rPr lang="sv-SE"/>
              <a:t>- att göra på nya digitala sätt</a:t>
            </a:r>
            <a:endParaRPr/>
          </a:p>
          <a:p>
            <a:pPr indent="0" lvl="0" marL="0" rtl="0" algn="l">
              <a:spcBef>
                <a:spcPts val="0"/>
              </a:spcBef>
              <a:spcAft>
                <a:spcPts val="0"/>
              </a:spcAft>
              <a:buNone/>
            </a:pPr>
            <a:r>
              <a:t/>
            </a:r>
            <a:endParaRPr/>
          </a:p>
          <a:p>
            <a:pPr indent="0" lvl="0" marL="0" rtl="0" algn="l">
              <a:spcBef>
                <a:spcPts val="0"/>
              </a:spcBef>
              <a:spcAft>
                <a:spcPts val="0"/>
              </a:spcAft>
              <a:buNone/>
            </a:pPr>
            <a:r>
              <a:rPr b="1" lang="sv-SE">
                <a:solidFill>
                  <a:schemeClr val="accent3"/>
                </a:solidFill>
              </a:rPr>
              <a:t>Digitalt transformera</a:t>
            </a:r>
            <a:r>
              <a:rPr lang="sv-SE"/>
              <a:t> - göra anpassningar till följd av digitaliseringen</a:t>
            </a:r>
            <a:endParaRPr/>
          </a:p>
          <a:p>
            <a:pPr indent="0" lvl="0" marL="0" rtl="0" algn="l">
              <a:spcBef>
                <a:spcPts val="0"/>
              </a:spcBef>
              <a:spcAft>
                <a:spcPts val="0"/>
              </a:spcAft>
              <a:buNone/>
            </a:pPr>
            <a:r>
              <a:t/>
            </a:r>
            <a:endParaRPr/>
          </a:p>
        </p:txBody>
      </p:sp>
      <p:sp>
        <p:nvSpPr>
          <p:cNvPr id="744" name="Google Shape;744;p99"/>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solidFill>
                  <a:schemeClr val="accent3"/>
                </a:solidFill>
              </a:rPr>
              <a:t>Begreppet digitalisering</a:t>
            </a:r>
            <a:endParaRPr>
              <a:solidFill>
                <a:schemeClr val="accent3"/>
              </a:solidFill>
            </a:endParaRPr>
          </a:p>
        </p:txBody>
      </p:sp>
      <p:pic>
        <p:nvPicPr>
          <p:cNvPr id="745" name="Google Shape;745;p99"/>
          <p:cNvPicPr preferRelativeResize="0"/>
          <p:nvPr/>
        </p:nvPicPr>
        <p:blipFill>
          <a:blip r:embed="rId3">
            <a:alphaModFix/>
          </a:blip>
          <a:stretch>
            <a:fillRect/>
          </a:stretch>
        </p:blipFill>
        <p:spPr>
          <a:xfrm>
            <a:off x="600075" y="1326598"/>
            <a:ext cx="3305211" cy="2858970"/>
          </a:xfrm>
          <a:prstGeom prst="rect">
            <a:avLst/>
          </a:prstGeom>
          <a:noFill/>
          <a:ln>
            <a:noFill/>
          </a:ln>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9" name="Shape 749"/>
        <p:cNvGrpSpPr/>
        <p:nvPr/>
      </p:nvGrpSpPr>
      <p:grpSpPr>
        <a:xfrm>
          <a:off x="0" y="0"/>
          <a:ext cx="0" cy="0"/>
          <a:chOff x="0" y="0"/>
          <a:chExt cx="0" cy="0"/>
        </a:xfrm>
      </p:grpSpPr>
      <p:sp>
        <p:nvSpPr>
          <p:cNvPr id="750" name="Google Shape;750;p100"/>
          <p:cNvSpPr txBox="1"/>
          <p:nvPr/>
        </p:nvSpPr>
        <p:spPr>
          <a:xfrm>
            <a:off x="521175" y="1525650"/>
            <a:ext cx="7125900" cy="3429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333333"/>
              </a:buClr>
              <a:buSzPts val="2100"/>
              <a:buFont typeface="Calibri"/>
              <a:buNone/>
            </a:pPr>
            <a:r>
              <a:rPr b="1" i="0" lang="sv-SE" sz="1800" u="none" cap="none" strike="noStrike">
                <a:solidFill>
                  <a:srgbClr val="FFFFFF"/>
                </a:solidFill>
                <a:latin typeface="Open Sans"/>
                <a:ea typeface="Open Sans"/>
                <a:cs typeface="Open Sans"/>
                <a:sym typeface="Open Sans"/>
              </a:rPr>
              <a:t>Digital transformation</a:t>
            </a:r>
            <a:r>
              <a:rPr i="0" lang="sv-SE" sz="1800" u="none" cap="none" strike="noStrike">
                <a:solidFill>
                  <a:srgbClr val="FFFFFF"/>
                </a:solidFill>
                <a:latin typeface="Open Sans"/>
                <a:ea typeface="Open Sans"/>
                <a:cs typeface="Open Sans"/>
                <a:sym typeface="Open Sans"/>
              </a:rPr>
              <a:t> är de </a:t>
            </a:r>
            <a:r>
              <a:rPr b="1" i="0" lang="sv-SE" sz="1800" u="none" cap="none" strike="noStrike">
                <a:solidFill>
                  <a:srgbClr val="FFFFFF"/>
                </a:solidFill>
                <a:latin typeface="Open Sans"/>
                <a:ea typeface="Open Sans"/>
                <a:cs typeface="Open Sans"/>
                <a:sym typeface="Open Sans"/>
              </a:rPr>
              <a:t>anpassningar </a:t>
            </a:r>
            <a:r>
              <a:rPr i="0" lang="sv-SE" sz="1800" u="none" cap="none" strike="noStrike">
                <a:solidFill>
                  <a:srgbClr val="FFFFFF"/>
                </a:solidFill>
                <a:latin typeface="Open Sans"/>
                <a:ea typeface="Open Sans"/>
                <a:cs typeface="Open Sans"/>
                <a:sym typeface="Open Sans"/>
              </a:rPr>
              <a:t>en organisation gör för att </a:t>
            </a:r>
            <a:r>
              <a:rPr b="1" i="0" lang="sv-SE" sz="1800" u="none" cap="none" strike="noStrike">
                <a:solidFill>
                  <a:srgbClr val="FFFFFF"/>
                </a:solidFill>
                <a:latin typeface="Open Sans"/>
                <a:ea typeface="Open Sans"/>
                <a:cs typeface="Open Sans"/>
                <a:sym typeface="Open Sans"/>
              </a:rPr>
              <a:t>skapa värde</a:t>
            </a:r>
            <a:r>
              <a:rPr i="0" lang="sv-SE" sz="1800" u="none" cap="none" strike="noStrike">
                <a:solidFill>
                  <a:srgbClr val="FFFFFF"/>
                </a:solidFill>
                <a:latin typeface="Open Sans"/>
                <a:ea typeface="Open Sans"/>
                <a:cs typeface="Open Sans"/>
                <a:sym typeface="Open Sans"/>
              </a:rPr>
              <a:t> till medborgarna i en digitaliserad värld</a:t>
            </a:r>
            <a:endParaRPr i="0" sz="18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333333"/>
              </a:buClr>
              <a:buSzPts val="2100"/>
              <a:buFont typeface="Calibri"/>
              <a:buNone/>
            </a:pPr>
            <a:r>
              <a:t/>
            </a:r>
            <a:endParaRPr sz="1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2100"/>
              <a:buFont typeface="Calibri"/>
              <a:buNone/>
            </a:pPr>
            <a:r>
              <a:rPr b="1" lang="sv-SE" sz="1800">
                <a:solidFill>
                  <a:srgbClr val="FFFFFF"/>
                </a:solidFill>
                <a:latin typeface="Open Sans"/>
                <a:ea typeface="Open Sans"/>
                <a:cs typeface="Open Sans"/>
                <a:sym typeface="Open Sans"/>
              </a:rPr>
              <a:t>(Digital) transformation</a:t>
            </a:r>
            <a:r>
              <a:rPr lang="sv-SE" sz="1800">
                <a:solidFill>
                  <a:srgbClr val="FFFFFF"/>
                </a:solidFill>
                <a:latin typeface="Open Sans"/>
                <a:ea typeface="Open Sans"/>
                <a:cs typeface="Open Sans"/>
                <a:sym typeface="Open Sans"/>
              </a:rPr>
              <a:t> innebär att</a:t>
            </a:r>
            <a:endParaRPr sz="1800">
              <a:solidFill>
                <a:srgbClr val="FFFFFF"/>
              </a:solidFill>
              <a:latin typeface="Open Sans"/>
              <a:ea typeface="Open Sans"/>
              <a:cs typeface="Open Sans"/>
              <a:sym typeface="Open Sans"/>
            </a:endParaRPr>
          </a:p>
          <a:p>
            <a:pPr indent="-342900" lvl="0" marL="457200" rtl="0" algn="l">
              <a:lnSpc>
                <a:spcPct val="115000"/>
              </a:lnSpc>
              <a:spcBef>
                <a:spcPts val="0"/>
              </a:spcBef>
              <a:spcAft>
                <a:spcPts val="0"/>
              </a:spcAft>
              <a:buClr>
                <a:srgbClr val="FFFFFF"/>
              </a:buClr>
              <a:buSzPts val="1800"/>
              <a:buFont typeface="Open Sans"/>
              <a:buChar char="●"/>
            </a:pPr>
            <a:r>
              <a:rPr lang="sv-SE" sz="1800">
                <a:solidFill>
                  <a:srgbClr val="FFFFFF"/>
                </a:solidFill>
                <a:latin typeface="Open Sans"/>
                <a:ea typeface="Open Sans"/>
                <a:cs typeface="Open Sans"/>
                <a:sym typeface="Open Sans"/>
              </a:rPr>
              <a:t>bättre förstå vad medborgarna behöver</a:t>
            </a:r>
            <a:endParaRPr sz="1800">
              <a:solidFill>
                <a:srgbClr val="FFFFFF"/>
              </a:solidFill>
              <a:latin typeface="Open Sans"/>
              <a:ea typeface="Open Sans"/>
              <a:cs typeface="Open Sans"/>
              <a:sym typeface="Open Sans"/>
            </a:endParaRPr>
          </a:p>
          <a:p>
            <a:pPr indent="-342900" lvl="0" marL="457200" rtl="0" algn="l">
              <a:lnSpc>
                <a:spcPct val="115000"/>
              </a:lnSpc>
              <a:spcBef>
                <a:spcPts val="0"/>
              </a:spcBef>
              <a:spcAft>
                <a:spcPts val="0"/>
              </a:spcAft>
              <a:buClr>
                <a:srgbClr val="FFFFFF"/>
              </a:buClr>
              <a:buSzPts val="1800"/>
              <a:buFont typeface="Open Sans"/>
              <a:buChar char="●"/>
            </a:pPr>
            <a:r>
              <a:rPr lang="sv-SE" sz="1800">
                <a:solidFill>
                  <a:srgbClr val="FFFFFF"/>
                </a:solidFill>
                <a:latin typeface="Open Sans"/>
                <a:ea typeface="Open Sans"/>
                <a:cs typeface="Open Sans"/>
                <a:sym typeface="Open Sans"/>
              </a:rPr>
              <a:t>erbjuda service snabbare och till en lägre kostnad; och</a:t>
            </a:r>
            <a:endParaRPr sz="1800">
              <a:solidFill>
                <a:srgbClr val="FFFFFF"/>
              </a:solidFill>
              <a:latin typeface="Open Sans"/>
              <a:ea typeface="Open Sans"/>
              <a:cs typeface="Open Sans"/>
              <a:sym typeface="Open Sans"/>
            </a:endParaRPr>
          </a:p>
          <a:p>
            <a:pPr indent="-342900" lvl="0" marL="457200" rtl="0" algn="l">
              <a:lnSpc>
                <a:spcPct val="115000"/>
              </a:lnSpc>
              <a:spcBef>
                <a:spcPts val="0"/>
              </a:spcBef>
              <a:spcAft>
                <a:spcPts val="0"/>
              </a:spcAft>
              <a:buClr>
                <a:srgbClr val="FFFFFF"/>
              </a:buClr>
              <a:buSzPts val="1800"/>
              <a:buFont typeface="Open Sans"/>
              <a:buChar char="●"/>
            </a:pPr>
            <a:r>
              <a:rPr lang="sv-SE" sz="1800">
                <a:solidFill>
                  <a:srgbClr val="FFFFFF"/>
                </a:solidFill>
                <a:latin typeface="Open Sans"/>
                <a:ea typeface="Open Sans"/>
                <a:cs typeface="Open Sans"/>
                <a:sym typeface="Open Sans"/>
              </a:rPr>
              <a:t>hela tiden förbättra servicen baserat på data och evidens</a:t>
            </a:r>
            <a:r>
              <a:rPr i="0" lang="sv-SE" sz="1800" u="none" cap="none" strike="noStrike">
                <a:solidFill>
                  <a:srgbClr val="FFFFFF"/>
                </a:solidFill>
                <a:latin typeface="Open Sans"/>
                <a:ea typeface="Open Sans"/>
                <a:cs typeface="Open Sans"/>
                <a:sym typeface="Open Sans"/>
              </a:rPr>
              <a:t> </a:t>
            </a:r>
            <a:endParaRPr sz="1800">
              <a:solidFill>
                <a:srgbClr val="FFFFFF"/>
              </a:solidFill>
              <a:latin typeface="Open Sans"/>
              <a:ea typeface="Open Sans"/>
              <a:cs typeface="Open Sans"/>
              <a:sym typeface="Open Sans"/>
            </a:endParaRPr>
          </a:p>
        </p:txBody>
      </p:sp>
      <p:sp>
        <p:nvSpPr>
          <p:cNvPr id="751" name="Google Shape;751;p100"/>
          <p:cNvSpPr txBox="1"/>
          <p:nvPr/>
        </p:nvSpPr>
        <p:spPr>
          <a:xfrm>
            <a:off x="1057321" y="1030912"/>
            <a:ext cx="7772100" cy="6258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B56400"/>
              </a:buClr>
              <a:buSzPts val="3600"/>
              <a:buFont typeface="Calibri"/>
              <a:buNone/>
            </a:pPr>
            <a:r>
              <a:t/>
            </a:r>
            <a:endParaRPr sz="500"/>
          </a:p>
        </p:txBody>
      </p:sp>
      <p:sp>
        <p:nvSpPr>
          <p:cNvPr id="752" name="Google Shape;752;p100"/>
          <p:cNvSpPr txBox="1"/>
          <p:nvPr>
            <p:ph type="title"/>
          </p:nvPr>
        </p:nvSpPr>
        <p:spPr>
          <a:xfrm>
            <a:off x="457200" y="548665"/>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Digital transformation = förändring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grpSp>
        <p:nvGrpSpPr>
          <p:cNvPr id="757" name="Google Shape;757;p101"/>
          <p:cNvGrpSpPr/>
          <p:nvPr/>
        </p:nvGrpSpPr>
        <p:grpSpPr>
          <a:xfrm>
            <a:off x="-40298" y="-4"/>
            <a:ext cx="9226094" cy="5164620"/>
            <a:chOff x="0" y="0"/>
            <a:chExt cx="17780100" cy="10001201"/>
          </a:xfrm>
        </p:grpSpPr>
        <p:sp>
          <p:nvSpPr>
            <p:cNvPr id="758" name="Google Shape;758;p101"/>
            <p:cNvSpPr/>
            <p:nvPr/>
          </p:nvSpPr>
          <p:spPr>
            <a:xfrm>
              <a:off x="0" y="0"/>
              <a:ext cx="17780100" cy="10001100"/>
            </a:xfrm>
            <a:prstGeom prst="rect">
              <a:avLst/>
            </a:prstGeom>
            <a:blipFill rotWithShape="1">
              <a:blip r:embed="rId3">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759" name="Google Shape;759;p101"/>
            <p:cNvSpPr/>
            <p:nvPr/>
          </p:nvSpPr>
          <p:spPr>
            <a:xfrm>
              <a:off x="0" y="240101"/>
              <a:ext cx="16590900" cy="9761100"/>
            </a:xfrm>
            <a:prstGeom prst="rect">
              <a:avLst/>
            </a:prstGeom>
            <a:blipFill rotWithShape="1">
              <a:blip r:embed="rId4">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760" name="Google Shape;760;p101"/>
            <p:cNvSpPr txBox="1"/>
            <p:nvPr/>
          </p:nvSpPr>
          <p:spPr>
            <a:xfrm>
              <a:off x="2945059" y="286879"/>
              <a:ext cx="14196300" cy="1049400"/>
            </a:xfrm>
            <a:prstGeom prst="rect">
              <a:avLst/>
            </a:prstGeom>
            <a:noFill/>
            <a:ln>
              <a:noFill/>
            </a:ln>
          </p:spPr>
          <p:txBody>
            <a:bodyPr anchorCtr="0" anchor="t" bIns="0" lIns="0" spcFirstLastPara="1" rIns="0" wrap="square" tIns="0">
              <a:noAutofit/>
            </a:bodyPr>
            <a:lstStyle/>
            <a:p>
              <a:pPr indent="0" lvl="0" marL="0" marR="0" rtl="0" algn="l">
                <a:lnSpc>
                  <a:spcPct val="101899"/>
                </a:lnSpc>
                <a:spcBef>
                  <a:spcPts val="0"/>
                </a:spcBef>
                <a:spcAft>
                  <a:spcPts val="0"/>
                </a:spcAft>
                <a:buClr>
                  <a:srgbClr val="FFFFFF"/>
                </a:buClr>
                <a:buSzPts val="2600"/>
                <a:buFont typeface="Century Gothic"/>
                <a:buNone/>
              </a:pPr>
              <a:r>
                <a:rPr b="1" i="0" lang="sv-SE" sz="2600" u="none" cap="none" strike="noStrike">
                  <a:solidFill>
                    <a:srgbClr val="FFFFFF"/>
                  </a:solidFill>
                  <a:latin typeface="Open Sans"/>
                  <a:ea typeface="Open Sans"/>
                  <a:cs typeface="Open Sans"/>
                  <a:sym typeface="Open Sans"/>
                </a:rPr>
                <a:t>Att leda digital  transformation</a:t>
              </a:r>
              <a:endParaRPr b="1" sz="500">
                <a:latin typeface="Open Sans"/>
                <a:ea typeface="Open Sans"/>
                <a:cs typeface="Open Sans"/>
                <a:sym typeface="Open Sans"/>
              </a:endParaRPr>
            </a:p>
          </p:txBody>
        </p:sp>
        <p:sp>
          <p:nvSpPr>
            <p:cNvPr id="761" name="Google Shape;761;p101"/>
            <p:cNvSpPr/>
            <p:nvPr/>
          </p:nvSpPr>
          <p:spPr>
            <a:xfrm>
              <a:off x="0" y="18520"/>
              <a:ext cx="2509500" cy="1596000"/>
            </a:xfrm>
            <a:prstGeom prst="rect">
              <a:avLst/>
            </a:prstGeom>
            <a:blipFill rotWithShape="1">
              <a:blip r:embed="rId5">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grpSp>
      <p:sp>
        <p:nvSpPr>
          <p:cNvPr id="762" name="Google Shape;762;p101"/>
          <p:cNvSpPr txBox="1"/>
          <p:nvPr/>
        </p:nvSpPr>
        <p:spPr>
          <a:xfrm>
            <a:off x="6869900" y="4669000"/>
            <a:ext cx="2060700" cy="26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Calibri"/>
              <a:buNone/>
            </a:pPr>
            <a:r>
              <a:rPr i="0" lang="sv-SE" sz="800" u="none" cap="none" strike="noStrike">
                <a:solidFill>
                  <a:srgbClr val="FFFFFF"/>
                </a:solidFill>
                <a:latin typeface="Open Sans"/>
                <a:ea typeface="Open Sans"/>
                <a:cs typeface="Open Sans"/>
                <a:sym typeface="Open Sans"/>
              </a:rPr>
              <a:t>KÄLLA:DIG</a:t>
            </a:r>
            <a:r>
              <a:rPr lang="sv-SE" sz="800">
                <a:solidFill>
                  <a:srgbClr val="FFFFFF"/>
                </a:solidFill>
                <a:latin typeface="Open Sans"/>
                <a:ea typeface="Open Sans"/>
                <a:cs typeface="Open Sans"/>
                <a:sym typeface="Open Sans"/>
              </a:rPr>
              <a:t>J</a:t>
            </a:r>
            <a:r>
              <a:rPr i="0" lang="sv-SE" sz="800" u="none" cap="none" strike="noStrike">
                <a:solidFill>
                  <a:srgbClr val="FFFFFF"/>
                </a:solidFill>
                <a:latin typeface="Open Sans"/>
                <a:ea typeface="Open Sans"/>
                <a:cs typeface="Open Sans"/>
                <a:sym typeface="Open Sans"/>
              </a:rPr>
              <a:t>OURNEY</a:t>
            </a:r>
            <a:endParaRPr sz="800">
              <a:solidFill>
                <a:srgbClr val="FFFFFF"/>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102"/>
          <p:cNvSpPr/>
          <p:nvPr/>
        </p:nvSpPr>
        <p:spPr>
          <a:xfrm>
            <a:off x="-53725" y="0"/>
            <a:ext cx="9197700" cy="5143500"/>
          </a:xfrm>
          <a:prstGeom prst="rect">
            <a:avLst/>
          </a:prstGeom>
          <a:blipFill rotWithShape="1">
            <a:blip r:embed="rId3">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768" name="Google Shape;768;p102"/>
          <p:cNvSpPr txBox="1"/>
          <p:nvPr/>
        </p:nvSpPr>
        <p:spPr>
          <a:xfrm>
            <a:off x="1418437" y="3846381"/>
            <a:ext cx="5475600" cy="404700"/>
          </a:xfrm>
          <a:prstGeom prst="rect">
            <a:avLst/>
          </a:prstGeom>
          <a:noFill/>
          <a:ln>
            <a:noFill/>
          </a:ln>
        </p:spPr>
        <p:txBody>
          <a:bodyPr anchorCtr="0" anchor="t" bIns="0" lIns="0" spcFirstLastPara="1" rIns="0" wrap="square" tIns="0">
            <a:noAutofit/>
          </a:bodyPr>
          <a:lstStyle/>
          <a:p>
            <a:pPr indent="0" lvl="0" marL="0" marR="0" rtl="0" algn="l">
              <a:lnSpc>
                <a:spcPct val="101899"/>
              </a:lnSpc>
              <a:spcBef>
                <a:spcPts val="0"/>
              </a:spcBef>
              <a:spcAft>
                <a:spcPts val="0"/>
              </a:spcAft>
              <a:buClr>
                <a:srgbClr val="FFFFFF"/>
              </a:buClr>
              <a:buSzPts val="2600"/>
              <a:buFont typeface="Century Gothic"/>
              <a:buNone/>
            </a:pPr>
            <a:r>
              <a:rPr i="0" lang="sv-SE" sz="2600" u="none" cap="none" strike="noStrike">
                <a:solidFill>
                  <a:srgbClr val="FFFFFF"/>
                </a:solidFill>
                <a:latin typeface="Open Sans ExtraBold"/>
                <a:ea typeface="Open Sans ExtraBold"/>
                <a:cs typeface="Open Sans ExtraBold"/>
                <a:sym typeface="Open Sans ExtraBold"/>
              </a:rPr>
              <a:t>1. Ta position</a:t>
            </a:r>
            <a:endParaRPr sz="500">
              <a:latin typeface="Open Sans ExtraBold"/>
              <a:ea typeface="Open Sans ExtraBold"/>
              <a:cs typeface="Open Sans ExtraBold"/>
              <a:sym typeface="Open Sans ExtraBold"/>
            </a:endParaRPr>
          </a:p>
        </p:txBody>
      </p:sp>
      <p:sp>
        <p:nvSpPr>
          <p:cNvPr id="769" name="Google Shape;769;p102"/>
          <p:cNvSpPr txBox="1"/>
          <p:nvPr/>
        </p:nvSpPr>
        <p:spPr>
          <a:xfrm>
            <a:off x="6869900" y="4669000"/>
            <a:ext cx="1980000" cy="26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Calibri"/>
              <a:buNone/>
            </a:pPr>
            <a:r>
              <a:rPr i="0" lang="sv-SE" sz="800" u="none" cap="none" strike="noStrike">
                <a:solidFill>
                  <a:srgbClr val="FFFFFF"/>
                </a:solidFill>
                <a:latin typeface="Open Sans"/>
                <a:ea typeface="Open Sans"/>
                <a:cs typeface="Open Sans"/>
                <a:sym typeface="Open Sans"/>
              </a:rPr>
              <a:t>KÄLLA:DIGJOURNEY</a:t>
            </a:r>
            <a:endParaRPr sz="800">
              <a:solidFill>
                <a:srgbClr val="FFFFFF"/>
              </a:solidFill>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3" name="Shape 773"/>
        <p:cNvGrpSpPr/>
        <p:nvPr/>
      </p:nvGrpSpPr>
      <p:grpSpPr>
        <a:xfrm>
          <a:off x="0" y="0"/>
          <a:ext cx="0" cy="0"/>
          <a:chOff x="0" y="0"/>
          <a:chExt cx="0" cy="0"/>
        </a:xfrm>
      </p:grpSpPr>
      <p:sp>
        <p:nvSpPr>
          <p:cNvPr id="774" name="Google Shape;774;p103"/>
          <p:cNvSpPr/>
          <p:nvPr/>
        </p:nvSpPr>
        <p:spPr>
          <a:xfrm>
            <a:off x="0" y="0"/>
            <a:ext cx="9144000" cy="5143500"/>
          </a:xfrm>
          <a:prstGeom prst="rect">
            <a:avLst/>
          </a:prstGeom>
          <a:blipFill rotWithShape="1">
            <a:blip r:embed="rId3">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775" name="Google Shape;775;p103"/>
          <p:cNvSpPr txBox="1"/>
          <p:nvPr/>
        </p:nvSpPr>
        <p:spPr>
          <a:xfrm>
            <a:off x="1312138" y="3886875"/>
            <a:ext cx="5475600" cy="404700"/>
          </a:xfrm>
          <a:prstGeom prst="rect">
            <a:avLst/>
          </a:prstGeom>
          <a:noFill/>
          <a:ln>
            <a:noFill/>
          </a:ln>
        </p:spPr>
        <p:txBody>
          <a:bodyPr anchorCtr="0" anchor="t" bIns="0" lIns="0" spcFirstLastPara="1" rIns="0" wrap="square" tIns="0">
            <a:noAutofit/>
          </a:bodyPr>
          <a:lstStyle/>
          <a:p>
            <a:pPr indent="0" lvl="0" marL="0" marR="0" rtl="0" algn="l">
              <a:lnSpc>
                <a:spcPct val="101899"/>
              </a:lnSpc>
              <a:spcBef>
                <a:spcPts val="0"/>
              </a:spcBef>
              <a:spcAft>
                <a:spcPts val="0"/>
              </a:spcAft>
              <a:buClr>
                <a:srgbClr val="FFFFFF"/>
              </a:buClr>
              <a:buSzPts val="2600"/>
              <a:buFont typeface="Century Gothic"/>
              <a:buNone/>
            </a:pPr>
            <a:r>
              <a:rPr i="0" lang="sv-SE" sz="2600" u="none" cap="none" strike="noStrike">
                <a:solidFill>
                  <a:srgbClr val="FFFFFF"/>
                </a:solidFill>
                <a:latin typeface="Open Sans ExtraBold"/>
                <a:ea typeface="Open Sans ExtraBold"/>
                <a:cs typeface="Open Sans ExtraBold"/>
                <a:sym typeface="Open Sans ExtraBold"/>
              </a:rPr>
              <a:t>2. Välj rätt vågor</a:t>
            </a:r>
            <a:endParaRPr sz="500">
              <a:latin typeface="Open Sans ExtraBold"/>
              <a:ea typeface="Open Sans ExtraBold"/>
              <a:cs typeface="Open Sans ExtraBold"/>
              <a:sym typeface="Open Sans ExtraBold"/>
            </a:endParaRPr>
          </a:p>
        </p:txBody>
      </p:sp>
      <p:sp>
        <p:nvSpPr>
          <p:cNvPr id="776" name="Google Shape;776;p103"/>
          <p:cNvSpPr txBox="1"/>
          <p:nvPr/>
        </p:nvSpPr>
        <p:spPr>
          <a:xfrm>
            <a:off x="6869900" y="4669000"/>
            <a:ext cx="1980300" cy="26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Calibri"/>
              <a:buNone/>
            </a:pPr>
            <a:r>
              <a:rPr i="0" lang="sv-SE" sz="800" u="none" cap="none" strike="noStrike">
                <a:solidFill>
                  <a:srgbClr val="FFFFFF"/>
                </a:solidFill>
                <a:latin typeface="Open Sans"/>
                <a:ea typeface="Open Sans"/>
                <a:cs typeface="Open Sans"/>
                <a:sym typeface="Open Sans"/>
              </a:rPr>
              <a:t>KÄLLA:DIGJOURNEY</a:t>
            </a:r>
            <a:endParaRPr sz="800">
              <a:solidFill>
                <a:srgbClr val="FFFFFF"/>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0" name="Shape 780"/>
        <p:cNvGrpSpPr/>
        <p:nvPr/>
      </p:nvGrpSpPr>
      <p:grpSpPr>
        <a:xfrm>
          <a:off x="0" y="0"/>
          <a:ext cx="0" cy="0"/>
          <a:chOff x="0" y="0"/>
          <a:chExt cx="0" cy="0"/>
        </a:xfrm>
      </p:grpSpPr>
      <p:sp>
        <p:nvSpPr>
          <p:cNvPr id="781" name="Google Shape;781;p104"/>
          <p:cNvSpPr/>
          <p:nvPr/>
        </p:nvSpPr>
        <p:spPr>
          <a:xfrm>
            <a:off x="0" y="0"/>
            <a:ext cx="9144000" cy="5143500"/>
          </a:xfrm>
          <a:prstGeom prst="rect">
            <a:avLst/>
          </a:prstGeom>
          <a:blipFill rotWithShape="1">
            <a:blip r:embed="rId3">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782" name="Google Shape;782;p104"/>
          <p:cNvSpPr txBox="1"/>
          <p:nvPr/>
        </p:nvSpPr>
        <p:spPr>
          <a:xfrm>
            <a:off x="1244400" y="3857975"/>
            <a:ext cx="4919700" cy="404700"/>
          </a:xfrm>
          <a:prstGeom prst="rect">
            <a:avLst/>
          </a:prstGeom>
          <a:noFill/>
          <a:ln>
            <a:noFill/>
          </a:ln>
        </p:spPr>
        <p:txBody>
          <a:bodyPr anchorCtr="0" anchor="t" bIns="0" lIns="0" spcFirstLastPara="1" rIns="0" wrap="square" tIns="0">
            <a:noAutofit/>
          </a:bodyPr>
          <a:lstStyle/>
          <a:p>
            <a:pPr indent="0" lvl="0" marL="0" marR="0" rtl="0" algn="l">
              <a:lnSpc>
                <a:spcPct val="101899"/>
              </a:lnSpc>
              <a:spcBef>
                <a:spcPts val="0"/>
              </a:spcBef>
              <a:spcAft>
                <a:spcPts val="0"/>
              </a:spcAft>
              <a:buClr>
                <a:srgbClr val="FFFFFF"/>
              </a:buClr>
              <a:buSzPts val="2600"/>
              <a:buFont typeface="Century Gothic"/>
              <a:buNone/>
            </a:pPr>
            <a:r>
              <a:rPr i="0" lang="sv-SE" sz="2600" u="none" cap="none" strike="noStrike">
                <a:solidFill>
                  <a:srgbClr val="FFFFFF"/>
                </a:solidFill>
                <a:latin typeface="Open Sans ExtraBold"/>
                <a:ea typeface="Open Sans ExtraBold"/>
                <a:cs typeface="Open Sans ExtraBold"/>
                <a:sym typeface="Open Sans ExtraBold"/>
              </a:rPr>
              <a:t>3. Gör det mesta av vågen</a:t>
            </a:r>
            <a:endParaRPr sz="500">
              <a:latin typeface="Open Sans ExtraBold"/>
              <a:ea typeface="Open Sans ExtraBold"/>
              <a:cs typeface="Open Sans ExtraBold"/>
              <a:sym typeface="Open Sans ExtraBold"/>
            </a:endParaRPr>
          </a:p>
        </p:txBody>
      </p:sp>
      <p:sp>
        <p:nvSpPr>
          <p:cNvPr id="783" name="Google Shape;783;p104"/>
          <p:cNvSpPr txBox="1"/>
          <p:nvPr/>
        </p:nvSpPr>
        <p:spPr>
          <a:xfrm>
            <a:off x="6869900" y="4669000"/>
            <a:ext cx="1966800" cy="26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Calibri"/>
              <a:buNone/>
            </a:pPr>
            <a:r>
              <a:rPr i="0" lang="sv-SE" sz="800" u="none" cap="none" strike="noStrike">
                <a:solidFill>
                  <a:srgbClr val="FFFFFF"/>
                </a:solidFill>
                <a:latin typeface="Open Sans"/>
                <a:ea typeface="Open Sans"/>
                <a:cs typeface="Open Sans"/>
                <a:sym typeface="Open Sans"/>
              </a:rPr>
              <a:t>KÄLLA:DIGJOURNEY</a:t>
            </a:r>
            <a:endParaRPr sz="800">
              <a:solidFill>
                <a:srgbClr val="FFFFFF"/>
              </a:solidFill>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sp>
        <p:nvSpPr>
          <p:cNvPr id="788" name="Google Shape;788;p105"/>
          <p:cNvSpPr txBox="1"/>
          <p:nvPr/>
        </p:nvSpPr>
        <p:spPr>
          <a:xfrm>
            <a:off x="6869900" y="4669000"/>
            <a:ext cx="1953300" cy="26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Calibri"/>
              <a:buNone/>
            </a:pPr>
            <a:r>
              <a:rPr i="0" lang="sv-SE" sz="1400" u="none" cap="none" strike="noStrike">
                <a:solidFill>
                  <a:srgbClr val="FFFFFF"/>
                </a:solidFill>
                <a:latin typeface="Open Sans"/>
                <a:ea typeface="Open Sans"/>
                <a:cs typeface="Open Sans"/>
                <a:sym typeface="Open Sans"/>
              </a:rPr>
              <a:t>KÄLLA:DIGJOURNEY</a:t>
            </a:r>
            <a:endParaRPr sz="500">
              <a:solidFill>
                <a:srgbClr val="FFFFFF"/>
              </a:solidFill>
              <a:latin typeface="Open Sans"/>
              <a:ea typeface="Open Sans"/>
              <a:cs typeface="Open Sans"/>
              <a:sym typeface="Open Sans"/>
            </a:endParaRPr>
          </a:p>
        </p:txBody>
      </p:sp>
      <p:sp>
        <p:nvSpPr>
          <p:cNvPr id="789" name="Google Shape;789;p105"/>
          <p:cNvSpPr/>
          <p:nvPr/>
        </p:nvSpPr>
        <p:spPr>
          <a:xfrm>
            <a:off x="0" y="0"/>
            <a:ext cx="9144000" cy="5143500"/>
          </a:xfrm>
          <a:prstGeom prst="rect">
            <a:avLst/>
          </a:prstGeom>
          <a:blipFill rotWithShape="1">
            <a:blip r:embed="rId3">
              <a:alphaModFix/>
            </a:blip>
            <a:stretch>
              <a:fillRect b="0" l="0" r="0" t="0"/>
            </a:stretch>
          </a:blip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t/>
            </a:r>
            <a:endParaRPr b="0" i="0" sz="1900" u="none" cap="none" strike="noStrike">
              <a:solidFill>
                <a:srgbClr val="000000"/>
              </a:solidFill>
              <a:latin typeface="Helvetica Neue Light"/>
              <a:ea typeface="Helvetica Neue Light"/>
              <a:cs typeface="Helvetica Neue Light"/>
              <a:sym typeface="Helvetica Neue Light"/>
            </a:endParaRPr>
          </a:p>
        </p:txBody>
      </p:sp>
      <p:sp>
        <p:nvSpPr>
          <p:cNvPr id="790" name="Google Shape;790;p105"/>
          <p:cNvSpPr txBox="1"/>
          <p:nvPr/>
        </p:nvSpPr>
        <p:spPr>
          <a:xfrm>
            <a:off x="1060925" y="1410100"/>
            <a:ext cx="7453500" cy="28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3600">
                <a:solidFill>
                  <a:srgbClr val="FFFFFF"/>
                </a:solidFill>
                <a:latin typeface="Open Sans ExtraBold"/>
                <a:ea typeface="Open Sans ExtraBold"/>
                <a:cs typeface="Open Sans ExtraBold"/>
                <a:sym typeface="Open Sans ExtraBold"/>
              </a:rPr>
              <a:t>Digitaliseringen möjliggör och </a:t>
            </a:r>
            <a:endParaRPr sz="3600">
              <a:solidFill>
                <a:srgbClr val="FFFFFF"/>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sv-SE" sz="3600">
                <a:solidFill>
                  <a:srgbClr val="FFFFFF"/>
                </a:solidFill>
                <a:latin typeface="Open Sans ExtraBold"/>
                <a:ea typeface="Open Sans ExtraBold"/>
                <a:cs typeface="Open Sans ExtraBold"/>
                <a:sym typeface="Open Sans ExtraBold"/>
              </a:rPr>
              <a:t>förändringsvågorna rullar in - </a:t>
            </a:r>
            <a:endParaRPr sz="3600">
              <a:solidFill>
                <a:srgbClr val="FFFFFF"/>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sv-SE" sz="3600">
                <a:solidFill>
                  <a:srgbClr val="FFFFFF"/>
                </a:solidFill>
                <a:latin typeface="Open Sans ExtraBold"/>
                <a:ea typeface="Open Sans ExtraBold"/>
                <a:cs typeface="Open Sans ExtraBold"/>
                <a:sym typeface="Open Sans ExtraBold"/>
              </a:rPr>
              <a:t>allt fler, högre och snabbare</a:t>
            </a:r>
            <a:endParaRPr sz="3600">
              <a:solidFill>
                <a:srgbClr val="FFFFFF"/>
              </a:solidFill>
              <a:latin typeface="Open Sans ExtraBold"/>
              <a:ea typeface="Open Sans ExtraBold"/>
              <a:cs typeface="Open Sans ExtraBold"/>
              <a:sym typeface="Open Sans ExtraBo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4" name="Shape 794"/>
        <p:cNvGrpSpPr/>
        <p:nvPr/>
      </p:nvGrpSpPr>
      <p:grpSpPr>
        <a:xfrm>
          <a:off x="0" y="0"/>
          <a:ext cx="0" cy="0"/>
          <a:chOff x="0" y="0"/>
          <a:chExt cx="0" cy="0"/>
        </a:xfrm>
      </p:grpSpPr>
      <p:pic>
        <p:nvPicPr>
          <p:cNvPr descr="Bild" id="795" name="Google Shape;795;p106"/>
          <p:cNvPicPr preferRelativeResize="0"/>
          <p:nvPr/>
        </p:nvPicPr>
        <p:blipFill rotWithShape="1">
          <a:blip r:embed="rId3">
            <a:alphaModFix/>
          </a:blip>
          <a:srcRect b="0" l="0" r="0" t="0"/>
          <a:stretch/>
        </p:blipFill>
        <p:spPr>
          <a:xfrm>
            <a:off x="0" y="0"/>
            <a:ext cx="9144000" cy="5143508"/>
          </a:xfrm>
          <a:prstGeom prst="rect">
            <a:avLst/>
          </a:prstGeom>
          <a:noFill/>
          <a:ln>
            <a:noFill/>
          </a:ln>
        </p:spPr>
      </p:pic>
      <p:sp>
        <p:nvSpPr>
          <p:cNvPr id="796" name="Google Shape;796;p106"/>
          <p:cNvSpPr txBox="1"/>
          <p:nvPr/>
        </p:nvSpPr>
        <p:spPr>
          <a:xfrm>
            <a:off x="6869900" y="4669000"/>
            <a:ext cx="2007000" cy="26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Calibri"/>
              <a:buNone/>
            </a:pPr>
            <a:r>
              <a:rPr i="0" lang="sv-SE" sz="800" u="none" cap="none" strike="noStrike">
                <a:solidFill>
                  <a:srgbClr val="FFFFFF"/>
                </a:solidFill>
                <a:latin typeface="Open Sans"/>
                <a:ea typeface="Open Sans"/>
                <a:cs typeface="Open Sans"/>
                <a:sym typeface="Open Sans"/>
              </a:rPr>
              <a:t>KÄLLA:DIGJOURNEY</a:t>
            </a:r>
            <a:endParaRPr sz="800">
              <a:solidFill>
                <a:srgbClr val="FFFFFF"/>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107"/>
          <p:cNvSpPr txBox="1"/>
          <p:nvPr/>
        </p:nvSpPr>
        <p:spPr>
          <a:xfrm>
            <a:off x="972900" y="286525"/>
            <a:ext cx="7701900" cy="6258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B56400"/>
              </a:buClr>
              <a:buSzPts val="3600"/>
              <a:buFont typeface="Calibri"/>
              <a:buNone/>
            </a:pPr>
            <a:r>
              <a:rPr lang="sv-SE" sz="3600" u="none" cap="none" strike="noStrike">
                <a:solidFill>
                  <a:schemeClr val="accent1"/>
                </a:solidFill>
                <a:latin typeface="Open Sans ExtraBold"/>
                <a:ea typeface="Open Sans ExtraBold"/>
                <a:cs typeface="Open Sans ExtraBold"/>
                <a:sym typeface="Open Sans ExtraBold"/>
              </a:rPr>
              <a:t>Den digitala mognadsmatrisen</a:t>
            </a:r>
            <a:endParaRPr sz="500">
              <a:solidFill>
                <a:schemeClr val="accent1"/>
              </a:solidFill>
              <a:latin typeface="Open Sans ExtraBold"/>
              <a:ea typeface="Open Sans ExtraBold"/>
              <a:cs typeface="Open Sans ExtraBold"/>
              <a:sym typeface="Open Sans ExtraBold"/>
            </a:endParaRPr>
          </a:p>
        </p:txBody>
      </p:sp>
      <p:sp>
        <p:nvSpPr>
          <p:cNvPr id="802" name="Google Shape;802;p107"/>
          <p:cNvSpPr txBox="1"/>
          <p:nvPr/>
        </p:nvSpPr>
        <p:spPr>
          <a:xfrm>
            <a:off x="184050" y="4578250"/>
            <a:ext cx="1738500" cy="263100"/>
          </a:xfrm>
          <a:prstGeom prst="rect">
            <a:avLst/>
          </a:prstGeom>
          <a:noFill/>
          <a:ln>
            <a:noFill/>
          </a:ln>
        </p:spPr>
        <p:txBody>
          <a:bodyPr anchorCtr="0" anchor="ctr" bIns="26775" lIns="26775" spcFirstLastPara="1" rIns="26775" wrap="square" tIns="26775">
            <a:noAutofit/>
          </a:bodyPr>
          <a:lstStyle/>
          <a:p>
            <a:pPr indent="0" lvl="0" marL="0" marR="0" rtl="0" algn="ctr">
              <a:lnSpc>
                <a:spcPct val="100000"/>
              </a:lnSpc>
              <a:spcBef>
                <a:spcPts val="0"/>
              </a:spcBef>
              <a:spcAft>
                <a:spcPts val="0"/>
              </a:spcAft>
              <a:buClr>
                <a:srgbClr val="000000"/>
              </a:buClr>
              <a:buSzPts val="1400"/>
              <a:buFont typeface="Calibri"/>
              <a:buNone/>
            </a:pPr>
            <a:r>
              <a:rPr i="0" lang="sv-SE" sz="800" u="none" cap="none" strike="noStrike">
                <a:solidFill>
                  <a:srgbClr val="000000"/>
                </a:solidFill>
                <a:latin typeface="Open Sans Light"/>
                <a:ea typeface="Open Sans Light"/>
                <a:cs typeface="Open Sans Light"/>
                <a:sym typeface="Open Sans Light"/>
              </a:rPr>
              <a:t>KÄLLA:DIG</a:t>
            </a:r>
            <a:r>
              <a:rPr lang="sv-SE" sz="800">
                <a:latin typeface="Open Sans Light"/>
                <a:ea typeface="Open Sans Light"/>
                <a:cs typeface="Open Sans Light"/>
                <a:sym typeface="Open Sans Light"/>
              </a:rPr>
              <a:t>J</a:t>
            </a:r>
            <a:r>
              <a:rPr i="0" lang="sv-SE" sz="800" u="none" cap="none" strike="noStrike">
                <a:solidFill>
                  <a:srgbClr val="000000"/>
                </a:solidFill>
                <a:latin typeface="Open Sans Light"/>
                <a:ea typeface="Open Sans Light"/>
                <a:cs typeface="Open Sans Light"/>
                <a:sym typeface="Open Sans Light"/>
              </a:rPr>
              <a:t>OURNEY</a:t>
            </a:r>
            <a:endParaRPr sz="800">
              <a:latin typeface="Open Sans Light"/>
              <a:ea typeface="Open Sans Light"/>
              <a:cs typeface="Open Sans Light"/>
              <a:sym typeface="Open Sans Light"/>
            </a:endParaRPr>
          </a:p>
        </p:txBody>
      </p:sp>
      <p:pic>
        <p:nvPicPr>
          <p:cNvPr id="803" name="Google Shape;803;p107"/>
          <p:cNvPicPr preferRelativeResize="0"/>
          <p:nvPr/>
        </p:nvPicPr>
        <p:blipFill>
          <a:blip r:embed="rId3">
            <a:alphaModFix/>
          </a:blip>
          <a:stretch>
            <a:fillRect/>
          </a:stretch>
        </p:blipFill>
        <p:spPr>
          <a:xfrm>
            <a:off x="1985225" y="1002250"/>
            <a:ext cx="4929000" cy="3968275"/>
          </a:xfrm>
          <a:prstGeom prst="rect">
            <a:avLst/>
          </a:prstGeom>
          <a:noFill/>
          <a:ln>
            <a:noFill/>
          </a:ln>
        </p:spPr>
      </p:pic>
      <p:sp>
        <p:nvSpPr>
          <p:cNvPr id="804" name="Google Shape;804;p107"/>
          <p:cNvSpPr txBox="1"/>
          <p:nvPr/>
        </p:nvSpPr>
        <p:spPr>
          <a:xfrm>
            <a:off x="5649425" y="1755550"/>
            <a:ext cx="1422900" cy="6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a:latin typeface="Open Sans"/>
                <a:ea typeface="Open Sans"/>
                <a:cs typeface="Open Sans"/>
                <a:sym typeface="Open Sans"/>
              </a:rPr>
              <a:t>TA POSITION</a:t>
            </a:r>
            <a:endParaRPr b="1">
              <a:latin typeface="Open Sans"/>
              <a:ea typeface="Open Sans"/>
              <a:cs typeface="Open Sans"/>
              <a:sym typeface="Open Sans"/>
            </a:endParaRPr>
          </a:p>
        </p:txBody>
      </p:sp>
      <p:sp>
        <p:nvSpPr>
          <p:cNvPr id="805" name="Google Shape;805;p107"/>
          <p:cNvSpPr txBox="1"/>
          <p:nvPr/>
        </p:nvSpPr>
        <p:spPr>
          <a:xfrm>
            <a:off x="5032400" y="3962975"/>
            <a:ext cx="1049100" cy="8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a:latin typeface="Open Sans"/>
                <a:ea typeface="Open Sans"/>
                <a:cs typeface="Open Sans"/>
                <a:sym typeface="Open Sans"/>
              </a:rPr>
              <a:t>VÄLJ RÄTT VÅGOR</a:t>
            </a:r>
            <a:endParaRPr b="1">
              <a:latin typeface="Open Sans"/>
              <a:ea typeface="Open Sans"/>
              <a:cs typeface="Open Sans"/>
              <a:sym typeface="Open Sans"/>
            </a:endParaRPr>
          </a:p>
        </p:txBody>
      </p:sp>
      <p:sp>
        <p:nvSpPr>
          <p:cNvPr id="806" name="Google Shape;806;p107"/>
          <p:cNvSpPr txBox="1"/>
          <p:nvPr/>
        </p:nvSpPr>
        <p:spPr>
          <a:xfrm>
            <a:off x="1957125" y="2513325"/>
            <a:ext cx="1181400" cy="8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a:latin typeface="Open Sans"/>
                <a:ea typeface="Open Sans"/>
                <a:cs typeface="Open Sans"/>
                <a:sym typeface="Open Sans"/>
              </a:rPr>
              <a:t>GÖR DET MESTA AV VÅGORNA</a:t>
            </a:r>
            <a:endParaRPr b="1">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54"/>
          <p:cNvSpPr txBox="1"/>
          <p:nvPr>
            <p:ph idx="4294967295"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a:latin typeface="Open Sans ExtraBold"/>
                <a:ea typeface="Open Sans ExtraBold"/>
                <a:cs typeface="Open Sans ExtraBold"/>
                <a:sym typeface="Open Sans ExtraBold"/>
              </a:rPr>
              <a:t>Innehåll och arbetssätt</a:t>
            </a:r>
            <a:endParaRPr>
              <a:latin typeface="Open Sans ExtraBold"/>
              <a:ea typeface="Open Sans ExtraBold"/>
              <a:cs typeface="Open Sans ExtraBold"/>
              <a:sym typeface="Open Sans ExtraBold"/>
            </a:endParaRPr>
          </a:p>
        </p:txBody>
      </p:sp>
      <p:sp>
        <p:nvSpPr>
          <p:cNvPr id="357" name="Google Shape;357;p54"/>
          <p:cNvSpPr/>
          <p:nvPr/>
        </p:nvSpPr>
        <p:spPr>
          <a:xfrm>
            <a:off x="7562751" y="1716475"/>
            <a:ext cx="1261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58" name="Google Shape;358;p54"/>
          <p:cNvSpPr/>
          <p:nvPr/>
        </p:nvSpPr>
        <p:spPr>
          <a:xfrm>
            <a:off x="512950" y="1738500"/>
            <a:ext cx="1132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59" name="Google Shape;359;p54"/>
          <p:cNvSpPr/>
          <p:nvPr/>
        </p:nvSpPr>
        <p:spPr>
          <a:xfrm>
            <a:off x="2835013" y="1738500"/>
            <a:ext cx="1132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60" name="Google Shape;360;p54"/>
          <p:cNvSpPr/>
          <p:nvPr/>
        </p:nvSpPr>
        <p:spPr>
          <a:xfrm>
            <a:off x="5223063" y="1716475"/>
            <a:ext cx="1132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61" name="Google Shape;361;p54"/>
          <p:cNvSpPr txBox="1"/>
          <p:nvPr/>
        </p:nvSpPr>
        <p:spPr>
          <a:xfrm>
            <a:off x="448450" y="1902450"/>
            <a:ext cx="1261800" cy="6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Vad är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362" name="Google Shape;362;p54"/>
          <p:cNvSpPr txBox="1"/>
          <p:nvPr/>
        </p:nvSpPr>
        <p:spPr>
          <a:xfrm>
            <a:off x="2835025" y="1875350"/>
            <a:ext cx="11328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Hur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drivs</a:t>
            </a:r>
            <a:endParaRPr sz="1000">
              <a:solidFill>
                <a:srgbClr val="FFFFFF"/>
              </a:solidFill>
              <a:latin typeface="Open Sans"/>
              <a:ea typeface="Open Sans"/>
              <a:cs typeface="Open Sans"/>
              <a:sym typeface="Open Sans"/>
            </a:endParaRPr>
          </a:p>
        </p:txBody>
      </p:sp>
      <p:sp>
        <p:nvSpPr>
          <p:cNvPr id="363" name="Google Shape;363;p54"/>
          <p:cNvSpPr txBox="1"/>
          <p:nvPr/>
        </p:nvSpPr>
        <p:spPr>
          <a:xfrm>
            <a:off x="5166825" y="1827650"/>
            <a:ext cx="1261800" cy="7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Att leda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och genomföra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364" name="Google Shape;364;p54"/>
          <p:cNvSpPr txBox="1"/>
          <p:nvPr/>
        </p:nvSpPr>
        <p:spPr>
          <a:xfrm>
            <a:off x="7538375" y="1888325"/>
            <a:ext cx="12129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Transformationsplanen</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latin typeface="Open Sans"/>
              <a:ea typeface="Open Sans"/>
              <a:cs typeface="Open Sans"/>
              <a:sym typeface="Open Sans"/>
            </a:endParaRPr>
          </a:p>
        </p:txBody>
      </p:sp>
      <p:sp>
        <p:nvSpPr>
          <p:cNvPr id="365" name="Google Shape;365;p54"/>
          <p:cNvSpPr txBox="1"/>
          <p:nvPr/>
        </p:nvSpPr>
        <p:spPr>
          <a:xfrm>
            <a:off x="448450" y="1332838"/>
            <a:ext cx="13743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1: 190910</a:t>
            </a:r>
            <a:endParaRPr sz="1200">
              <a:latin typeface="Open Sans"/>
              <a:ea typeface="Open Sans"/>
              <a:cs typeface="Open Sans"/>
              <a:sym typeface="Open Sans"/>
            </a:endParaRPr>
          </a:p>
        </p:txBody>
      </p:sp>
      <p:sp>
        <p:nvSpPr>
          <p:cNvPr id="366" name="Google Shape;366;p54"/>
          <p:cNvSpPr txBox="1"/>
          <p:nvPr/>
        </p:nvSpPr>
        <p:spPr>
          <a:xfrm>
            <a:off x="2758859" y="1365400"/>
            <a:ext cx="15930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2: 191023</a:t>
            </a:r>
            <a:endParaRPr sz="1200">
              <a:latin typeface="Open Sans"/>
              <a:ea typeface="Open Sans"/>
              <a:cs typeface="Open Sans"/>
              <a:sym typeface="Open Sans"/>
            </a:endParaRPr>
          </a:p>
        </p:txBody>
      </p:sp>
      <p:sp>
        <p:nvSpPr>
          <p:cNvPr id="367" name="Google Shape;367;p54"/>
          <p:cNvSpPr txBox="1"/>
          <p:nvPr/>
        </p:nvSpPr>
        <p:spPr>
          <a:xfrm>
            <a:off x="5130407" y="1341550"/>
            <a:ext cx="14274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3: </a:t>
            </a:r>
            <a:r>
              <a:rPr lang="sv-SE" sz="1200">
                <a:latin typeface="Open Sans"/>
                <a:ea typeface="Open Sans"/>
                <a:cs typeface="Open Sans"/>
                <a:sym typeface="Open Sans"/>
              </a:rPr>
              <a:t>191203</a:t>
            </a:r>
            <a:endParaRPr sz="1200">
              <a:latin typeface="Open Sans"/>
              <a:ea typeface="Open Sans"/>
              <a:cs typeface="Open Sans"/>
              <a:sym typeface="Open Sans"/>
            </a:endParaRPr>
          </a:p>
        </p:txBody>
      </p:sp>
      <p:sp>
        <p:nvSpPr>
          <p:cNvPr id="368" name="Google Shape;368;p54"/>
          <p:cNvSpPr txBox="1"/>
          <p:nvPr/>
        </p:nvSpPr>
        <p:spPr>
          <a:xfrm>
            <a:off x="7501957" y="1341550"/>
            <a:ext cx="14799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4: 200120</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p:txBody>
      </p:sp>
      <p:grpSp>
        <p:nvGrpSpPr>
          <p:cNvPr id="369" name="Google Shape;369;p54"/>
          <p:cNvGrpSpPr/>
          <p:nvPr/>
        </p:nvGrpSpPr>
        <p:grpSpPr>
          <a:xfrm>
            <a:off x="1673988" y="1716475"/>
            <a:ext cx="5805288" cy="996125"/>
            <a:chOff x="1521188" y="2261150"/>
            <a:chExt cx="5805288" cy="996125"/>
          </a:xfrm>
        </p:grpSpPr>
        <p:sp>
          <p:nvSpPr>
            <p:cNvPr id="370" name="Google Shape;370;p54"/>
            <p:cNvSpPr/>
            <p:nvPr/>
          </p:nvSpPr>
          <p:spPr>
            <a:xfrm>
              <a:off x="6347088" y="2261150"/>
              <a:ext cx="967200" cy="974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p:txBody>
        </p:sp>
        <p:sp>
          <p:nvSpPr>
            <p:cNvPr id="371" name="Google Shape;371;p54"/>
            <p:cNvSpPr/>
            <p:nvPr/>
          </p:nvSpPr>
          <p:spPr>
            <a:xfrm>
              <a:off x="3975538" y="2283175"/>
              <a:ext cx="967200" cy="974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p:txBody>
        </p:sp>
        <p:sp>
          <p:nvSpPr>
            <p:cNvPr id="372" name="Google Shape;372;p54"/>
            <p:cNvSpPr/>
            <p:nvPr/>
          </p:nvSpPr>
          <p:spPr>
            <a:xfrm>
              <a:off x="1603988" y="2283175"/>
              <a:ext cx="967200" cy="974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p:txBody>
        </p:sp>
        <p:sp>
          <p:nvSpPr>
            <p:cNvPr id="373" name="Google Shape;373;p54"/>
            <p:cNvSpPr txBox="1"/>
            <p:nvPr/>
          </p:nvSpPr>
          <p:spPr>
            <a:xfrm>
              <a:off x="3876250" y="2447125"/>
              <a:ext cx="1132800" cy="6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000">
                  <a:solidFill>
                    <a:srgbClr val="FFFFFF"/>
                  </a:solidFill>
                  <a:latin typeface="Open Sans"/>
                  <a:ea typeface="Open Sans"/>
                  <a:cs typeface="Open Sans"/>
                  <a:sym typeface="Open Sans"/>
                </a:rPr>
                <a:t>Digitalt </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rPr lang="sv-SE" sz="1000">
                  <a:solidFill>
                    <a:srgbClr val="FFFFFF"/>
                  </a:solidFill>
                  <a:latin typeface="Open Sans"/>
                  <a:ea typeface="Open Sans"/>
                  <a:cs typeface="Open Sans"/>
                  <a:sym typeface="Open Sans"/>
                </a:rPr>
                <a:t>mognadstest</a:t>
              </a:r>
              <a:endParaRPr sz="1000">
                <a:solidFill>
                  <a:srgbClr val="FFFFFF"/>
                </a:solidFill>
                <a:latin typeface="Open Sans"/>
                <a:ea typeface="Open Sans"/>
                <a:cs typeface="Open Sans"/>
                <a:sym typeface="Open Sans"/>
              </a:endParaRPr>
            </a:p>
          </p:txBody>
        </p:sp>
        <p:sp>
          <p:nvSpPr>
            <p:cNvPr id="374" name="Google Shape;374;p54"/>
            <p:cNvSpPr txBox="1"/>
            <p:nvPr/>
          </p:nvSpPr>
          <p:spPr>
            <a:xfrm>
              <a:off x="6359275" y="2420025"/>
              <a:ext cx="9672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000">
                  <a:solidFill>
                    <a:srgbClr val="FFFFFF"/>
                  </a:solidFill>
                  <a:latin typeface="Open Sans"/>
                  <a:ea typeface="Open Sans"/>
                  <a:cs typeface="Open Sans"/>
                  <a:sym typeface="Open Sans"/>
                </a:rPr>
                <a:t>Förändrings-vågor</a:t>
              </a:r>
              <a:endParaRPr sz="1000">
                <a:solidFill>
                  <a:srgbClr val="FFFFFF"/>
                </a:solidFill>
                <a:latin typeface="Open Sans"/>
                <a:ea typeface="Open Sans"/>
                <a:cs typeface="Open Sans"/>
                <a:sym typeface="Open Sans"/>
              </a:endParaRPr>
            </a:p>
          </p:txBody>
        </p:sp>
        <p:sp>
          <p:nvSpPr>
            <p:cNvPr id="375" name="Google Shape;375;p54"/>
            <p:cNvSpPr txBox="1"/>
            <p:nvPr/>
          </p:nvSpPr>
          <p:spPr>
            <a:xfrm>
              <a:off x="1521188" y="2447125"/>
              <a:ext cx="1132800" cy="6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000">
                  <a:solidFill>
                    <a:srgbClr val="FFFFFF"/>
                  </a:solidFill>
                  <a:latin typeface="Open Sans"/>
                  <a:ea typeface="Open Sans"/>
                  <a:cs typeface="Open Sans"/>
                  <a:sym typeface="Open Sans"/>
                </a:rPr>
                <a:t>Vad är digitalisering för oss?</a:t>
              </a:r>
              <a:endParaRPr sz="1000">
                <a:solidFill>
                  <a:srgbClr val="FFFFFF"/>
                </a:solidFill>
                <a:latin typeface="Open Sans"/>
                <a:ea typeface="Open Sans"/>
                <a:cs typeface="Open Sans"/>
                <a:sym typeface="Open Sans"/>
              </a:endParaRPr>
            </a:p>
          </p:txBody>
        </p:sp>
      </p:grpSp>
      <p:sp>
        <p:nvSpPr>
          <p:cNvPr id="376" name="Google Shape;376;p54"/>
          <p:cNvSpPr txBox="1"/>
          <p:nvPr/>
        </p:nvSpPr>
        <p:spPr>
          <a:xfrm>
            <a:off x="448525" y="3904900"/>
            <a:ext cx="5905800" cy="12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v-SE" sz="1800">
                <a:latin typeface="Open Sans"/>
                <a:ea typeface="Open Sans"/>
                <a:cs typeface="Open Sans"/>
                <a:sym typeface="Open Sans"/>
              </a:rPr>
              <a:t>Dokumentation i lärplattform och individuell logg</a:t>
            </a:r>
            <a:endParaRPr sz="1800">
              <a:latin typeface="Open Sans"/>
              <a:ea typeface="Open Sans"/>
              <a:cs typeface="Open Sans"/>
              <a:sym typeface="Open Sans"/>
            </a:endParaRPr>
          </a:p>
          <a:p>
            <a:pPr indent="0" lvl="0" marL="0" marR="0" rtl="0" algn="l">
              <a:spcBef>
                <a:spcPts val="0"/>
              </a:spcBef>
              <a:spcAft>
                <a:spcPts val="0"/>
              </a:spcAft>
              <a:buNone/>
            </a:pPr>
            <a:r>
              <a:rPr lang="sv-SE" sz="1800">
                <a:latin typeface="Open Sans"/>
                <a:ea typeface="Open Sans"/>
                <a:cs typeface="Open Sans"/>
                <a:sym typeface="Open Sans"/>
              </a:rPr>
              <a:t>Diskussion i Facebookgrupp</a:t>
            </a:r>
            <a:endParaRPr sz="1800">
              <a:latin typeface="Open Sans"/>
              <a:ea typeface="Open Sans"/>
              <a:cs typeface="Open Sans"/>
              <a:sym typeface="Open Sans"/>
            </a:endParaRPr>
          </a:p>
          <a:p>
            <a:pPr indent="0" lvl="0" marL="0" marR="0" rtl="0" algn="l">
              <a:spcBef>
                <a:spcPts val="0"/>
              </a:spcBef>
              <a:spcAft>
                <a:spcPts val="0"/>
              </a:spcAft>
              <a:buNone/>
            </a:pPr>
            <a:r>
              <a:rPr lang="sv-SE" sz="1800">
                <a:latin typeface="Open Sans"/>
                <a:ea typeface="Open Sans"/>
                <a:cs typeface="Open Sans"/>
                <a:sym typeface="Open Sans"/>
              </a:rPr>
              <a:t>Redovisning i mindre grupp vid nästa tillfälle</a:t>
            </a:r>
            <a:endParaRPr sz="1800">
              <a:latin typeface="Open Sans"/>
              <a:ea typeface="Open Sans"/>
              <a:cs typeface="Open Sans"/>
              <a:sym typeface="Open Sans"/>
            </a:endParaRPr>
          </a:p>
        </p:txBody>
      </p:sp>
      <p:sp>
        <p:nvSpPr>
          <p:cNvPr id="377" name="Google Shape;377;p54"/>
          <p:cNvSpPr/>
          <p:nvPr/>
        </p:nvSpPr>
        <p:spPr>
          <a:xfrm>
            <a:off x="2000073"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78" name="Google Shape;378;p54"/>
          <p:cNvSpPr/>
          <p:nvPr/>
        </p:nvSpPr>
        <p:spPr>
          <a:xfrm>
            <a:off x="4419585"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79" name="Google Shape;379;p54"/>
          <p:cNvSpPr/>
          <p:nvPr/>
        </p:nvSpPr>
        <p:spPr>
          <a:xfrm>
            <a:off x="6839085"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80" name="Google Shape;380;p54"/>
          <p:cNvSpPr/>
          <p:nvPr/>
        </p:nvSpPr>
        <p:spPr>
          <a:xfrm>
            <a:off x="5629323" y="294102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81" name="Google Shape;381;p54"/>
          <p:cNvSpPr/>
          <p:nvPr/>
        </p:nvSpPr>
        <p:spPr>
          <a:xfrm>
            <a:off x="3209823"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82" name="Google Shape;382;p54"/>
          <p:cNvSpPr txBox="1"/>
          <p:nvPr/>
        </p:nvSpPr>
        <p:spPr>
          <a:xfrm>
            <a:off x="504700" y="2853625"/>
            <a:ext cx="1479900" cy="6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latin typeface="Open Sans"/>
                <a:ea typeface="Open Sans"/>
                <a:cs typeface="Open Sans"/>
                <a:sym typeface="Open Sans"/>
              </a:rPr>
              <a:t>Omvärldsbevakning</a:t>
            </a:r>
            <a:endParaRPr sz="1000">
              <a:latin typeface="Open Sans"/>
              <a:ea typeface="Open Sans"/>
              <a:cs typeface="Open Sans"/>
              <a:sym typeface="Open Sans"/>
            </a:endParaRPr>
          </a:p>
          <a:p>
            <a:pPr indent="0" lvl="0" marL="0" rtl="0" algn="l">
              <a:spcBef>
                <a:spcPts val="0"/>
              </a:spcBef>
              <a:spcAft>
                <a:spcPts val="0"/>
              </a:spcAft>
              <a:buNone/>
            </a:pPr>
            <a:r>
              <a:rPr lang="sv-SE" sz="1000">
                <a:latin typeface="Open Sans"/>
                <a:ea typeface="Open Sans"/>
                <a:cs typeface="Open Sans"/>
                <a:sym typeface="Open Sans"/>
              </a:rPr>
              <a:t>T ex </a:t>
            </a:r>
            <a:r>
              <a:rPr lang="sv-SE" sz="1000">
                <a:latin typeface="Open Sans"/>
                <a:ea typeface="Open Sans"/>
                <a:cs typeface="Open Sans"/>
                <a:sym typeface="Open Sans"/>
              </a:rPr>
              <a:t>Poddavsnitt</a:t>
            </a:r>
            <a:endParaRPr sz="1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10" name="Shape 810"/>
        <p:cNvGrpSpPr/>
        <p:nvPr/>
      </p:nvGrpSpPr>
      <p:grpSpPr>
        <a:xfrm>
          <a:off x="0" y="0"/>
          <a:ext cx="0" cy="0"/>
          <a:chOff x="0" y="0"/>
          <a:chExt cx="0" cy="0"/>
        </a:xfrm>
      </p:grpSpPr>
      <p:pic>
        <p:nvPicPr>
          <p:cNvPr descr="Skärmavbild 2017-05-24 kl. 06.11.34.png" id="811" name="Google Shape;811;p108"/>
          <p:cNvPicPr preferRelativeResize="0"/>
          <p:nvPr/>
        </p:nvPicPr>
        <p:blipFill rotWithShape="1">
          <a:blip r:embed="rId3">
            <a:alphaModFix/>
          </a:blip>
          <a:srcRect b="0" l="0" r="0" t="34938"/>
          <a:stretch/>
        </p:blipFill>
        <p:spPr>
          <a:xfrm>
            <a:off x="777475" y="214875"/>
            <a:ext cx="7589049" cy="3907976"/>
          </a:xfrm>
          <a:prstGeom prst="rect">
            <a:avLst/>
          </a:prstGeom>
          <a:noFill/>
          <a:ln cap="flat" cmpd="sng" w="25400">
            <a:solidFill>
              <a:srgbClr val="F3F7F5"/>
            </a:solidFill>
            <a:prstDash val="solid"/>
            <a:miter lim="400000"/>
            <a:headEnd len="sm" w="sm" type="none"/>
            <a:tailEnd len="sm" w="sm" type="none"/>
          </a:ln>
          <a:effectLst>
            <a:outerShdw blurRad="63500" rotWithShape="0" dir="3600000" dist="25400">
              <a:srgbClr val="000000">
                <a:alpha val="698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15" name="Shape 815"/>
        <p:cNvGrpSpPr/>
        <p:nvPr/>
      </p:nvGrpSpPr>
      <p:grpSpPr>
        <a:xfrm>
          <a:off x="0" y="0"/>
          <a:ext cx="0" cy="0"/>
          <a:chOff x="0" y="0"/>
          <a:chExt cx="0" cy="0"/>
        </a:xfrm>
      </p:grpSpPr>
      <p:sp>
        <p:nvSpPr>
          <p:cNvPr id="816" name="Google Shape;816;p109"/>
          <p:cNvSpPr/>
          <p:nvPr>
            <p:ph idx="3" type="pic"/>
          </p:nvPr>
        </p:nvSpPr>
        <p:spPr>
          <a:xfrm>
            <a:off x="4572000" y="0"/>
            <a:ext cx="4572000" cy="3431100"/>
          </a:xfrm>
          <a:prstGeom prst="rect">
            <a:avLst/>
          </a:prstGeom>
        </p:spPr>
        <p:txBody>
          <a:bodyPr anchorCtr="0" anchor="ctr" bIns="45675" lIns="91375" spcFirstLastPara="1" rIns="91375" wrap="square" tIns="45675">
            <a:noAutofit/>
          </a:bodyPr>
          <a:lstStyle/>
          <a:p>
            <a:pPr indent="0" lvl="0" marL="0" rtl="0" algn="ctr">
              <a:spcBef>
                <a:spcPts val="280"/>
              </a:spcBef>
              <a:spcAft>
                <a:spcPts val="0"/>
              </a:spcAft>
              <a:buNone/>
            </a:pPr>
            <a:r>
              <a:t/>
            </a:r>
            <a:endParaRPr/>
          </a:p>
        </p:txBody>
      </p:sp>
      <p:sp>
        <p:nvSpPr>
          <p:cNvPr id="817" name="Google Shape;817;p109"/>
          <p:cNvSpPr txBox="1"/>
          <p:nvPr/>
        </p:nvSpPr>
        <p:spPr>
          <a:xfrm>
            <a:off x="651875" y="1250725"/>
            <a:ext cx="3347400" cy="1005000"/>
          </a:xfrm>
          <a:prstGeom prst="rect">
            <a:avLst/>
          </a:prstGeom>
          <a:noFill/>
          <a:ln>
            <a:noFill/>
          </a:ln>
        </p:spPr>
        <p:txBody>
          <a:bodyPr anchorCtr="0" anchor="t" bIns="24100" lIns="24100" spcFirstLastPara="1" rIns="24100" wrap="square" tIns="24100">
            <a:noAutofit/>
          </a:bodyPr>
          <a:lstStyle/>
          <a:p>
            <a:pPr indent="0" lvl="0" marL="0" marR="0" rtl="0" algn="l">
              <a:lnSpc>
                <a:spcPct val="100000"/>
              </a:lnSpc>
              <a:spcBef>
                <a:spcPts val="0"/>
              </a:spcBef>
              <a:spcAft>
                <a:spcPts val="0"/>
              </a:spcAft>
              <a:buClr>
                <a:srgbClr val="B56400"/>
              </a:buClr>
              <a:buSzPts val="3600"/>
              <a:buFont typeface="Calibri"/>
              <a:buNone/>
            </a:pPr>
            <a:r>
              <a:rPr lang="sv-SE" sz="3600" u="none" cap="none" strike="noStrike">
                <a:solidFill>
                  <a:srgbClr val="FFFFFF"/>
                </a:solidFill>
                <a:latin typeface="Open Sans ExtraBold"/>
                <a:ea typeface="Open Sans ExtraBold"/>
                <a:cs typeface="Open Sans ExtraBold"/>
                <a:sym typeface="Open Sans ExtraBold"/>
              </a:rPr>
              <a:t>Smartare </a:t>
            </a:r>
            <a:endParaRPr sz="3600" u="none" cap="none" strike="noStrike">
              <a:solidFill>
                <a:srgbClr val="FFFFFF"/>
              </a:solidFill>
              <a:latin typeface="Open Sans ExtraBold"/>
              <a:ea typeface="Open Sans ExtraBold"/>
              <a:cs typeface="Open Sans ExtraBold"/>
              <a:sym typeface="Open Sans ExtraBold"/>
            </a:endParaRPr>
          </a:p>
          <a:p>
            <a:pPr indent="0" lvl="0" marL="0" marR="0" rtl="0" algn="l">
              <a:lnSpc>
                <a:spcPct val="100000"/>
              </a:lnSpc>
              <a:spcBef>
                <a:spcPts val="0"/>
              </a:spcBef>
              <a:spcAft>
                <a:spcPts val="0"/>
              </a:spcAft>
              <a:buClr>
                <a:srgbClr val="B56400"/>
              </a:buClr>
              <a:buSzPts val="3600"/>
              <a:buFont typeface="Calibri"/>
              <a:buNone/>
            </a:pPr>
            <a:r>
              <a:rPr lang="sv-SE" sz="3600" u="none" cap="none" strike="noStrike">
                <a:solidFill>
                  <a:srgbClr val="FFFFFF"/>
                </a:solidFill>
                <a:latin typeface="Open Sans ExtraBold"/>
                <a:ea typeface="Open Sans ExtraBold"/>
                <a:cs typeface="Open Sans ExtraBold"/>
                <a:sym typeface="Open Sans ExtraBold"/>
              </a:rPr>
              <a:t>utbildning</a:t>
            </a:r>
            <a:endParaRPr sz="500">
              <a:solidFill>
                <a:srgbClr val="FFFFFF"/>
              </a:solidFill>
              <a:latin typeface="Open Sans ExtraBold"/>
              <a:ea typeface="Open Sans ExtraBold"/>
              <a:cs typeface="Open Sans ExtraBold"/>
              <a:sym typeface="Open Sans ExtraBold"/>
            </a:endParaRPr>
          </a:p>
        </p:txBody>
      </p:sp>
      <p:pic>
        <p:nvPicPr>
          <p:cNvPr descr="Genom att använda flippat klassrum har Wieselgrensskolan och matteläraren Hamid Yasin i Helsingborg fått eleverna i årskurs 9 att lyckas i matematik." id="818" name="Google Shape;818;p109" title="Flippat klassrum i Helsingborg">
            <a:hlinkClick r:id="rId3"/>
          </p:cNvPr>
          <p:cNvPicPr preferRelativeResize="0"/>
          <p:nvPr/>
        </p:nvPicPr>
        <p:blipFill>
          <a:blip r:embed="rId4">
            <a:alphaModFix/>
          </a:blip>
          <a:stretch>
            <a:fillRect/>
          </a:stretch>
        </p:blipFill>
        <p:spPr>
          <a:xfrm>
            <a:off x="4572000" y="0"/>
            <a:ext cx="4572000" cy="3429000"/>
          </a:xfrm>
          <a:prstGeom prst="rect">
            <a:avLst/>
          </a:prstGeom>
          <a:noFill/>
          <a:ln>
            <a:noFill/>
          </a:ln>
        </p:spPr>
      </p:pic>
      <p:sp>
        <p:nvSpPr>
          <p:cNvPr id="819" name="Google Shape;819;p109"/>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Youtube: Flippat klassrum i Helsingborg</a:t>
            </a:r>
            <a:endParaRPr/>
          </a:p>
          <a:p>
            <a:pPr indent="0" lvl="0" marL="0" rtl="0" algn="l">
              <a:spcBef>
                <a:spcPts val="0"/>
              </a:spcBef>
              <a:spcAft>
                <a:spcPts val="0"/>
              </a:spcAft>
              <a:buNone/>
            </a:pPr>
            <a:r>
              <a:t/>
            </a:r>
            <a:endParaRPr/>
          </a:p>
        </p:txBody>
      </p:sp>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23" name="Shape 823"/>
        <p:cNvGrpSpPr/>
        <p:nvPr/>
      </p:nvGrpSpPr>
      <p:grpSpPr>
        <a:xfrm>
          <a:off x="0" y="0"/>
          <a:ext cx="0" cy="0"/>
          <a:chOff x="0" y="0"/>
          <a:chExt cx="0" cy="0"/>
        </a:xfrm>
      </p:grpSpPr>
      <p:sp>
        <p:nvSpPr>
          <p:cNvPr id="824" name="Google Shape;824;p110"/>
          <p:cNvSpPr txBox="1"/>
          <p:nvPr/>
        </p:nvSpPr>
        <p:spPr>
          <a:xfrm>
            <a:off x="1250707" y="855901"/>
            <a:ext cx="6036600" cy="605400"/>
          </a:xfrm>
          <a:prstGeom prst="rect">
            <a:avLst/>
          </a:prstGeom>
          <a:noFill/>
          <a:ln>
            <a:noFill/>
          </a:ln>
        </p:spPr>
        <p:txBody>
          <a:bodyPr anchorCtr="0" anchor="t" bIns="24100" lIns="24100" spcFirstLastPara="1" rIns="24100" wrap="square" tIns="24100">
            <a:noAutofit/>
          </a:bodyPr>
          <a:lstStyle/>
          <a:p>
            <a:pPr indent="0" lvl="0" marL="0" marR="0" rtl="0" algn="l">
              <a:lnSpc>
                <a:spcPct val="100000"/>
              </a:lnSpc>
              <a:spcBef>
                <a:spcPts val="0"/>
              </a:spcBef>
              <a:spcAft>
                <a:spcPts val="0"/>
              </a:spcAft>
              <a:buClr>
                <a:srgbClr val="B56400"/>
              </a:buClr>
              <a:buSzPts val="3600"/>
              <a:buFont typeface="Calibri"/>
              <a:buNone/>
            </a:pPr>
            <a:r>
              <a:rPr b="0" i="1" lang="sv-SE" sz="3600" u="none" cap="none" strike="noStrike">
                <a:solidFill>
                  <a:srgbClr val="B56400"/>
                </a:solidFill>
                <a:latin typeface="Calibri"/>
                <a:ea typeface="Calibri"/>
                <a:cs typeface="Calibri"/>
                <a:sym typeface="Calibri"/>
              </a:rPr>
              <a:t>Smartare vård och omsorg</a:t>
            </a:r>
            <a:endParaRPr sz="500"/>
          </a:p>
        </p:txBody>
      </p:sp>
      <p:sp>
        <p:nvSpPr>
          <p:cNvPr id="825" name="Google Shape;825;p110"/>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rgbClr val="000000"/>
              </a:buClr>
              <a:buSzPts val="1800"/>
              <a:buFont typeface="Calibri"/>
              <a:buNone/>
            </a:pPr>
            <a:fld id="{00000000-1234-1234-1234-123412341234}" type="slidenum">
              <a:rPr lang="sv-SE">
                <a:solidFill>
                  <a:srgbClr val="888888"/>
                </a:solidFill>
              </a:rPr>
              <a:t>‹#›</a:t>
            </a:fld>
            <a:endParaRPr sz="1200">
              <a:solidFill>
                <a:srgbClr val="888888"/>
              </a:solidFill>
              <a:latin typeface="Open Sans"/>
              <a:ea typeface="Open Sans"/>
              <a:cs typeface="Open Sans"/>
              <a:sym typeface="Open Sans"/>
            </a:endParaRPr>
          </a:p>
        </p:txBody>
      </p:sp>
      <p:sp>
        <p:nvSpPr>
          <p:cNvPr id="826" name="Google Shape;826;p110"/>
          <p:cNvSpPr/>
          <p:nvPr/>
        </p:nvSpPr>
        <p:spPr>
          <a:xfrm>
            <a:off x="2514839" y="4337631"/>
            <a:ext cx="3139200" cy="323100"/>
          </a:xfrm>
          <a:prstGeom prst="rect">
            <a:avLst/>
          </a:prstGeom>
          <a:noFill/>
          <a:ln>
            <a:noFill/>
          </a:ln>
        </p:spPr>
        <p:txBody>
          <a:bodyPr anchorCtr="0" anchor="t" bIns="17150" lIns="34275" spcFirstLastPara="1" rIns="34275" wrap="square" tIns="17150">
            <a:noAutofit/>
          </a:bodyPr>
          <a:lstStyle/>
          <a:p>
            <a:pPr indent="0" lvl="0" marL="0" marR="0" rtl="0" algn="ctr">
              <a:lnSpc>
                <a:spcPct val="100000"/>
              </a:lnSpc>
              <a:spcBef>
                <a:spcPts val="0"/>
              </a:spcBef>
              <a:spcAft>
                <a:spcPts val="0"/>
              </a:spcAft>
              <a:buClr>
                <a:srgbClr val="000000"/>
              </a:buClr>
              <a:buSzPts val="1900"/>
              <a:buFont typeface="Helvetica Neue Light"/>
              <a:buNone/>
            </a:pPr>
            <a:r>
              <a:rPr b="0" i="0" lang="sv-SE" sz="1900" u="none" cap="none" strike="noStrike">
                <a:solidFill>
                  <a:srgbClr val="000000"/>
                </a:solidFill>
                <a:latin typeface="Helvetica Neue Light"/>
                <a:ea typeface="Helvetica Neue Light"/>
                <a:cs typeface="Helvetica Neue Light"/>
                <a:sym typeface="Helvetica Neue Light"/>
              </a:rPr>
              <a:t>https://youtu.be/nz__bkzxfkg</a:t>
            </a:r>
            <a:endParaRPr b="0" i="0" sz="1900" u="none" cap="none" strike="noStrike">
              <a:solidFill>
                <a:srgbClr val="000000"/>
              </a:solidFill>
              <a:latin typeface="Helvetica Neue Light"/>
              <a:ea typeface="Helvetica Neue Light"/>
              <a:cs typeface="Helvetica Neue Light"/>
              <a:sym typeface="Helvetica Neue Light"/>
            </a:endParaRPr>
          </a:p>
        </p:txBody>
      </p:sp>
      <p:pic>
        <p:nvPicPr>
          <p:cNvPr id="827" name="Google Shape;827;p110"/>
          <p:cNvPicPr preferRelativeResize="0"/>
          <p:nvPr/>
        </p:nvPicPr>
        <p:blipFill rotWithShape="1">
          <a:blip r:embed="rId3">
            <a:alphaModFix/>
          </a:blip>
          <a:srcRect b="0" l="0" r="0" t="0"/>
          <a:stretch/>
        </p:blipFill>
        <p:spPr>
          <a:xfrm>
            <a:off x="1250707" y="1502569"/>
            <a:ext cx="5091569" cy="2697956"/>
          </a:xfrm>
          <a:prstGeom prst="rect">
            <a:avLst/>
          </a:prstGeom>
          <a:noFill/>
          <a:ln>
            <a:noFill/>
          </a:ln>
        </p:spPr>
      </p:pic>
    </p:spTree>
  </p:cSld>
  <p:clrMapOvr>
    <a:masterClrMapping/>
  </p:clrMapOvr>
  <p:transition>
    <p:fade thruBlk="1"/>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31" name="Shape 831"/>
        <p:cNvGrpSpPr/>
        <p:nvPr/>
      </p:nvGrpSpPr>
      <p:grpSpPr>
        <a:xfrm>
          <a:off x="0" y="0"/>
          <a:ext cx="0" cy="0"/>
          <a:chOff x="0" y="0"/>
          <a:chExt cx="0" cy="0"/>
        </a:xfrm>
      </p:grpSpPr>
      <p:pic>
        <p:nvPicPr>
          <p:cNvPr descr="Skärmavbild 2017-04-23 kl. 23.42.51.png" id="832" name="Google Shape;832;p111"/>
          <p:cNvPicPr preferRelativeResize="0"/>
          <p:nvPr/>
        </p:nvPicPr>
        <p:blipFill rotWithShape="1">
          <a:blip r:embed="rId3">
            <a:alphaModFix/>
          </a:blip>
          <a:srcRect b="0" l="0" r="0" t="0"/>
          <a:stretch/>
        </p:blipFill>
        <p:spPr>
          <a:xfrm>
            <a:off x="789521" y="1349442"/>
            <a:ext cx="4094518" cy="3260606"/>
          </a:xfrm>
          <a:prstGeom prst="rect">
            <a:avLst/>
          </a:prstGeom>
          <a:noFill/>
          <a:ln>
            <a:noFill/>
          </a:ln>
        </p:spPr>
      </p:pic>
      <p:pic>
        <p:nvPicPr>
          <p:cNvPr descr="Skärmavbild 2017-04-23 kl. 23.42.32.png" id="833" name="Google Shape;833;p111"/>
          <p:cNvPicPr preferRelativeResize="0"/>
          <p:nvPr/>
        </p:nvPicPr>
        <p:blipFill rotWithShape="1">
          <a:blip r:embed="rId4">
            <a:alphaModFix/>
          </a:blip>
          <a:srcRect b="0" l="0" r="0" t="0"/>
          <a:stretch/>
        </p:blipFill>
        <p:spPr>
          <a:xfrm>
            <a:off x="4323200" y="1349444"/>
            <a:ext cx="4787899" cy="3542384"/>
          </a:xfrm>
          <a:prstGeom prst="rect">
            <a:avLst/>
          </a:prstGeom>
          <a:noFill/>
          <a:ln>
            <a:noFill/>
          </a:ln>
        </p:spPr>
      </p:pic>
      <p:sp>
        <p:nvSpPr>
          <p:cNvPr id="834" name="Google Shape;834;p111"/>
          <p:cNvSpPr txBox="1"/>
          <p:nvPr/>
        </p:nvSpPr>
        <p:spPr>
          <a:xfrm>
            <a:off x="1830692" y="843561"/>
            <a:ext cx="6036600" cy="605400"/>
          </a:xfrm>
          <a:prstGeom prst="rect">
            <a:avLst/>
          </a:prstGeom>
          <a:noFill/>
          <a:ln>
            <a:noFill/>
          </a:ln>
        </p:spPr>
        <p:txBody>
          <a:bodyPr anchorCtr="0" anchor="t" bIns="24100" lIns="24100" spcFirstLastPara="1" rIns="24100" wrap="square" tIns="24100">
            <a:noAutofit/>
          </a:bodyPr>
          <a:lstStyle/>
          <a:p>
            <a:pPr indent="0" lvl="0" marL="0" marR="0" rtl="0" algn="l">
              <a:lnSpc>
                <a:spcPct val="100000"/>
              </a:lnSpc>
              <a:spcBef>
                <a:spcPts val="0"/>
              </a:spcBef>
              <a:spcAft>
                <a:spcPts val="0"/>
              </a:spcAft>
              <a:buClr>
                <a:srgbClr val="B56400"/>
              </a:buClr>
              <a:buSzPts val="3600"/>
              <a:buFont typeface="Calibri"/>
              <a:buNone/>
            </a:pPr>
            <a:r>
              <a:rPr b="0" i="1" lang="sv-SE" sz="3600" u="none" cap="none" strike="noStrike">
                <a:solidFill>
                  <a:srgbClr val="B56400"/>
                </a:solidFill>
                <a:latin typeface="Calibri"/>
                <a:ea typeface="Calibri"/>
                <a:cs typeface="Calibri"/>
                <a:sym typeface="Calibri"/>
              </a:rPr>
              <a:t>Smartare vård och omsorg</a:t>
            </a:r>
            <a:endParaRPr sz="500"/>
          </a:p>
        </p:txBody>
      </p:sp>
      <p:sp>
        <p:nvSpPr>
          <p:cNvPr id="835" name="Google Shape;835;p111"/>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rgbClr val="000000"/>
              </a:buClr>
              <a:buSzPts val="1800"/>
              <a:buFont typeface="Calibri"/>
              <a:buNone/>
            </a:pPr>
            <a:fld id="{00000000-1234-1234-1234-123412341234}" type="slidenum">
              <a:rPr lang="sv-SE">
                <a:solidFill>
                  <a:srgbClr val="888888"/>
                </a:solidFill>
              </a:rPr>
              <a:t>‹#›</a:t>
            </a:fld>
            <a:endParaRPr sz="1200">
              <a:solidFill>
                <a:srgbClr val="888888"/>
              </a:solidFill>
              <a:latin typeface="Open Sans"/>
              <a:ea typeface="Open Sans"/>
              <a:cs typeface="Open Sans"/>
              <a:sym typeface="Open Sans"/>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39" name="Shape 839"/>
        <p:cNvGrpSpPr/>
        <p:nvPr/>
      </p:nvGrpSpPr>
      <p:grpSpPr>
        <a:xfrm>
          <a:off x="0" y="0"/>
          <a:ext cx="0" cy="0"/>
          <a:chOff x="0" y="0"/>
          <a:chExt cx="0" cy="0"/>
        </a:xfrm>
      </p:grpSpPr>
      <p:sp>
        <p:nvSpPr>
          <p:cNvPr id="840" name="Google Shape;840;p112"/>
          <p:cNvSpPr txBox="1"/>
          <p:nvPr/>
        </p:nvSpPr>
        <p:spPr>
          <a:xfrm>
            <a:off x="1830692" y="843561"/>
            <a:ext cx="6036600" cy="605400"/>
          </a:xfrm>
          <a:prstGeom prst="rect">
            <a:avLst/>
          </a:prstGeom>
          <a:noFill/>
          <a:ln>
            <a:noFill/>
          </a:ln>
        </p:spPr>
        <p:txBody>
          <a:bodyPr anchorCtr="0" anchor="t" bIns="24100" lIns="24100" spcFirstLastPara="1" rIns="24100" wrap="square" tIns="24100">
            <a:noAutofit/>
          </a:bodyPr>
          <a:lstStyle/>
          <a:p>
            <a:pPr indent="0" lvl="0" marL="0" marR="0" rtl="0" algn="l">
              <a:lnSpc>
                <a:spcPct val="100000"/>
              </a:lnSpc>
              <a:spcBef>
                <a:spcPts val="0"/>
              </a:spcBef>
              <a:spcAft>
                <a:spcPts val="0"/>
              </a:spcAft>
              <a:buClr>
                <a:srgbClr val="B56400"/>
              </a:buClr>
              <a:buSzPts val="3600"/>
              <a:buFont typeface="Calibri"/>
              <a:buNone/>
            </a:pPr>
            <a:r>
              <a:rPr b="0" i="1" lang="sv-SE" sz="3600" u="none" cap="none" strike="noStrike">
                <a:solidFill>
                  <a:srgbClr val="B56400"/>
                </a:solidFill>
                <a:latin typeface="Calibri"/>
                <a:ea typeface="Calibri"/>
                <a:cs typeface="Calibri"/>
                <a:sym typeface="Calibri"/>
              </a:rPr>
              <a:t>Smartare administration</a:t>
            </a:r>
            <a:endParaRPr sz="500"/>
          </a:p>
        </p:txBody>
      </p:sp>
      <p:pic>
        <p:nvPicPr>
          <p:cNvPr descr="Skärmavbild 2018-01-16 kl. 06.58.24.png" id="841" name="Google Shape;841;p112"/>
          <p:cNvPicPr preferRelativeResize="0"/>
          <p:nvPr/>
        </p:nvPicPr>
        <p:blipFill rotWithShape="1">
          <a:blip r:embed="rId3">
            <a:alphaModFix/>
          </a:blip>
          <a:srcRect b="0" l="0" r="0" t="0"/>
          <a:stretch/>
        </p:blipFill>
        <p:spPr>
          <a:xfrm>
            <a:off x="4818210" y="0"/>
            <a:ext cx="3698548" cy="5143501"/>
          </a:xfrm>
          <a:prstGeom prst="rect">
            <a:avLst/>
          </a:prstGeom>
          <a:noFill/>
          <a:ln cap="flat" cmpd="sng" w="25400">
            <a:solidFill>
              <a:srgbClr val="000000"/>
            </a:solidFill>
            <a:prstDash val="solid"/>
            <a:miter lim="400000"/>
            <a:headEnd len="sm" w="sm" type="none"/>
            <a:tailEnd len="sm" w="sm" type="none"/>
          </a:ln>
        </p:spPr>
      </p:pic>
      <p:pic>
        <p:nvPicPr>
          <p:cNvPr descr="Skärmavbild 2018-01-16 kl. 06.58.03.png" id="842" name="Google Shape;842;p112"/>
          <p:cNvPicPr preferRelativeResize="0"/>
          <p:nvPr/>
        </p:nvPicPr>
        <p:blipFill rotWithShape="1">
          <a:blip r:embed="rId4">
            <a:alphaModFix/>
          </a:blip>
          <a:srcRect b="0" l="0" r="0" t="0"/>
          <a:stretch/>
        </p:blipFill>
        <p:spPr>
          <a:xfrm>
            <a:off x="403564" y="0"/>
            <a:ext cx="4322270" cy="5143501"/>
          </a:xfrm>
          <a:prstGeom prst="rect">
            <a:avLst/>
          </a:prstGeom>
          <a:noFill/>
          <a:ln cap="flat" cmpd="sng" w="25400">
            <a:solidFill>
              <a:srgbClr val="000000"/>
            </a:solidFill>
            <a:prstDash val="solid"/>
            <a:miter lim="400000"/>
            <a:headEnd len="sm" w="sm" type="none"/>
            <a:tailEnd len="sm" w="sm" type="none"/>
          </a:ln>
        </p:spPr>
      </p:pic>
      <p:sp>
        <p:nvSpPr>
          <p:cNvPr id="843" name="Google Shape;843;p112"/>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rgbClr val="000000"/>
              </a:buClr>
              <a:buSzPts val="1800"/>
              <a:buFont typeface="Calibri"/>
              <a:buNone/>
            </a:pPr>
            <a:fld id="{00000000-1234-1234-1234-123412341234}" type="slidenum">
              <a:rPr lang="sv-SE">
                <a:solidFill>
                  <a:srgbClr val="888888"/>
                </a:solidFill>
              </a:rPr>
              <a:t>‹#›</a:t>
            </a:fld>
            <a:endParaRPr sz="1200">
              <a:solidFill>
                <a:srgbClr val="888888"/>
              </a:solidFill>
              <a:latin typeface="Open Sans"/>
              <a:ea typeface="Open Sans"/>
              <a:cs typeface="Open Sans"/>
              <a:sym typeface="Open Sans"/>
            </a:endParaRPr>
          </a:p>
        </p:txBody>
      </p:sp>
    </p:spTree>
  </p:cSld>
  <p:clrMapOvr>
    <a:masterClrMapping/>
  </p:clrMapOvr>
  <p:transition>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7" name="Shape 847"/>
        <p:cNvGrpSpPr/>
        <p:nvPr/>
      </p:nvGrpSpPr>
      <p:grpSpPr>
        <a:xfrm>
          <a:off x="0" y="0"/>
          <a:ext cx="0" cy="0"/>
          <a:chOff x="0" y="0"/>
          <a:chExt cx="0" cy="0"/>
        </a:xfrm>
      </p:grpSpPr>
      <p:pic>
        <p:nvPicPr>
          <p:cNvPr descr="Bild" id="848" name="Google Shape;848;p113"/>
          <p:cNvPicPr preferRelativeResize="0"/>
          <p:nvPr/>
        </p:nvPicPr>
        <p:blipFill rotWithShape="1">
          <a:blip r:embed="rId3">
            <a:alphaModFix/>
          </a:blip>
          <a:srcRect b="0" l="0" r="0" t="0"/>
          <a:stretch/>
        </p:blipFill>
        <p:spPr>
          <a:xfrm>
            <a:off x="1731506" y="973967"/>
            <a:ext cx="5681003" cy="3195564"/>
          </a:xfrm>
          <a:prstGeom prst="rect">
            <a:avLst/>
          </a:prstGeom>
          <a:noFill/>
          <a:ln>
            <a:noFill/>
          </a:ln>
        </p:spPr>
      </p:pic>
      <p:sp>
        <p:nvSpPr>
          <p:cNvPr id="849" name="Google Shape;849;p113"/>
          <p:cNvSpPr txBox="1"/>
          <p:nvPr/>
        </p:nvSpPr>
        <p:spPr>
          <a:xfrm>
            <a:off x="150" y="259675"/>
            <a:ext cx="9144000" cy="6486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rgbClr val="B56400"/>
              </a:buClr>
              <a:buSzPts val="3600"/>
              <a:buFont typeface="Calibri"/>
              <a:buNone/>
            </a:pPr>
            <a:r>
              <a:rPr lang="sv-SE" sz="3000" u="none" cap="none" strike="noStrike">
                <a:solidFill>
                  <a:schemeClr val="accent3"/>
                </a:solidFill>
                <a:latin typeface="Open Sans ExtraBold"/>
                <a:ea typeface="Open Sans ExtraBold"/>
                <a:cs typeface="Open Sans ExtraBold"/>
                <a:sym typeface="Open Sans ExtraBold"/>
              </a:rPr>
              <a:t>Vågorna påverkar hela verksamheten</a:t>
            </a:r>
            <a:endParaRPr sz="3000">
              <a:solidFill>
                <a:schemeClr val="accent3"/>
              </a:solidFill>
              <a:latin typeface="Open Sans ExtraBold"/>
              <a:ea typeface="Open Sans ExtraBold"/>
              <a:cs typeface="Open Sans ExtraBold"/>
              <a:sym typeface="Open Sans ExtraBold"/>
            </a:endParaRPr>
          </a:p>
        </p:txBody>
      </p:sp>
      <p:sp>
        <p:nvSpPr>
          <p:cNvPr id="850" name="Google Shape;850;p113"/>
          <p:cNvSpPr txBox="1"/>
          <p:nvPr/>
        </p:nvSpPr>
        <p:spPr>
          <a:xfrm>
            <a:off x="648800" y="1847971"/>
            <a:ext cx="7364400" cy="3084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SE" sz="1200">
                <a:solidFill>
                  <a:schemeClr val="accent3"/>
                </a:solidFill>
                <a:latin typeface="Open Sans"/>
                <a:ea typeface="Open Sans"/>
                <a:cs typeface="Open Sans"/>
                <a:sym typeface="Open Sans"/>
              </a:rPr>
              <a:t>Värdering, vision &amp; mission	  Strategiarbete		    Organisation</a:t>
            </a:r>
            <a:endParaRPr b="1" sz="1200">
              <a:solidFill>
                <a:schemeClr val="accent3"/>
              </a:solidFill>
              <a:latin typeface="Open Sans"/>
              <a:ea typeface="Open Sans"/>
              <a:cs typeface="Open Sans"/>
              <a:sym typeface="Open Sans"/>
            </a:endParaRPr>
          </a:p>
        </p:txBody>
      </p:sp>
      <p:sp>
        <p:nvSpPr>
          <p:cNvPr id="851" name="Google Shape;851;p113"/>
          <p:cNvSpPr txBox="1"/>
          <p:nvPr/>
        </p:nvSpPr>
        <p:spPr>
          <a:xfrm>
            <a:off x="918350" y="2875565"/>
            <a:ext cx="7364400" cy="3084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SE" sz="1200">
                <a:solidFill>
                  <a:schemeClr val="accent3"/>
                </a:solidFill>
                <a:latin typeface="Open Sans"/>
                <a:ea typeface="Open Sans"/>
                <a:cs typeface="Open Sans"/>
                <a:sym typeface="Open Sans"/>
              </a:rPr>
              <a:t>Processer			Infrastruktur		Data &amp; analys</a:t>
            </a:r>
            <a:endParaRPr b="1" sz="1200">
              <a:solidFill>
                <a:schemeClr val="accent3"/>
              </a:solidFill>
              <a:latin typeface="Open Sans"/>
              <a:ea typeface="Open Sans"/>
              <a:cs typeface="Open Sans"/>
              <a:sym typeface="Open Sans"/>
            </a:endParaRPr>
          </a:p>
        </p:txBody>
      </p:sp>
      <p:sp>
        <p:nvSpPr>
          <p:cNvPr id="852" name="Google Shape;852;p113"/>
          <p:cNvSpPr txBox="1"/>
          <p:nvPr/>
        </p:nvSpPr>
        <p:spPr>
          <a:xfrm>
            <a:off x="654504" y="3948033"/>
            <a:ext cx="7364400" cy="3084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sv-SE" sz="1200">
                <a:solidFill>
                  <a:schemeClr val="accent3"/>
                </a:solidFill>
                <a:latin typeface="Open Sans"/>
                <a:ea typeface="Open Sans"/>
                <a:cs typeface="Open Sans"/>
                <a:sym typeface="Open Sans"/>
              </a:rPr>
              <a:t>Erbjudande &amp; intäktsmodell		Kontaktytor		Relationer</a:t>
            </a:r>
            <a:endParaRPr b="1" sz="1200">
              <a:solidFill>
                <a:schemeClr val="accent3"/>
              </a:solidFill>
              <a:latin typeface="Open Sans"/>
              <a:ea typeface="Open Sans"/>
              <a:cs typeface="Open Sans"/>
              <a:sym typeface="Open Sans"/>
            </a:endParaRPr>
          </a:p>
        </p:txBody>
      </p:sp>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56" name="Shape 856"/>
        <p:cNvGrpSpPr/>
        <p:nvPr/>
      </p:nvGrpSpPr>
      <p:grpSpPr>
        <a:xfrm>
          <a:off x="0" y="0"/>
          <a:ext cx="0" cy="0"/>
          <a:chOff x="0" y="0"/>
          <a:chExt cx="0" cy="0"/>
        </a:xfrm>
      </p:grpSpPr>
      <p:pic>
        <p:nvPicPr>
          <p:cNvPr descr="early-VR-1024x623.png" id="857" name="Google Shape;857;p114"/>
          <p:cNvPicPr preferRelativeResize="0"/>
          <p:nvPr/>
        </p:nvPicPr>
        <p:blipFill rotWithShape="1">
          <a:blip r:embed="rId3">
            <a:alphaModFix/>
          </a:blip>
          <a:srcRect b="0" l="0" r="0" t="0"/>
          <a:stretch/>
        </p:blipFill>
        <p:spPr>
          <a:xfrm>
            <a:off x="1195538" y="1659935"/>
            <a:ext cx="3887580" cy="2365198"/>
          </a:xfrm>
          <a:prstGeom prst="rect">
            <a:avLst/>
          </a:prstGeom>
          <a:noFill/>
          <a:ln>
            <a:noFill/>
          </a:ln>
        </p:spPr>
      </p:pic>
      <p:sp>
        <p:nvSpPr>
          <p:cNvPr id="858" name="Google Shape;858;p114"/>
          <p:cNvSpPr txBox="1"/>
          <p:nvPr/>
        </p:nvSpPr>
        <p:spPr>
          <a:xfrm>
            <a:off x="1104687" y="4113237"/>
            <a:ext cx="7673100" cy="3591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1900"/>
              <a:buFont typeface="Calibri"/>
              <a:buNone/>
            </a:pPr>
            <a:r>
              <a:rPr b="0" i="0" lang="sv-SE" sz="1900" u="none" cap="none" strike="noStrike">
                <a:solidFill>
                  <a:srgbClr val="000000"/>
                </a:solidFill>
                <a:latin typeface="Calibri"/>
                <a:ea typeface="Calibri"/>
                <a:cs typeface="Calibri"/>
                <a:sym typeface="Calibri"/>
              </a:rPr>
              <a:t>Vad är digitalisering? Gå till </a:t>
            </a:r>
            <a:r>
              <a:rPr b="1" i="0" lang="sv-SE" sz="1900" u="none" cap="none" strike="noStrike">
                <a:solidFill>
                  <a:srgbClr val="000000"/>
                </a:solidFill>
                <a:latin typeface="Calibri"/>
                <a:ea typeface="Calibri"/>
                <a:cs typeface="Calibri"/>
                <a:sym typeface="Calibri"/>
              </a:rPr>
              <a:t>www.menti.com</a:t>
            </a:r>
            <a:r>
              <a:rPr b="0" i="0" lang="sv-SE" sz="1900" u="none" cap="none" strike="noStrike">
                <a:solidFill>
                  <a:srgbClr val="000000"/>
                </a:solidFill>
                <a:latin typeface="Calibri"/>
                <a:ea typeface="Calibri"/>
                <a:cs typeface="Calibri"/>
                <a:sym typeface="Calibri"/>
              </a:rPr>
              <a:t> och använd koden </a:t>
            </a:r>
            <a:r>
              <a:rPr b="1" i="0" lang="sv-SE" sz="1900" u="none" cap="none" strike="noStrike">
                <a:solidFill>
                  <a:srgbClr val="000000"/>
                </a:solidFill>
                <a:latin typeface="Calibri"/>
                <a:ea typeface="Calibri"/>
                <a:cs typeface="Calibri"/>
                <a:sym typeface="Calibri"/>
              </a:rPr>
              <a:t>464034</a:t>
            </a:r>
            <a:endParaRPr sz="500"/>
          </a:p>
        </p:txBody>
      </p:sp>
      <p:sp>
        <p:nvSpPr>
          <p:cNvPr id="859" name="Google Shape;859;p114"/>
          <p:cNvSpPr txBox="1"/>
          <p:nvPr/>
        </p:nvSpPr>
        <p:spPr>
          <a:xfrm>
            <a:off x="1123675" y="1045048"/>
            <a:ext cx="6036600" cy="605400"/>
          </a:xfrm>
          <a:prstGeom prst="rect">
            <a:avLst/>
          </a:prstGeom>
          <a:noFill/>
          <a:ln>
            <a:noFill/>
          </a:ln>
        </p:spPr>
        <p:txBody>
          <a:bodyPr anchorCtr="0" anchor="t" bIns="24100" lIns="24100" spcFirstLastPara="1" rIns="24100" wrap="square" tIns="24100">
            <a:noAutofit/>
          </a:bodyPr>
          <a:lstStyle/>
          <a:p>
            <a:pPr indent="0" lvl="0" marL="0" marR="0" rtl="0" algn="l">
              <a:lnSpc>
                <a:spcPct val="100000"/>
              </a:lnSpc>
              <a:spcBef>
                <a:spcPts val="0"/>
              </a:spcBef>
              <a:spcAft>
                <a:spcPts val="0"/>
              </a:spcAft>
              <a:buClr>
                <a:srgbClr val="B56400"/>
              </a:buClr>
              <a:buSzPts val="3600"/>
              <a:buFont typeface="Calibri"/>
              <a:buNone/>
            </a:pPr>
            <a:r>
              <a:rPr b="0" i="1" lang="sv-SE" sz="3600" u="none" cap="none" strike="noStrike">
                <a:solidFill>
                  <a:srgbClr val="B56400"/>
                </a:solidFill>
                <a:latin typeface="Calibri"/>
                <a:ea typeface="Calibri"/>
                <a:cs typeface="Calibri"/>
                <a:sym typeface="Calibri"/>
              </a:rPr>
              <a:t>Hur påverkar vågorna oss?</a:t>
            </a:r>
            <a:endParaRPr sz="500"/>
          </a:p>
        </p:txBody>
      </p:sp>
      <p:sp>
        <p:nvSpPr>
          <p:cNvPr id="860" name="Google Shape;860;p114"/>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rgbClr val="000000"/>
              </a:buClr>
              <a:buSzPts val="1800"/>
              <a:buFont typeface="Calibri"/>
              <a:buNone/>
            </a:pPr>
            <a:fld id="{00000000-1234-1234-1234-123412341234}" type="slidenum">
              <a:rPr lang="sv-SE">
                <a:solidFill>
                  <a:srgbClr val="888888"/>
                </a:solidFill>
              </a:rPr>
              <a:t>‹#›</a:t>
            </a:fld>
            <a:endParaRPr sz="1200">
              <a:solidFill>
                <a:srgbClr val="888888"/>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64" name="Shape 864"/>
        <p:cNvGrpSpPr/>
        <p:nvPr/>
      </p:nvGrpSpPr>
      <p:grpSpPr>
        <a:xfrm>
          <a:off x="0" y="0"/>
          <a:ext cx="0" cy="0"/>
          <a:chOff x="0" y="0"/>
          <a:chExt cx="0" cy="0"/>
        </a:xfrm>
      </p:grpSpPr>
      <p:sp>
        <p:nvSpPr>
          <p:cNvPr id="865" name="Google Shape;865;p115"/>
          <p:cNvSpPr txBox="1"/>
          <p:nvPr/>
        </p:nvSpPr>
        <p:spPr>
          <a:xfrm>
            <a:off x="1123675" y="1045048"/>
            <a:ext cx="6036600" cy="605400"/>
          </a:xfrm>
          <a:prstGeom prst="rect">
            <a:avLst/>
          </a:prstGeom>
          <a:noFill/>
          <a:ln>
            <a:noFill/>
          </a:ln>
        </p:spPr>
        <p:txBody>
          <a:bodyPr anchorCtr="0" anchor="t" bIns="24100" lIns="24100" spcFirstLastPara="1" rIns="24100" wrap="square" tIns="24100">
            <a:noAutofit/>
          </a:bodyPr>
          <a:lstStyle/>
          <a:p>
            <a:pPr indent="0" lvl="0" marL="0" marR="0" rtl="0" algn="l">
              <a:lnSpc>
                <a:spcPct val="100000"/>
              </a:lnSpc>
              <a:spcBef>
                <a:spcPts val="0"/>
              </a:spcBef>
              <a:spcAft>
                <a:spcPts val="0"/>
              </a:spcAft>
              <a:buClr>
                <a:srgbClr val="B56400"/>
              </a:buClr>
              <a:buSzPts val="3600"/>
              <a:buFont typeface="Calibri"/>
              <a:buNone/>
            </a:pPr>
            <a:r>
              <a:rPr b="0" i="1" lang="sv-SE" sz="3600" u="none" cap="none" strike="noStrike">
                <a:solidFill>
                  <a:srgbClr val="B56400"/>
                </a:solidFill>
                <a:latin typeface="Calibri"/>
                <a:ea typeface="Calibri"/>
                <a:cs typeface="Calibri"/>
                <a:sym typeface="Calibri"/>
              </a:rPr>
              <a:t>Hur påverkar vågorna oss?</a:t>
            </a:r>
            <a:endParaRPr sz="500"/>
          </a:p>
        </p:txBody>
      </p:sp>
      <p:sp>
        <p:nvSpPr>
          <p:cNvPr id="866" name="Google Shape;866;p115"/>
          <p:cNvSpPr txBox="1"/>
          <p:nvPr>
            <p:ph idx="12" type="sldNum"/>
          </p:nvPr>
        </p:nvSpPr>
        <p:spPr>
          <a:xfrm>
            <a:off x="6553200" y="4767264"/>
            <a:ext cx="327900" cy="3723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rgbClr val="000000"/>
              </a:buClr>
              <a:buSzPts val="1800"/>
              <a:buFont typeface="Calibri"/>
              <a:buNone/>
            </a:pPr>
            <a:fld id="{00000000-1234-1234-1234-123412341234}" type="slidenum">
              <a:rPr lang="sv-SE">
                <a:solidFill>
                  <a:srgbClr val="888888"/>
                </a:solidFill>
              </a:rPr>
              <a:t>‹#›</a:t>
            </a:fld>
            <a:endParaRPr sz="1200">
              <a:solidFill>
                <a:srgbClr val="888888"/>
              </a:solidFill>
              <a:latin typeface="Open Sans"/>
              <a:ea typeface="Open Sans"/>
              <a:cs typeface="Open Sans"/>
              <a:sym typeface="Open Sans"/>
            </a:endParaRPr>
          </a:p>
        </p:txBody>
      </p:sp>
      <p:pic>
        <p:nvPicPr>
          <p:cNvPr descr="Skärmavbild 2018-03-06 kl. 15.31.56.png" id="867" name="Google Shape;867;p115"/>
          <p:cNvPicPr preferRelativeResize="0"/>
          <p:nvPr/>
        </p:nvPicPr>
        <p:blipFill rotWithShape="1">
          <a:blip r:embed="rId3">
            <a:alphaModFix/>
          </a:blip>
          <a:srcRect b="0" l="0" r="0" t="0"/>
          <a:stretch/>
        </p:blipFill>
        <p:spPr>
          <a:xfrm>
            <a:off x="4931227" y="1872042"/>
            <a:ext cx="3571875" cy="2376487"/>
          </a:xfrm>
          <a:prstGeom prst="rect">
            <a:avLst/>
          </a:prstGeom>
          <a:noFill/>
          <a:ln cap="flat" cmpd="sng" w="25400">
            <a:solidFill>
              <a:srgbClr val="F3F7F5"/>
            </a:solidFill>
            <a:prstDash val="solid"/>
            <a:miter lim="400000"/>
            <a:headEnd len="sm" w="sm" type="none"/>
            <a:tailEnd len="sm" w="sm" type="none"/>
          </a:ln>
          <a:effectLst>
            <a:outerShdw blurRad="63500" rotWithShape="0" dir="3600000" dist="25400">
              <a:srgbClr val="000000">
                <a:alpha val="69800"/>
              </a:srgbClr>
            </a:outerShdw>
          </a:effectLst>
        </p:spPr>
      </p:pic>
      <p:pic>
        <p:nvPicPr>
          <p:cNvPr descr="Skärmavbild 2018-03-06 kl. 15.31.16.png" id="868" name="Google Shape;868;p115"/>
          <p:cNvPicPr preferRelativeResize="0"/>
          <p:nvPr/>
        </p:nvPicPr>
        <p:blipFill rotWithShape="1">
          <a:blip r:embed="rId4">
            <a:alphaModFix/>
          </a:blip>
          <a:srcRect b="0" l="0" r="0" t="0"/>
          <a:stretch/>
        </p:blipFill>
        <p:spPr>
          <a:xfrm>
            <a:off x="968358" y="1862517"/>
            <a:ext cx="3805238" cy="2395537"/>
          </a:xfrm>
          <a:prstGeom prst="rect">
            <a:avLst/>
          </a:prstGeom>
          <a:noFill/>
          <a:ln cap="flat" cmpd="sng" w="25400">
            <a:solidFill>
              <a:srgbClr val="F3F7F5"/>
            </a:solidFill>
            <a:prstDash val="solid"/>
            <a:miter lim="400000"/>
            <a:headEnd len="sm" w="sm" type="none"/>
            <a:tailEnd len="sm" w="sm" type="none"/>
          </a:ln>
          <a:effectLst>
            <a:outerShdw blurRad="63500" rotWithShape="0" dir="3600000" dist="25400">
              <a:srgbClr val="000000">
                <a:alpha val="69800"/>
              </a:srgbClr>
            </a:outerShdw>
          </a:effectLst>
        </p:spPr>
      </p:pic>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2" name="Shape 872"/>
        <p:cNvGrpSpPr/>
        <p:nvPr/>
      </p:nvGrpSpPr>
      <p:grpSpPr>
        <a:xfrm>
          <a:off x="0" y="0"/>
          <a:ext cx="0" cy="0"/>
          <a:chOff x="0" y="0"/>
          <a:chExt cx="0" cy="0"/>
        </a:xfrm>
      </p:grpSpPr>
      <p:pic>
        <p:nvPicPr>
          <p:cNvPr descr="Bild" id="873" name="Google Shape;873;p116"/>
          <p:cNvPicPr preferRelativeResize="0"/>
          <p:nvPr/>
        </p:nvPicPr>
        <p:blipFill rotWithShape="1">
          <a:blip r:embed="rId3">
            <a:alphaModFix/>
          </a:blip>
          <a:srcRect b="0" l="15852" r="19468" t="0"/>
          <a:stretch/>
        </p:blipFill>
        <p:spPr>
          <a:xfrm>
            <a:off x="765475" y="1090950"/>
            <a:ext cx="5488951" cy="3567325"/>
          </a:xfrm>
          <a:prstGeom prst="rect">
            <a:avLst/>
          </a:prstGeom>
          <a:noFill/>
          <a:ln>
            <a:noFill/>
          </a:ln>
        </p:spPr>
      </p:pic>
      <p:sp>
        <p:nvSpPr>
          <p:cNvPr id="874" name="Google Shape;874;p116"/>
          <p:cNvSpPr txBox="1"/>
          <p:nvPr/>
        </p:nvSpPr>
        <p:spPr>
          <a:xfrm>
            <a:off x="765475" y="313375"/>
            <a:ext cx="8165100" cy="6486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B56400"/>
              </a:buClr>
              <a:buSzPts val="3600"/>
              <a:buFont typeface="Calibri"/>
              <a:buNone/>
            </a:pPr>
            <a:r>
              <a:rPr lang="sv-SE" sz="3000" u="none" cap="none" strike="noStrike">
                <a:solidFill>
                  <a:schemeClr val="accent1"/>
                </a:solidFill>
                <a:latin typeface="Open Sans ExtraBold"/>
                <a:ea typeface="Open Sans ExtraBold"/>
                <a:cs typeface="Open Sans ExtraBold"/>
                <a:sym typeface="Open Sans ExtraBold"/>
              </a:rPr>
              <a:t>Organisationens tre mognadsfaser</a:t>
            </a:r>
            <a:endParaRPr sz="3000">
              <a:solidFill>
                <a:schemeClr val="accent1"/>
              </a:solidFill>
              <a:latin typeface="Open Sans ExtraBold"/>
              <a:ea typeface="Open Sans ExtraBold"/>
              <a:cs typeface="Open Sans ExtraBold"/>
              <a:sym typeface="Open Sans ExtraBo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79" name="Shape 879"/>
        <p:cNvGrpSpPr/>
        <p:nvPr/>
      </p:nvGrpSpPr>
      <p:grpSpPr>
        <a:xfrm>
          <a:off x="0" y="0"/>
          <a:ext cx="0" cy="0"/>
          <a:chOff x="0" y="0"/>
          <a:chExt cx="0" cy="0"/>
        </a:xfrm>
      </p:grpSpPr>
      <p:sp>
        <p:nvSpPr>
          <p:cNvPr id="880" name="Google Shape;880;p117"/>
          <p:cNvSpPr txBox="1"/>
          <p:nvPr/>
        </p:nvSpPr>
        <p:spPr>
          <a:xfrm>
            <a:off x="847000" y="1520550"/>
            <a:ext cx="7612800" cy="286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2000">
                <a:latin typeface="Calibri"/>
                <a:ea typeface="Calibri"/>
                <a:cs typeface="Calibri"/>
                <a:sym typeface="Calibri"/>
              </a:rPr>
              <a:t>Podcasts</a:t>
            </a:r>
            <a:endParaRPr sz="2000">
              <a:latin typeface="Calibri"/>
              <a:ea typeface="Calibri"/>
              <a:cs typeface="Calibri"/>
              <a:sym typeface="Calibri"/>
            </a:endParaRPr>
          </a:p>
          <a:p>
            <a:pPr indent="-304800" lvl="0" marL="457200" rtl="0" algn="l">
              <a:spcBef>
                <a:spcPts val="0"/>
              </a:spcBef>
              <a:spcAft>
                <a:spcPts val="0"/>
              </a:spcAft>
              <a:buSzPts val="1200"/>
              <a:buFont typeface="Calibri"/>
              <a:buChar char="●"/>
            </a:pPr>
            <a:r>
              <a:rPr lang="sv-SE" sz="1200">
                <a:latin typeface="Calibri"/>
                <a:ea typeface="Calibri"/>
                <a:cs typeface="Calibri"/>
                <a:sym typeface="Calibri"/>
              </a:rPr>
              <a:t>Digitalsamtal, https://digitalsamtal.se/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sv-SE" sz="1200">
                <a:latin typeface="Calibri"/>
                <a:ea typeface="Calibri"/>
                <a:cs typeface="Calibri"/>
                <a:sym typeface="Calibri"/>
              </a:rPr>
              <a:t>Teknikens under, </a:t>
            </a:r>
            <a:r>
              <a:rPr lang="sv-SE" sz="1200" u="sng">
                <a:solidFill>
                  <a:schemeClr val="hlink"/>
                </a:solidFill>
                <a:latin typeface="Calibri"/>
                <a:ea typeface="Calibri"/>
                <a:cs typeface="Calibri"/>
                <a:sym typeface="Calibri"/>
                <a:hlinkClick r:id="rId3"/>
              </a:rPr>
              <a:t>https://teknifik.se/teknikens-under-podcast/</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sv-SE" sz="1200">
                <a:latin typeface="Calibri"/>
                <a:ea typeface="Calibri"/>
                <a:cs typeface="Calibri"/>
                <a:sym typeface="Calibri"/>
              </a:rPr>
              <a:t>Transformationspodden, </a:t>
            </a:r>
            <a:r>
              <a:rPr lang="sv-SE" sz="1200" u="sng">
                <a:solidFill>
                  <a:schemeClr val="hlink"/>
                </a:solidFill>
                <a:latin typeface="Calibri"/>
                <a:ea typeface="Calibri"/>
                <a:cs typeface="Calibri"/>
                <a:sym typeface="Calibri"/>
                <a:hlinkClick r:id="rId4"/>
              </a:rPr>
              <a:t>https://hellofuture.se/nyheter/smygpremiar-transformationspodden</a:t>
            </a:r>
            <a:r>
              <a:rPr lang="sv-SE" sz="1200">
                <a:latin typeface="Calibri"/>
                <a:ea typeface="Calibri"/>
                <a:cs typeface="Calibri"/>
                <a:sym typeface="Calibri"/>
              </a:rPr>
              <a:t>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sv-SE" sz="2000">
                <a:latin typeface="Calibri"/>
                <a:ea typeface="Calibri"/>
                <a:cs typeface="Calibri"/>
                <a:sym typeface="Calibri"/>
              </a:rPr>
              <a:t>Facebook</a:t>
            </a:r>
            <a:endParaRPr sz="2000">
              <a:latin typeface="Calibri"/>
              <a:ea typeface="Calibri"/>
              <a:cs typeface="Calibri"/>
              <a:sym typeface="Calibri"/>
            </a:endParaRPr>
          </a:p>
          <a:p>
            <a:pPr indent="-317500" lvl="0" marL="457200" rtl="0" algn="l">
              <a:spcBef>
                <a:spcPts val="0"/>
              </a:spcBef>
              <a:spcAft>
                <a:spcPts val="0"/>
              </a:spcAft>
              <a:buSzPts val="1400"/>
              <a:buFont typeface="Calibri"/>
              <a:buChar char="●"/>
            </a:pPr>
            <a:r>
              <a:rPr lang="sv-SE" sz="1200">
                <a:latin typeface="Calibri"/>
                <a:ea typeface="Calibri"/>
                <a:cs typeface="Calibri"/>
                <a:sym typeface="Calibri"/>
              </a:rPr>
              <a:t>Digitala Västerbotten</a:t>
            </a:r>
            <a:endParaRPr sz="1200">
              <a:latin typeface="Calibri"/>
              <a:ea typeface="Calibri"/>
              <a:cs typeface="Calibri"/>
              <a:sym typeface="Calibri"/>
            </a:endParaRPr>
          </a:p>
          <a:p>
            <a:pPr indent="-317500" lvl="0" marL="457200" rtl="0" algn="l">
              <a:spcBef>
                <a:spcPts val="0"/>
              </a:spcBef>
              <a:spcAft>
                <a:spcPts val="0"/>
              </a:spcAft>
              <a:buSzPts val="1400"/>
              <a:buFont typeface="Calibri"/>
              <a:buChar char="●"/>
            </a:pPr>
            <a:r>
              <a:rPr lang="sv-SE" sz="1200">
                <a:latin typeface="Calibri"/>
                <a:ea typeface="Calibri"/>
                <a:cs typeface="Calibri"/>
                <a:sym typeface="Calibri"/>
              </a:rPr>
              <a:t>Digital samhällskunskap</a:t>
            </a:r>
            <a:endParaRPr sz="12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lang="sv-SE" sz="2000">
                <a:latin typeface="Calibri"/>
                <a:ea typeface="Calibri"/>
                <a:cs typeface="Calibri"/>
                <a:sym typeface="Calibri"/>
              </a:rPr>
              <a:t>Länkar</a:t>
            </a:r>
            <a:endParaRPr sz="2000">
              <a:latin typeface="Calibri"/>
              <a:ea typeface="Calibri"/>
              <a:cs typeface="Calibri"/>
              <a:sym typeface="Calibri"/>
            </a:endParaRPr>
          </a:p>
          <a:p>
            <a:pPr indent="-304800" lvl="0" marL="457200" rtl="0" algn="l">
              <a:spcBef>
                <a:spcPts val="0"/>
              </a:spcBef>
              <a:spcAft>
                <a:spcPts val="0"/>
              </a:spcAft>
              <a:buSzPts val="1200"/>
              <a:buFont typeface="Calibri"/>
              <a:buChar char="●"/>
            </a:pPr>
            <a:r>
              <a:rPr lang="sv-SE" sz="1200" u="sng">
                <a:solidFill>
                  <a:schemeClr val="hlink"/>
                </a:solidFill>
                <a:latin typeface="Calibri"/>
                <a:ea typeface="Calibri"/>
                <a:cs typeface="Calibri"/>
                <a:sym typeface="Calibri"/>
                <a:hlinkClick r:id="rId5"/>
              </a:rPr>
              <a:t>https://deladigitalt.se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sv-SE" sz="1200" u="sng">
                <a:solidFill>
                  <a:schemeClr val="hlink"/>
                </a:solidFill>
                <a:latin typeface="Calibri"/>
                <a:ea typeface="Calibri"/>
                <a:cs typeface="Calibri"/>
                <a:sym typeface="Calibri"/>
                <a:hlinkClick r:id="rId6"/>
              </a:rPr>
              <a:t>https://digitaliseringsradet.se/</a:t>
            </a:r>
            <a:endParaRPr sz="1200">
              <a:latin typeface="Calibri"/>
              <a:ea typeface="Calibri"/>
              <a:cs typeface="Calibri"/>
              <a:sym typeface="Calibri"/>
            </a:endParaRPr>
          </a:p>
          <a:p>
            <a:pPr indent="0" lvl="0" marL="45720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t/>
            </a:r>
            <a:endParaRPr sz="2000">
              <a:latin typeface="Calibri"/>
              <a:ea typeface="Calibri"/>
              <a:cs typeface="Calibri"/>
              <a:sym typeface="Calibri"/>
            </a:endParaRPr>
          </a:p>
        </p:txBody>
      </p:sp>
      <p:sp>
        <p:nvSpPr>
          <p:cNvPr id="881" name="Google Shape;881;p117"/>
          <p:cNvSpPr txBox="1"/>
          <p:nvPr/>
        </p:nvSpPr>
        <p:spPr>
          <a:xfrm>
            <a:off x="761576" y="726275"/>
            <a:ext cx="83823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0050A0"/>
                </a:solidFill>
                <a:latin typeface="Calibri"/>
                <a:ea typeface="Calibri"/>
                <a:cs typeface="Calibri"/>
                <a:sym typeface="Calibri"/>
              </a:rPr>
              <a:t>Omvärldsbevakning</a:t>
            </a:r>
            <a:endParaRPr sz="3000">
              <a:solidFill>
                <a:srgbClr val="0050A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86" name="Shape 386"/>
        <p:cNvGrpSpPr/>
        <p:nvPr/>
      </p:nvGrpSpPr>
      <p:grpSpPr>
        <a:xfrm>
          <a:off x="0" y="0"/>
          <a:ext cx="0" cy="0"/>
          <a:chOff x="0" y="0"/>
          <a:chExt cx="0" cy="0"/>
        </a:xfrm>
      </p:grpSpPr>
      <p:sp>
        <p:nvSpPr>
          <p:cNvPr id="387" name="Google Shape;387;p55"/>
          <p:cNvSpPr txBox="1"/>
          <p:nvPr>
            <p:ph idx="4294967295"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a:latin typeface="Open Sans ExtraBold"/>
                <a:ea typeface="Open Sans ExtraBold"/>
                <a:cs typeface="Open Sans ExtraBold"/>
                <a:sym typeface="Open Sans ExtraBold"/>
              </a:rPr>
              <a:t>Innehåll och arbetssätt</a:t>
            </a:r>
            <a:endParaRPr>
              <a:latin typeface="Open Sans ExtraBold"/>
              <a:ea typeface="Open Sans ExtraBold"/>
              <a:cs typeface="Open Sans ExtraBold"/>
              <a:sym typeface="Open Sans ExtraBold"/>
            </a:endParaRPr>
          </a:p>
        </p:txBody>
      </p:sp>
      <p:sp>
        <p:nvSpPr>
          <p:cNvPr id="388" name="Google Shape;388;p55"/>
          <p:cNvSpPr/>
          <p:nvPr/>
        </p:nvSpPr>
        <p:spPr>
          <a:xfrm>
            <a:off x="7562751" y="1716475"/>
            <a:ext cx="1261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89" name="Google Shape;389;p55"/>
          <p:cNvSpPr/>
          <p:nvPr/>
        </p:nvSpPr>
        <p:spPr>
          <a:xfrm>
            <a:off x="512950" y="1738500"/>
            <a:ext cx="1132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90" name="Google Shape;390;p55"/>
          <p:cNvSpPr/>
          <p:nvPr/>
        </p:nvSpPr>
        <p:spPr>
          <a:xfrm>
            <a:off x="2835013" y="1738500"/>
            <a:ext cx="1132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91" name="Google Shape;391;p55"/>
          <p:cNvSpPr/>
          <p:nvPr/>
        </p:nvSpPr>
        <p:spPr>
          <a:xfrm>
            <a:off x="5223063" y="1716475"/>
            <a:ext cx="1132800" cy="974100"/>
          </a:xfrm>
          <a:prstGeom prst="homePlate">
            <a:avLst>
              <a:gd fmla="val 22369"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392" name="Google Shape;392;p55"/>
          <p:cNvSpPr txBox="1"/>
          <p:nvPr/>
        </p:nvSpPr>
        <p:spPr>
          <a:xfrm>
            <a:off x="448450" y="1902450"/>
            <a:ext cx="1261800" cy="6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Vad är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393" name="Google Shape;393;p55"/>
          <p:cNvSpPr txBox="1"/>
          <p:nvPr/>
        </p:nvSpPr>
        <p:spPr>
          <a:xfrm>
            <a:off x="2835025" y="1875350"/>
            <a:ext cx="11328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Hur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drivs</a:t>
            </a:r>
            <a:endParaRPr sz="1000">
              <a:solidFill>
                <a:srgbClr val="FFFFFF"/>
              </a:solidFill>
              <a:latin typeface="Open Sans"/>
              <a:ea typeface="Open Sans"/>
              <a:cs typeface="Open Sans"/>
              <a:sym typeface="Open Sans"/>
            </a:endParaRPr>
          </a:p>
        </p:txBody>
      </p:sp>
      <p:sp>
        <p:nvSpPr>
          <p:cNvPr id="394" name="Google Shape;394;p55"/>
          <p:cNvSpPr txBox="1"/>
          <p:nvPr/>
        </p:nvSpPr>
        <p:spPr>
          <a:xfrm>
            <a:off x="5166825" y="1827650"/>
            <a:ext cx="1261800" cy="7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Att leda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och genomföra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395" name="Google Shape;395;p55"/>
          <p:cNvSpPr txBox="1"/>
          <p:nvPr/>
        </p:nvSpPr>
        <p:spPr>
          <a:xfrm>
            <a:off x="7538375" y="1888325"/>
            <a:ext cx="12129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solidFill>
                  <a:srgbClr val="FFFFFF"/>
                </a:solidFill>
                <a:latin typeface="Open Sans"/>
                <a:ea typeface="Open Sans"/>
                <a:cs typeface="Open Sans"/>
                <a:sym typeface="Open Sans"/>
              </a:rPr>
              <a:t>Transformationsplanen</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t/>
            </a:r>
            <a:endParaRPr sz="1000">
              <a:latin typeface="Open Sans"/>
              <a:ea typeface="Open Sans"/>
              <a:cs typeface="Open Sans"/>
              <a:sym typeface="Open Sans"/>
            </a:endParaRPr>
          </a:p>
        </p:txBody>
      </p:sp>
      <p:sp>
        <p:nvSpPr>
          <p:cNvPr id="396" name="Google Shape;396;p55"/>
          <p:cNvSpPr txBox="1"/>
          <p:nvPr/>
        </p:nvSpPr>
        <p:spPr>
          <a:xfrm>
            <a:off x="448450" y="1332838"/>
            <a:ext cx="1374300" cy="3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1: 190911</a:t>
            </a:r>
            <a:endParaRPr sz="1200">
              <a:latin typeface="Open Sans"/>
              <a:ea typeface="Open Sans"/>
              <a:cs typeface="Open Sans"/>
              <a:sym typeface="Open Sans"/>
            </a:endParaRPr>
          </a:p>
        </p:txBody>
      </p:sp>
      <p:sp>
        <p:nvSpPr>
          <p:cNvPr id="397" name="Google Shape;397;p55"/>
          <p:cNvSpPr txBox="1"/>
          <p:nvPr/>
        </p:nvSpPr>
        <p:spPr>
          <a:xfrm>
            <a:off x="2758859" y="1365400"/>
            <a:ext cx="15930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2: 191024</a:t>
            </a:r>
            <a:endParaRPr sz="1200">
              <a:latin typeface="Open Sans"/>
              <a:ea typeface="Open Sans"/>
              <a:cs typeface="Open Sans"/>
              <a:sym typeface="Open Sans"/>
            </a:endParaRPr>
          </a:p>
        </p:txBody>
      </p:sp>
      <p:sp>
        <p:nvSpPr>
          <p:cNvPr id="398" name="Google Shape;398;p55"/>
          <p:cNvSpPr txBox="1"/>
          <p:nvPr/>
        </p:nvSpPr>
        <p:spPr>
          <a:xfrm>
            <a:off x="5130407" y="1341550"/>
            <a:ext cx="14274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3: 191203</a:t>
            </a:r>
            <a:endParaRPr sz="1200">
              <a:latin typeface="Open Sans"/>
              <a:ea typeface="Open Sans"/>
              <a:cs typeface="Open Sans"/>
              <a:sym typeface="Open Sans"/>
            </a:endParaRPr>
          </a:p>
        </p:txBody>
      </p:sp>
      <p:sp>
        <p:nvSpPr>
          <p:cNvPr id="399" name="Google Shape;399;p55"/>
          <p:cNvSpPr txBox="1"/>
          <p:nvPr/>
        </p:nvSpPr>
        <p:spPr>
          <a:xfrm>
            <a:off x="7501957" y="1341550"/>
            <a:ext cx="14799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200">
                <a:latin typeface="Open Sans"/>
                <a:ea typeface="Open Sans"/>
                <a:cs typeface="Open Sans"/>
                <a:sym typeface="Open Sans"/>
              </a:rPr>
              <a:t>WS 4: 200120</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p:txBody>
      </p:sp>
      <p:grpSp>
        <p:nvGrpSpPr>
          <p:cNvPr id="400" name="Google Shape;400;p55"/>
          <p:cNvGrpSpPr/>
          <p:nvPr/>
        </p:nvGrpSpPr>
        <p:grpSpPr>
          <a:xfrm>
            <a:off x="1673988" y="1716475"/>
            <a:ext cx="5805288" cy="996125"/>
            <a:chOff x="1521188" y="2261150"/>
            <a:chExt cx="5805288" cy="996125"/>
          </a:xfrm>
        </p:grpSpPr>
        <p:sp>
          <p:nvSpPr>
            <p:cNvPr id="401" name="Google Shape;401;p55"/>
            <p:cNvSpPr/>
            <p:nvPr/>
          </p:nvSpPr>
          <p:spPr>
            <a:xfrm>
              <a:off x="6347088" y="2261150"/>
              <a:ext cx="967200" cy="974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p:txBody>
        </p:sp>
        <p:sp>
          <p:nvSpPr>
            <p:cNvPr id="402" name="Google Shape;402;p55"/>
            <p:cNvSpPr/>
            <p:nvPr/>
          </p:nvSpPr>
          <p:spPr>
            <a:xfrm>
              <a:off x="3975538" y="2283175"/>
              <a:ext cx="967200" cy="974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p:txBody>
        </p:sp>
        <p:sp>
          <p:nvSpPr>
            <p:cNvPr id="403" name="Google Shape;403;p55"/>
            <p:cNvSpPr/>
            <p:nvPr/>
          </p:nvSpPr>
          <p:spPr>
            <a:xfrm>
              <a:off x="1603988" y="2283175"/>
              <a:ext cx="967200" cy="974100"/>
            </a:xfrm>
            <a:prstGeom prst="ellips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FFFFFF"/>
                </a:solidFill>
                <a:latin typeface="Open Sans"/>
                <a:ea typeface="Open Sans"/>
                <a:cs typeface="Open Sans"/>
                <a:sym typeface="Open Sans"/>
              </a:endParaRPr>
            </a:p>
          </p:txBody>
        </p:sp>
        <p:sp>
          <p:nvSpPr>
            <p:cNvPr id="404" name="Google Shape;404;p55"/>
            <p:cNvSpPr txBox="1"/>
            <p:nvPr/>
          </p:nvSpPr>
          <p:spPr>
            <a:xfrm>
              <a:off x="3876250" y="2447125"/>
              <a:ext cx="1132800" cy="6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000">
                  <a:solidFill>
                    <a:srgbClr val="FFFFFF"/>
                  </a:solidFill>
                  <a:latin typeface="Open Sans"/>
                  <a:ea typeface="Open Sans"/>
                  <a:cs typeface="Open Sans"/>
                  <a:sym typeface="Open Sans"/>
                </a:rPr>
                <a:t>Digitalt </a:t>
              </a:r>
              <a:endParaRPr sz="1000">
                <a:solidFill>
                  <a:srgbClr val="FFFFFF"/>
                </a:solidFill>
                <a:latin typeface="Open Sans"/>
                <a:ea typeface="Open Sans"/>
                <a:cs typeface="Open Sans"/>
                <a:sym typeface="Open Sans"/>
              </a:endParaRPr>
            </a:p>
            <a:p>
              <a:pPr indent="0" lvl="0" marL="0" rtl="0" algn="ctr">
                <a:spcBef>
                  <a:spcPts val="0"/>
                </a:spcBef>
                <a:spcAft>
                  <a:spcPts val="0"/>
                </a:spcAft>
                <a:buNone/>
              </a:pPr>
              <a:r>
                <a:rPr lang="sv-SE" sz="1000">
                  <a:solidFill>
                    <a:srgbClr val="FFFFFF"/>
                  </a:solidFill>
                  <a:latin typeface="Open Sans"/>
                  <a:ea typeface="Open Sans"/>
                  <a:cs typeface="Open Sans"/>
                  <a:sym typeface="Open Sans"/>
                </a:rPr>
                <a:t>mognadstest</a:t>
              </a:r>
              <a:endParaRPr sz="1000">
                <a:solidFill>
                  <a:srgbClr val="FFFFFF"/>
                </a:solidFill>
                <a:latin typeface="Open Sans"/>
                <a:ea typeface="Open Sans"/>
                <a:cs typeface="Open Sans"/>
                <a:sym typeface="Open Sans"/>
              </a:endParaRPr>
            </a:p>
          </p:txBody>
        </p:sp>
        <p:sp>
          <p:nvSpPr>
            <p:cNvPr id="405" name="Google Shape;405;p55"/>
            <p:cNvSpPr txBox="1"/>
            <p:nvPr/>
          </p:nvSpPr>
          <p:spPr>
            <a:xfrm>
              <a:off x="6359275" y="2420025"/>
              <a:ext cx="967200" cy="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000">
                  <a:solidFill>
                    <a:srgbClr val="FFFFFF"/>
                  </a:solidFill>
                  <a:latin typeface="Open Sans"/>
                  <a:ea typeface="Open Sans"/>
                  <a:cs typeface="Open Sans"/>
                  <a:sym typeface="Open Sans"/>
                </a:rPr>
                <a:t>Förändrings-vågor</a:t>
              </a:r>
              <a:endParaRPr sz="1000">
                <a:solidFill>
                  <a:srgbClr val="FFFFFF"/>
                </a:solidFill>
                <a:latin typeface="Open Sans"/>
                <a:ea typeface="Open Sans"/>
                <a:cs typeface="Open Sans"/>
                <a:sym typeface="Open Sans"/>
              </a:endParaRPr>
            </a:p>
          </p:txBody>
        </p:sp>
        <p:sp>
          <p:nvSpPr>
            <p:cNvPr id="406" name="Google Shape;406;p55"/>
            <p:cNvSpPr txBox="1"/>
            <p:nvPr/>
          </p:nvSpPr>
          <p:spPr>
            <a:xfrm>
              <a:off x="1521188" y="2447125"/>
              <a:ext cx="1132800" cy="6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sv-SE" sz="1000">
                  <a:solidFill>
                    <a:srgbClr val="FFFFFF"/>
                  </a:solidFill>
                  <a:latin typeface="Open Sans"/>
                  <a:ea typeface="Open Sans"/>
                  <a:cs typeface="Open Sans"/>
                  <a:sym typeface="Open Sans"/>
                </a:rPr>
                <a:t>Vad är digitalisering för oss?</a:t>
              </a:r>
              <a:endParaRPr sz="1000">
                <a:solidFill>
                  <a:srgbClr val="FFFFFF"/>
                </a:solidFill>
                <a:latin typeface="Open Sans"/>
                <a:ea typeface="Open Sans"/>
                <a:cs typeface="Open Sans"/>
                <a:sym typeface="Open Sans"/>
              </a:endParaRPr>
            </a:p>
          </p:txBody>
        </p:sp>
      </p:grpSp>
      <p:sp>
        <p:nvSpPr>
          <p:cNvPr id="407" name="Google Shape;407;p55"/>
          <p:cNvSpPr txBox="1"/>
          <p:nvPr/>
        </p:nvSpPr>
        <p:spPr>
          <a:xfrm>
            <a:off x="448525" y="3904900"/>
            <a:ext cx="5905800" cy="738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v-SE" sz="1800">
                <a:latin typeface="Open Sans"/>
                <a:ea typeface="Open Sans"/>
                <a:cs typeface="Open Sans"/>
                <a:sym typeface="Open Sans"/>
              </a:rPr>
              <a:t>Dokumentation i lärplattform och individuell logg</a:t>
            </a:r>
            <a:endParaRPr sz="1800">
              <a:latin typeface="Open Sans"/>
              <a:ea typeface="Open Sans"/>
              <a:cs typeface="Open Sans"/>
              <a:sym typeface="Open Sans"/>
            </a:endParaRPr>
          </a:p>
          <a:p>
            <a:pPr indent="0" lvl="0" marL="0" marR="0" rtl="0" algn="l">
              <a:spcBef>
                <a:spcPts val="0"/>
              </a:spcBef>
              <a:spcAft>
                <a:spcPts val="0"/>
              </a:spcAft>
              <a:buNone/>
            </a:pPr>
            <a:r>
              <a:rPr lang="sv-SE" sz="1800">
                <a:latin typeface="Open Sans"/>
                <a:ea typeface="Open Sans"/>
                <a:cs typeface="Open Sans"/>
                <a:sym typeface="Open Sans"/>
              </a:rPr>
              <a:t>Redovisning i mindre grupp vid nästa tillfälle</a:t>
            </a:r>
            <a:endParaRPr sz="1800">
              <a:latin typeface="Open Sans"/>
              <a:ea typeface="Open Sans"/>
              <a:cs typeface="Open Sans"/>
              <a:sym typeface="Open Sans"/>
            </a:endParaRPr>
          </a:p>
        </p:txBody>
      </p:sp>
      <p:sp>
        <p:nvSpPr>
          <p:cNvPr id="408" name="Google Shape;408;p55"/>
          <p:cNvSpPr/>
          <p:nvPr/>
        </p:nvSpPr>
        <p:spPr>
          <a:xfrm>
            <a:off x="2000073"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409" name="Google Shape;409;p55"/>
          <p:cNvSpPr/>
          <p:nvPr/>
        </p:nvSpPr>
        <p:spPr>
          <a:xfrm>
            <a:off x="4419585"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410" name="Google Shape;410;p55"/>
          <p:cNvSpPr/>
          <p:nvPr/>
        </p:nvSpPr>
        <p:spPr>
          <a:xfrm>
            <a:off x="6839085"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411" name="Google Shape;411;p55"/>
          <p:cNvSpPr/>
          <p:nvPr/>
        </p:nvSpPr>
        <p:spPr>
          <a:xfrm>
            <a:off x="5629323" y="294102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412" name="Google Shape;412;p55"/>
          <p:cNvSpPr/>
          <p:nvPr/>
        </p:nvSpPr>
        <p:spPr>
          <a:xfrm>
            <a:off x="3209823" y="2942275"/>
            <a:ext cx="314100" cy="316500"/>
          </a:xfrm>
          <a:prstGeom prst="ellipse">
            <a:avLst/>
          </a:prstGeom>
          <a:solidFill>
            <a:schemeClr val="dk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Calibri"/>
              <a:ea typeface="Calibri"/>
              <a:cs typeface="Calibri"/>
              <a:sym typeface="Calibri"/>
            </a:endParaRPr>
          </a:p>
        </p:txBody>
      </p:sp>
      <p:sp>
        <p:nvSpPr>
          <p:cNvPr id="413" name="Google Shape;413;p55"/>
          <p:cNvSpPr txBox="1"/>
          <p:nvPr/>
        </p:nvSpPr>
        <p:spPr>
          <a:xfrm>
            <a:off x="504700" y="2853625"/>
            <a:ext cx="1479900" cy="6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sv-SE" sz="1000">
                <a:latin typeface="Open Sans"/>
                <a:ea typeface="Open Sans"/>
                <a:cs typeface="Open Sans"/>
                <a:sym typeface="Open Sans"/>
              </a:rPr>
              <a:t>Omvärldsbevakning</a:t>
            </a:r>
            <a:endParaRPr sz="1000">
              <a:latin typeface="Open Sans"/>
              <a:ea typeface="Open Sans"/>
              <a:cs typeface="Open Sans"/>
              <a:sym typeface="Open Sans"/>
            </a:endParaRPr>
          </a:p>
          <a:p>
            <a:pPr indent="0" lvl="0" marL="0" rtl="0" algn="l">
              <a:spcBef>
                <a:spcPts val="0"/>
              </a:spcBef>
              <a:spcAft>
                <a:spcPts val="0"/>
              </a:spcAft>
              <a:buNone/>
            </a:pPr>
            <a:r>
              <a:rPr lang="sv-SE" sz="1000">
                <a:latin typeface="Open Sans"/>
                <a:ea typeface="Open Sans"/>
                <a:cs typeface="Open Sans"/>
                <a:sym typeface="Open Sans"/>
              </a:rPr>
              <a:t>T ex Poddavsnitt</a:t>
            </a:r>
            <a:endParaRPr sz="1000">
              <a:latin typeface="Open Sans"/>
              <a:ea typeface="Open Sans"/>
              <a:cs typeface="Open Sans"/>
              <a:sym typeface="Open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86" name="Shape 886"/>
        <p:cNvGrpSpPr/>
        <p:nvPr/>
      </p:nvGrpSpPr>
      <p:grpSpPr>
        <a:xfrm>
          <a:off x="0" y="0"/>
          <a:ext cx="0" cy="0"/>
          <a:chOff x="0" y="0"/>
          <a:chExt cx="0" cy="0"/>
        </a:xfrm>
      </p:grpSpPr>
      <p:sp>
        <p:nvSpPr>
          <p:cNvPr id="887" name="Google Shape;887;p118"/>
          <p:cNvSpPr/>
          <p:nvPr>
            <p:ph idx="3" type="pic"/>
          </p:nvPr>
        </p:nvSpPr>
        <p:spPr>
          <a:xfrm>
            <a:off x="4572000" y="0"/>
            <a:ext cx="4572000" cy="3431100"/>
          </a:xfrm>
          <a:prstGeom prst="rect">
            <a:avLst/>
          </a:prstGeom>
        </p:spPr>
        <p:txBody>
          <a:bodyPr anchorCtr="0" anchor="ctr" bIns="45675" lIns="91375" spcFirstLastPara="1" rIns="91375" wrap="square" tIns="45675">
            <a:noAutofit/>
          </a:bodyPr>
          <a:lstStyle/>
          <a:p>
            <a:pPr indent="0" lvl="0" marL="0" rtl="0" algn="ctr">
              <a:spcBef>
                <a:spcPts val="280"/>
              </a:spcBef>
              <a:spcAft>
                <a:spcPts val="0"/>
              </a:spcAft>
              <a:buNone/>
            </a:pPr>
            <a:r>
              <a:t/>
            </a:r>
            <a:endParaRPr/>
          </a:p>
        </p:txBody>
      </p:sp>
      <p:sp>
        <p:nvSpPr>
          <p:cNvPr id="888" name="Google Shape;888;p118"/>
          <p:cNvSpPr txBox="1"/>
          <p:nvPr>
            <p:ph type="title"/>
          </p:nvPr>
        </p:nvSpPr>
        <p:spPr>
          <a:xfrm>
            <a:off x="457200" y="240030"/>
            <a:ext cx="37338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sz="3000"/>
              <a:t>Din roll</a:t>
            </a:r>
            <a:endParaRPr sz="3000"/>
          </a:p>
        </p:txBody>
      </p:sp>
      <p:sp>
        <p:nvSpPr>
          <p:cNvPr id="889" name="Google Shape;889;p118"/>
          <p:cNvSpPr txBox="1"/>
          <p:nvPr>
            <p:ph idx="1" type="body"/>
          </p:nvPr>
        </p:nvSpPr>
        <p:spPr>
          <a:xfrm>
            <a:off x="457200" y="1097280"/>
            <a:ext cx="3733800" cy="2091600"/>
          </a:xfrm>
          <a:prstGeom prst="rect">
            <a:avLst/>
          </a:prstGeom>
        </p:spPr>
        <p:txBody>
          <a:bodyPr anchorCtr="0" anchor="t" bIns="45675" lIns="91375" spcFirstLastPara="1" rIns="91375" wrap="square" tIns="45675">
            <a:noAutofit/>
          </a:bodyPr>
          <a:lstStyle/>
          <a:p>
            <a:pPr indent="-330200" lvl="0" marL="457200" rtl="0" algn="l">
              <a:spcBef>
                <a:spcPts val="0"/>
              </a:spcBef>
              <a:spcAft>
                <a:spcPts val="0"/>
              </a:spcAft>
              <a:buSzPts val="1600"/>
              <a:buChar char="●"/>
            </a:pPr>
            <a:r>
              <a:rPr lang="sv-SE"/>
              <a:t>Leda digital transformation</a:t>
            </a:r>
            <a:endParaRPr/>
          </a:p>
          <a:p>
            <a:pPr indent="-330200" lvl="0" marL="457200" rtl="0" algn="l">
              <a:spcBef>
                <a:spcPts val="0"/>
              </a:spcBef>
              <a:spcAft>
                <a:spcPts val="0"/>
              </a:spcAft>
              <a:buSzPts val="1600"/>
              <a:buChar char="●"/>
            </a:pPr>
            <a:r>
              <a:rPr lang="sv-SE"/>
              <a:t>Från förvaltningsledare till</a:t>
            </a:r>
            <a:endParaRPr/>
          </a:p>
          <a:p>
            <a:pPr indent="0" lvl="0" marL="0" rtl="0" algn="l">
              <a:spcBef>
                <a:spcPts val="0"/>
              </a:spcBef>
              <a:spcAft>
                <a:spcPts val="0"/>
              </a:spcAft>
              <a:buNone/>
            </a:pPr>
            <a:r>
              <a:rPr lang="sv-SE"/>
              <a:t>	förändringsledare</a:t>
            </a:r>
            <a:endParaRPr/>
          </a:p>
          <a:p>
            <a:pPr indent="-330200" lvl="0" marL="457200" rtl="0" algn="l">
              <a:spcBef>
                <a:spcPts val="0"/>
              </a:spcBef>
              <a:spcAft>
                <a:spcPts val="0"/>
              </a:spcAft>
              <a:buSzPts val="1600"/>
              <a:buChar char="●"/>
            </a:pPr>
            <a:r>
              <a:rPr lang="sv-SE"/>
              <a:t>Ha kundens fokus</a:t>
            </a:r>
            <a:endParaRPr/>
          </a:p>
          <a:p>
            <a:pPr indent="-330200" lvl="0" marL="457200" rtl="0" algn="l">
              <a:spcBef>
                <a:spcPts val="0"/>
              </a:spcBef>
              <a:spcAft>
                <a:spcPts val="0"/>
              </a:spcAft>
              <a:buSzPts val="1600"/>
              <a:buChar char="●"/>
            </a:pPr>
            <a:r>
              <a:rPr lang="sv-SE"/>
              <a:t>Medskapande</a:t>
            </a:r>
            <a:endParaRPr/>
          </a:p>
          <a:p>
            <a:pPr indent="-330200" lvl="0" marL="457200" rtl="0" algn="l">
              <a:spcBef>
                <a:spcPts val="0"/>
              </a:spcBef>
              <a:spcAft>
                <a:spcPts val="0"/>
              </a:spcAft>
              <a:buSzPts val="1600"/>
              <a:buChar char="●"/>
            </a:pPr>
            <a:r>
              <a:rPr lang="sv-SE"/>
              <a:t>Arbeta systematiskt</a:t>
            </a:r>
            <a:endParaRPr/>
          </a:p>
          <a:p>
            <a:pPr indent="-330200" lvl="0" marL="457200" rtl="0" algn="l">
              <a:spcBef>
                <a:spcPts val="0"/>
              </a:spcBef>
              <a:spcAft>
                <a:spcPts val="0"/>
              </a:spcAft>
              <a:buSzPts val="1600"/>
              <a:buChar char="●"/>
            </a:pPr>
            <a:r>
              <a:rPr lang="sv-SE"/>
              <a:t>Kompetensutveckling</a:t>
            </a:r>
            <a:endParaRPr/>
          </a:p>
        </p:txBody>
      </p:sp>
      <p:sp>
        <p:nvSpPr>
          <p:cNvPr id="890" name="Google Shape;890;p118"/>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Att leda digital transformation</a:t>
            </a:r>
            <a:endParaRPr/>
          </a:p>
        </p:txBody>
      </p:sp>
      <p:pic>
        <p:nvPicPr>
          <p:cNvPr id="891" name="Google Shape;891;p118"/>
          <p:cNvPicPr preferRelativeResize="0"/>
          <p:nvPr/>
        </p:nvPicPr>
        <p:blipFill>
          <a:blip r:embed="rId3">
            <a:alphaModFix/>
          </a:blip>
          <a:stretch>
            <a:fillRect/>
          </a:stretch>
        </p:blipFill>
        <p:spPr>
          <a:xfrm>
            <a:off x="3945650" y="240025"/>
            <a:ext cx="4929000" cy="3968275"/>
          </a:xfrm>
          <a:prstGeom prst="rect">
            <a:avLst/>
          </a:prstGeom>
          <a:noFill/>
          <a:ln>
            <a:noFill/>
          </a:ln>
        </p:spPr>
      </p:pic>
      <p:sp>
        <p:nvSpPr>
          <p:cNvPr id="892" name="Google Shape;892;p118"/>
          <p:cNvSpPr txBox="1"/>
          <p:nvPr/>
        </p:nvSpPr>
        <p:spPr>
          <a:xfrm>
            <a:off x="7609850" y="993325"/>
            <a:ext cx="1422900" cy="62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a:latin typeface="Open Sans"/>
                <a:ea typeface="Open Sans"/>
                <a:cs typeface="Open Sans"/>
                <a:sym typeface="Open Sans"/>
              </a:rPr>
              <a:t>TA POSITION</a:t>
            </a:r>
            <a:endParaRPr b="1">
              <a:latin typeface="Open Sans"/>
              <a:ea typeface="Open Sans"/>
              <a:cs typeface="Open Sans"/>
              <a:sym typeface="Open Sans"/>
            </a:endParaRPr>
          </a:p>
        </p:txBody>
      </p:sp>
      <p:sp>
        <p:nvSpPr>
          <p:cNvPr id="893" name="Google Shape;893;p118"/>
          <p:cNvSpPr txBox="1"/>
          <p:nvPr/>
        </p:nvSpPr>
        <p:spPr>
          <a:xfrm>
            <a:off x="6992825" y="3200750"/>
            <a:ext cx="1049100" cy="8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a:latin typeface="Open Sans"/>
                <a:ea typeface="Open Sans"/>
                <a:cs typeface="Open Sans"/>
                <a:sym typeface="Open Sans"/>
              </a:rPr>
              <a:t>VÄLJ RÄTT VÅGOR</a:t>
            </a:r>
            <a:endParaRPr b="1">
              <a:latin typeface="Open Sans"/>
              <a:ea typeface="Open Sans"/>
              <a:cs typeface="Open Sans"/>
              <a:sym typeface="Open Sans"/>
            </a:endParaRPr>
          </a:p>
        </p:txBody>
      </p:sp>
      <p:sp>
        <p:nvSpPr>
          <p:cNvPr id="894" name="Google Shape;894;p118"/>
          <p:cNvSpPr txBox="1"/>
          <p:nvPr/>
        </p:nvSpPr>
        <p:spPr>
          <a:xfrm>
            <a:off x="3917550" y="1751100"/>
            <a:ext cx="1181400" cy="8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sv-SE">
                <a:latin typeface="Open Sans"/>
                <a:ea typeface="Open Sans"/>
                <a:cs typeface="Open Sans"/>
                <a:sym typeface="Open Sans"/>
              </a:rPr>
              <a:t>GÖR DET MESTA AV VÅGORNA</a:t>
            </a:r>
            <a:endParaRPr b="1">
              <a:latin typeface="Open Sans"/>
              <a:ea typeface="Open Sans"/>
              <a:cs typeface="Open Sans"/>
              <a:sym typeface="Open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8" name="Shape 898"/>
        <p:cNvGrpSpPr/>
        <p:nvPr/>
      </p:nvGrpSpPr>
      <p:grpSpPr>
        <a:xfrm>
          <a:off x="0" y="0"/>
          <a:ext cx="0" cy="0"/>
          <a:chOff x="0" y="0"/>
          <a:chExt cx="0" cy="0"/>
        </a:xfrm>
      </p:grpSpPr>
      <p:sp>
        <p:nvSpPr>
          <p:cNvPr id="899" name="Google Shape;899;p119"/>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Clr>
                <a:schemeClr val="dk1"/>
              </a:buClr>
              <a:buSzPts val="1100"/>
              <a:buFont typeface="Arial"/>
              <a:buNone/>
            </a:pPr>
            <a:r>
              <a:rPr lang="sv-SE">
                <a:solidFill>
                  <a:srgbClr val="FFFFFF"/>
                </a:solidFill>
              </a:rPr>
              <a:t>Till nästa gång, WS 2 191023</a:t>
            </a:r>
            <a:endParaRPr>
              <a:solidFill>
                <a:srgbClr val="FFFFFF"/>
              </a:solidFill>
            </a:endParaRPr>
          </a:p>
          <a:p>
            <a:pPr indent="0" lvl="0" marL="0" rtl="0" algn="l">
              <a:spcBef>
                <a:spcPts val="0"/>
              </a:spcBef>
              <a:spcAft>
                <a:spcPts val="0"/>
              </a:spcAft>
              <a:buNone/>
            </a:pPr>
            <a:r>
              <a:t/>
            </a:r>
            <a:endParaRPr/>
          </a:p>
        </p:txBody>
      </p:sp>
      <p:sp>
        <p:nvSpPr>
          <p:cNvPr id="900" name="Google Shape;900;p119"/>
          <p:cNvSpPr txBox="1"/>
          <p:nvPr>
            <p:ph idx="1" type="body"/>
          </p:nvPr>
        </p:nvSpPr>
        <p:spPr>
          <a:xfrm>
            <a:off x="457200" y="1406040"/>
            <a:ext cx="8229600" cy="2606100"/>
          </a:xfrm>
          <a:prstGeom prst="rect">
            <a:avLst/>
          </a:prstGeom>
        </p:spPr>
        <p:txBody>
          <a:bodyPr anchorCtr="0" anchor="t" bIns="45675" lIns="91375" spcFirstLastPara="1" rIns="91375" wrap="square" tIns="45675">
            <a:noAutofit/>
          </a:bodyPr>
          <a:lstStyle/>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Avsätt tid i almanackan - skapa din egen logg</a:t>
            </a:r>
            <a:endParaRPr sz="2000">
              <a:solidFill>
                <a:srgbClr val="FFFFFF"/>
              </a:solidFill>
            </a:endParaRPr>
          </a:p>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Läs till sidan 101 i boken</a:t>
            </a:r>
            <a:endParaRPr sz="2000">
              <a:solidFill>
                <a:srgbClr val="FFFFFF"/>
              </a:solidFill>
            </a:endParaRPr>
          </a:p>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Installera podcastläsare och lyssna till podcast </a:t>
            </a:r>
            <a:endParaRPr sz="2000">
              <a:solidFill>
                <a:srgbClr val="FFFFFF"/>
              </a:solidFill>
            </a:endParaRPr>
          </a:p>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Genomför och dokumentera diskussionen </a:t>
            </a:r>
            <a:br>
              <a:rPr lang="sv-SE" sz="2000">
                <a:solidFill>
                  <a:srgbClr val="FFFFFF"/>
                </a:solidFill>
              </a:rPr>
            </a:br>
            <a:r>
              <a:rPr lang="sv-SE" sz="2000">
                <a:solidFill>
                  <a:srgbClr val="FFFFFF"/>
                </a:solidFill>
              </a:rPr>
              <a:t>"Vad innebär digitalisering för dig?” med medarbetare</a:t>
            </a:r>
            <a:endParaRPr sz="2000">
              <a:solidFill>
                <a:srgbClr val="FFFFFF"/>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04" name="Shape 904"/>
        <p:cNvGrpSpPr/>
        <p:nvPr/>
      </p:nvGrpSpPr>
      <p:grpSpPr>
        <a:xfrm>
          <a:off x="0" y="0"/>
          <a:ext cx="0" cy="0"/>
          <a:chOff x="0" y="0"/>
          <a:chExt cx="0" cy="0"/>
        </a:xfrm>
      </p:grpSpPr>
      <p:sp>
        <p:nvSpPr>
          <p:cNvPr id="905" name="Google Shape;905;p120"/>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Clr>
                <a:schemeClr val="dk1"/>
              </a:buClr>
              <a:buSzPts val="1100"/>
              <a:buFont typeface="Arial"/>
              <a:buNone/>
            </a:pPr>
            <a:r>
              <a:rPr lang="sv-SE">
                <a:solidFill>
                  <a:srgbClr val="FFFFFF"/>
                </a:solidFill>
              </a:rPr>
              <a:t>Till nästa gång, WS 2 19102</a:t>
            </a:r>
            <a:r>
              <a:rPr lang="sv-SE"/>
              <a:t>4</a:t>
            </a:r>
            <a:endParaRPr>
              <a:solidFill>
                <a:srgbClr val="FFFFFF"/>
              </a:solidFill>
            </a:endParaRPr>
          </a:p>
          <a:p>
            <a:pPr indent="0" lvl="0" marL="0" rtl="0" algn="l">
              <a:spcBef>
                <a:spcPts val="0"/>
              </a:spcBef>
              <a:spcAft>
                <a:spcPts val="0"/>
              </a:spcAft>
              <a:buNone/>
            </a:pPr>
            <a:r>
              <a:t/>
            </a:r>
            <a:endParaRPr/>
          </a:p>
        </p:txBody>
      </p:sp>
      <p:sp>
        <p:nvSpPr>
          <p:cNvPr id="906" name="Google Shape;906;p120"/>
          <p:cNvSpPr txBox="1"/>
          <p:nvPr>
            <p:ph idx="1" type="body"/>
          </p:nvPr>
        </p:nvSpPr>
        <p:spPr>
          <a:xfrm>
            <a:off x="457200" y="1405890"/>
            <a:ext cx="8229600" cy="2606100"/>
          </a:xfrm>
          <a:prstGeom prst="rect">
            <a:avLst/>
          </a:prstGeom>
        </p:spPr>
        <p:txBody>
          <a:bodyPr anchorCtr="0" anchor="t" bIns="45675" lIns="91375" spcFirstLastPara="1" rIns="91375" wrap="square" tIns="45675">
            <a:noAutofit/>
          </a:bodyPr>
          <a:lstStyle/>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Avsätt tid i almanackan - skapa din egen logg</a:t>
            </a:r>
            <a:endParaRPr sz="2000">
              <a:solidFill>
                <a:srgbClr val="FFFFFF"/>
              </a:solidFill>
            </a:endParaRPr>
          </a:p>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Läs till sidan 101 i boken</a:t>
            </a:r>
            <a:endParaRPr sz="2000">
              <a:solidFill>
                <a:srgbClr val="FFFFFF"/>
              </a:solidFill>
            </a:endParaRPr>
          </a:p>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Installera podcastläsare och lyssna till podcast </a:t>
            </a:r>
            <a:endParaRPr sz="2000">
              <a:solidFill>
                <a:srgbClr val="FFFFFF"/>
              </a:solidFill>
            </a:endParaRPr>
          </a:p>
          <a:p>
            <a:pPr indent="-355600" lvl="0" marL="457200" rtl="0" algn="l">
              <a:lnSpc>
                <a:spcPct val="115000"/>
              </a:lnSpc>
              <a:spcBef>
                <a:spcPts val="0"/>
              </a:spcBef>
              <a:spcAft>
                <a:spcPts val="0"/>
              </a:spcAft>
              <a:buClr>
                <a:srgbClr val="FFFFFF"/>
              </a:buClr>
              <a:buSzPts val="2000"/>
              <a:buFont typeface="Open Sans"/>
              <a:buChar char="●"/>
            </a:pPr>
            <a:r>
              <a:rPr lang="sv-SE" sz="2000">
                <a:solidFill>
                  <a:srgbClr val="FFFFFF"/>
                </a:solidFill>
              </a:rPr>
              <a:t>Genomför och dokumentera diskussionen </a:t>
            </a:r>
            <a:br>
              <a:rPr lang="sv-SE" sz="2000">
                <a:solidFill>
                  <a:srgbClr val="FFFFFF"/>
                </a:solidFill>
              </a:rPr>
            </a:br>
            <a:r>
              <a:rPr lang="sv-SE" sz="2000">
                <a:solidFill>
                  <a:srgbClr val="FFFFFF"/>
                </a:solidFill>
              </a:rPr>
              <a:t>"Vad innebär digitalisering för dig?” med medarbetare</a:t>
            </a:r>
            <a:endParaRPr sz="2000">
              <a:solidFill>
                <a:srgbClr val="FFFFFF"/>
              </a:solidFill>
            </a:endParaRPr>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11" name="Shape 911"/>
        <p:cNvGrpSpPr/>
        <p:nvPr/>
      </p:nvGrpSpPr>
      <p:grpSpPr>
        <a:xfrm>
          <a:off x="0" y="0"/>
          <a:ext cx="0" cy="0"/>
          <a:chOff x="0" y="0"/>
          <a:chExt cx="0" cy="0"/>
        </a:xfrm>
      </p:grpSpPr>
      <p:sp>
        <p:nvSpPr>
          <p:cNvPr id="912" name="Google Shape;912;p121"/>
          <p:cNvSpPr txBox="1"/>
          <p:nvPr/>
        </p:nvSpPr>
        <p:spPr>
          <a:xfrm>
            <a:off x="761575" y="726275"/>
            <a:ext cx="7620300" cy="585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sv-SE" sz="3000">
                <a:solidFill>
                  <a:srgbClr val="FFFFFF"/>
                </a:solidFill>
                <a:latin typeface="Open Sans ExtraBold"/>
                <a:ea typeface="Open Sans ExtraBold"/>
                <a:cs typeface="Open Sans ExtraBold"/>
                <a:sym typeface="Open Sans ExtraBold"/>
              </a:rPr>
              <a:t>Check-out</a:t>
            </a:r>
            <a:endParaRPr sz="3000">
              <a:solidFill>
                <a:srgbClr val="FFFFFF"/>
              </a:solidFill>
              <a:latin typeface="Open Sans ExtraBold"/>
              <a:ea typeface="Open Sans ExtraBold"/>
              <a:cs typeface="Open Sans ExtraBold"/>
              <a:sym typeface="Open Sans ExtraBold"/>
            </a:endParaRPr>
          </a:p>
        </p:txBody>
      </p:sp>
      <p:sp>
        <p:nvSpPr>
          <p:cNvPr id="913" name="Google Shape;913;p121"/>
          <p:cNvSpPr txBox="1"/>
          <p:nvPr/>
        </p:nvSpPr>
        <p:spPr>
          <a:xfrm>
            <a:off x="761575" y="1319300"/>
            <a:ext cx="7465800" cy="223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sv-SE" sz="2000">
                <a:solidFill>
                  <a:srgbClr val="FFFFFF"/>
                </a:solidFill>
                <a:latin typeface="Open Sans"/>
                <a:ea typeface="Open Sans"/>
                <a:cs typeface="Open Sans"/>
                <a:sym typeface="Open Sans"/>
              </a:rPr>
              <a:t>Vad är din roll i den digitala förändringen?</a:t>
            </a:r>
            <a:endParaRPr sz="20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sv-SE" sz="2000">
                <a:solidFill>
                  <a:srgbClr val="FFFFFF"/>
                </a:solidFill>
                <a:latin typeface="Open Sans"/>
                <a:ea typeface="Open Sans"/>
                <a:cs typeface="Open Sans"/>
                <a:sym typeface="Open Sans"/>
              </a:rPr>
              <a:t>Vad tar du med dig härifrån idag?</a:t>
            </a:r>
            <a:endParaRPr sz="20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20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sv-SE" sz="2000">
                <a:solidFill>
                  <a:srgbClr val="FFFFFF"/>
                </a:solidFill>
                <a:latin typeface="Open Sans ExtraBold"/>
                <a:ea typeface="Open Sans ExtraBold"/>
                <a:cs typeface="Open Sans ExtraBold"/>
                <a:sym typeface="Open Sans ExtraBold"/>
              </a:rPr>
              <a:t>TACK!</a:t>
            </a:r>
            <a:endParaRPr sz="2000">
              <a:solidFill>
                <a:srgbClr val="FFFFFF"/>
              </a:solidFill>
              <a:latin typeface="Open Sans ExtraBold"/>
              <a:ea typeface="Open Sans ExtraBold"/>
              <a:cs typeface="Open Sans ExtraBold"/>
              <a:sym typeface="Open Sans ExtraBold"/>
            </a:endParaRPr>
          </a:p>
        </p:txBody>
      </p:sp>
      <p:sp>
        <p:nvSpPr>
          <p:cNvPr id="914" name="Google Shape;914;p121"/>
          <p:cNvSpPr txBox="1"/>
          <p:nvPr>
            <p:ph idx="2" type="body"/>
          </p:nvPr>
        </p:nvSpPr>
        <p:spPr>
          <a:xfrm>
            <a:off x="533400" y="4354830"/>
            <a:ext cx="4095600" cy="221400"/>
          </a:xfrm>
          <a:prstGeom prst="rect">
            <a:avLst/>
          </a:prstGeom>
        </p:spPr>
        <p:txBody>
          <a:bodyPr anchorCtr="0" anchor="t" bIns="45675" lIns="91375" spcFirstLastPara="1" rIns="91375" wrap="square" tIns="45675">
            <a:noAutofit/>
          </a:bodyPr>
          <a:lstStyle/>
          <a:p>
            <a:pPr indent="0" lvl="0" marL="0" rtl="0" algn="l">
              <a:spcBef>
                <a:spcPts val="0"/>
              </a:spcBef>
              <a:spcAft>
                <a:spcPts val="0"/>
              </a:spcAft>
              <a:buNone/>
            </a:pPr>
            <a:r>
              <a:rPr lang="sv-SE"/>
              <a:t>Leda digital transformation</a:t>
            </a:r>
            <a:endParaRPr/>
          </a:p>
        </p:txBody>
      </p:sp>
      <p:sp>
        <p:nvSpPr>
          <p:cNvPr id="915" name="Google Shape;915;p121"/>
          <p:cNvSpPr/>
          <p:nvPr>
            <p:ph idx="3" type="pic"/>
          </p:nvPr>
        </p:nvSpPr>
        <p:spPr>
          <a:xfrm>
            <a:off x="4572000" y="0"/>
            <a:ext cx="4572000" cy="3431100"/>
          </a:xfrm>
          <a:prstGeom prst="rect">
            <a:avLst/>
          </a:prstGeom>
        </p:spPr>
        <p:txBody>
          <a:bodyPr anchorCtr="0" anchor="ctr" bIns="45675" lIns="91375" spcFirstLastPara="1" rIns="91375" wrap="square" tIns="45675">
            <a:noAutofit/>
          </a:bodyPr>
          <a:lstStyle/>
          <a:p>
            <a:pPr indent="0" lvl="0" marL="0" rtl="0" algn="ctr">
              <a:spcBef>
                <a:spcPts val="28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Google Shape;418;p56"/>
          <p:cNvSpPr txBox="1"/>
          <p:nvPr>
            <p:ph idx="1" type="body"/>
          </p:nvPr>
        </p:nvSpPr>
        <p:spPr>
          <a:xfrm>
            <a:off x="457200" y="1405890"/>
            <a:ext cx="8229600" cy="2606100"/>
          </a:xfrm>
          <a:prstGeom prst="rect">
            <a:avLst/>
          </a:prstGeom>
        </p:spPr>
        <p:txBody>
          <a:bodyPr anchorCtr="0" anchor="t" bIns="45675" lIns="91375" spcFirstLastPara="1" rIns="91375" wrap="square" tIns="45675">
            <a:noAutofit/>
          </a:bodyPr>
          <a:lstStyle/>
          <a:p>
            <a:pPr indent="0" lvl="0" marL="0" rtl="0" algn="l">
              <a:lnSpc>
                <a:spcPct val="115000"/>
              </a:lnSpc>
              <a:spcBef>
                <a:spcPts val="0"/>
              </a:spcBef>
              <a:spcAft>
                <a:spcPts val="0"/>
              </a:spcAft>
              <a:buNone/>
            </a:pPr>
            <a:r>
              <a:rPr lang="sv-SE" sz="2000">
                <a:solidFill>
                  <a:srgbClr val="FFFFFF"/>
                </a:solidFill>
              </a:rPr>
              <a:t>Transformationsplanen - ett urval av prioriterade förändringsresor utifrån:</a:t>
            </a:r>
            <a:endParaRPr>
              <a:solidFill>
                <a:srgbClr val="FFFFFF"/>
              </a:solidFill>
            </a:endParaRPr>
          </a:p>
        </p:txBody>
      </p:sp>
      <p:sp>
        <p:nvSpPr>
          <p:cNvPr id="419" name="Google Shape;419;p56"/>
          <p:cNvSpPr txBox="1"/>
          <p:nvPr>
            <p:ph type="title"/>
          </p:nvPr>
        </p:nvSpPr>
        <p:spPr>
          <a:xfrm>
            <a:off x="457200" y="548640"/>
            <a:ext cx="8229600" cy="857400"/>
          </a:xfrm>
          <a:prstGeom prst="rect">
            <a:avLst/>
          </a:prstGeom>
        </p:spPr>
        <p:txBody>
          <a:bodyPr anchorCtr="0" anchor="ctr" bIns="45675" lIns="91375" spcFirstLastPara="1" rIns="91375" wrap="square" tIns="45675">
            <a:noAutofit/>
          </a:bodyPr>
          <a:lstStyle/>
          <a:p>
            <a:pPr indent="0" lvl="0" marL="0" rtl="0" algn="l">
              <a:spcBef>
                <a:spcPts val="0"/>
              </a:spcBef>
              <a:spcAft>
                <a:spcPts val="0"/>
              </a:spcAft>
              <a:buNone/>
            </a:pPr>
            <a:r>
              <a:rPr lang="sv-SE"/>
              <a:t>Slutprodukten - en transformationsplan</a:t>
            </a:r>
            <a:endParaRPr/>
          </a:p>
        </p:txBody>
      </p:sp>
      <p:sp>
        <p:nvSpPr>
          <p:cNvPr id="420" name="Google Shape;420;p56"/>
          <p:cNvSpPr/>
          <p:nvPr/>
        </p:nvSpPr>
        <p:spPr>
          <a:xfrm>
            <a:off x="1726428" y="2951878"/>
            <a:ext cx="1432200" cy="883500"/>
          </a:xfrm>
          <a:prstGeom prst="homePlate">
            <a:avLst>
              <a:gd fmla="val 50000" name="adj"/>
            </a:avLst>
          </a:prstGeom>
          <a:solidFill>
            <a:srgbClr val="F4F9FF"/>
          </a:solidFill>
          <a:ln cap="flat" cmpd="sng" w="19050">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D</a:t>
            </a:r>
            <a:r>
              <a:rPr b="1" lang="sv-SE">
                <a:latin typeface="Calibri"/>
                <a:ea typeface="Calibri"/>
                <a:cs typeface="Calibri"/>
                <a:sym typeface="Calibri"/>
              </a:rPr>
              <a:t>igital mognad</a:t>
            </a:r>
            <a:endParaRPr b="1" i="0" sz="1400" u="none" cap="none" strike="noStrike">
              <a:solidFill>
                <a:srgbClr val="000000"/>
              </a:solidFill>
              <a:latin typeface="Calibri"/>
              <a:ea typeface="Calibri"/>
              <a:cs typeface="Calibri"/>
              <a:sym typeface="Calibri"/>
            </a:endParaRPr>
          </a:p>
        </p:txBody>
      </p:sp>
      <p:sp>
        <p:nvSpPr>
          <p:cNvPr id="421" name="Google Shape;421;p56"/>
          <p:cNvSpPr/>
          <p:nvPr/>
        </p:nvSpPr>
        <p:spPr>
          <a:xfrm>
            <a:off x="3158553" y="2951878"/>
            <a:ext cx="1432200" cy="883500"/>
          </a:xfrm>
          <a:prstGeom prst="homePlate">
            <a:avLst>
              <a:gd fmla="val 50000" name="adj"/>
            </a:avLst>
          </a:prstGeom>
          <a:solidFill>
            <a:srgbClr val="F4F9FF"/>
          </a:solidFill>
          <a:ln cap="flat" cmpd="sng" w="19050">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Omvärld</a:t>
            </a:r>
            <a:endParaRPr b="1" i="0" sz="1400" u="none" cap="none" strike="noStrike">
              <a:solidFill>
                <a:srgbClr val="000000"/>
              </a:solidFill>
              <a:latin typeface="Calibri"/>
              <a:ea typeface="Calibri"/>
              <a:cs typeface="Calibri"/>
              <a:sym typeface="Calibri"/>
            </a:endParaRPr>
          </a:p>
        </p:txBody>
      </p:sp>
      <p:sp>
        <p:nvSpPr>
          <p:cNvPr id="422" name="Google Shape;422;p56"/>
          <p:cNvSpPr/>
          <p:nvPr/>
        </p:nvSpPr>
        <p:spPr>
          <a:xfrm>
            <a:off x="4590678" y="2951878"/>
            <a:ext cx="1432200" cy="883500"/>
          </a:xfrm>
          <a:prstGeom prst="homePlate">
            <a:avLst>
              <a:gd fmla="val 50000" name="adj"/>
            </a:avLst>
          </a:prstGeom>
          <a:solidFill>
            <a:srgbClr val="F4F9FF"/>
          </a:solidFill>
          <a:ln cap="flat" cmpd="sng" w="19050">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Vågor</a:t>
            </a:r>
            <a:endParaRPr b="1" i="0" sz="1400" u="none" cap="none" strike="noStrike">
              <a:solidFill>
                <a:srgbClr val="000000"/>
              </a:solidFill>
              <a:latin typeface="Calibri"/>
              <a:ea typeface="Calibri"/>
              <a:cs typeface="Calibri"/>
              <a:sym typeface="Calibri"/>
            </a:endParaRPr>
          </a:p>
        </p:txBody>
      </p:sp>
      <p:sp>
        <p:nvSpPr>
          <p:cNvPr id="423" name="Google Shape;423;p56"/>
          <p:cNvSpPr/>
          <p:nvPr/>
        </p:nvSpPr>
        <p:spPr>
          <a:xfrm>
            <a:off x="6022803" y="2951878"/>
            <a:ext cx="1432200" cy="883500"/>
          </a:xfrm>
          <a:prstGeom prst="homePlate">
            <a:avLst>
              <a:gd fmla="val 50000" name="adj"/>
            </a:avLst>
          </a:prstGeom>
          <a:solidFill>
            <a:srgbClr val="F4F9FF"/>
          </a:solidFill>
          <a:ln cap="flat" cmpd="sng" w="19050">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Destination</a:t>
            </a:r>
            <a:endParaRPr b="1" i="0" sz="1400" u="none" cap="none" strike="noStrike">
              <a:solidFill>
                <a:srgbClr val="000000"/>
              </a:solidFill>
              <a:latin typeface="Calibri"/>
              <a:ea typeface="Calibri"/>
              <a:cs typeface="Calibri"/>
              <a:sym typeface="Calibri"/>
            </a:endParaRPr>
          </a:p>
        </p:txBody>
      </p:sp>
      <p:sp>
        <p:nvSpPr>
          <p:cNvPr id="424" name="Google Shape;424;p56"/>
          <p:cNvSpPr/>
          <p:nvPr/>
        </p:nvSpPr>
        <p:spPr>
          <a:xfrm>
            <a:off x="7454928" y="2951878"/>
            <a:ext cx="1432200" cy="883500"/>
          </a:xfrm>
          <a:prstGeom prst="homePlate">
            <a:avLst>
              <a:gd fmla="val 2386" name="adj"/>
            </a:avLst>
          </a:prstGeom>
          <a:solidFill>
            <a:srgbClr val="F4F9FF"/>
          </a:solidFill>
          <a:ln cap="flat" cmpd="sng" w="19050">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Transformations-</a:t>
            </a:r>
            <a:br>
              <a:rPr b="1" i="0" lang="sv-SE" sz="1400" u="none" cap="none" strike="noStrike">
                <a:solidFill>
                  <a:srgbClr val="000000"/>
                </a:solidFill>
                <a:latin typeface="Calibri"/>
                <a:ea typeface="Calibri"/>
                <a:cs typeface="Calibri"/>
                <a:sym typeface="Calibri"/>
              </a:rPr>
            </a:br>
            <a:r>
              <a:rPr b="1" i="0" lang="sv-SE" sz="1400" u="none" cap="none" strike="noStrike">
                <a:solidFill>
                  <a:srgbClr val="000000"/>
                </a:solidFill>
                <a:latin typeface="Calibri"/>
                <a:ea typeface="Calibri"/>
                <a:cs typeface="Calibri"/>
                <a:sym typeface="Calibri"/>
              </a:rPr>
              <a:t>plan</a:t>
            </a:r>
            <a:endParaRPr b="1" i="0" sz="1400" u="none" cap="none" strike="noStrike">
              <a:solidFill>
                <a:srgbClr val="000000"/>
              </a:solidFill>
              <a:latin typeface="Calibri"/>
              <a:ea typeface="Calibri"/>
              <a:cs typeface="Calibri"/>
              <a:sym typeface="Calibri"/>
            </a:endParaRPr>
          </a:p>
        </p:txBody>
      </p:sp>
      <p:sp>
        <p:nvSpPr>
          <p:cNvPr id="425" name="Google Shape;425;p56"/>
          <p:cNvSpPr/>
          <p:nvPr/>
        </p:nvSpPr>
        <p:spPr>
          <a:xfrm>
            <a:off x="256859" y="2951878"/>
            <a:ext cx="1432200" cy="883500"/>
          </a:xfrm>
          <a:prstGeom prst="homePlate">
            <a:avLst>
              <a:gd fmla="val 50000" name="adj"/>
            </a:avLst>
          </a:prstGeom>
          <a:solidFill>
            <a:srgbClr val="F4F9FF"/>
          </a:solidFill>
          <a:ln cap="flat" cmpd="sng" w="19050">
            <a:solidFill>
              <a:schemeClr val="dk2"/>
            </a:solidFill>
            <a:prstDash val="solid"/>
            <a:round/>
            <a:headEnd len="sm" w="sm" type="none"/>
            <a:tailEnd len="sm" w="sm" type="none"/>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sv-SE" sz="1400" u="none" cap="none" strike="noStrike">
                <a:solidFill>
                  <a:srgbClr val="000000"/>
                </a:solidFill>
                <a:latin typeface="Calibri"/>
                <a:ea typeface="Calibri"/>
                <a:cs typeface="Calibri"/>
                <a:sym typeface="Calibri"/>
              </a:rPr>
              <a:t> Vilka vi är</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57"/>
          <p:cNvSpPr txBox="1"/>
          <p:nvPr>
            <p:ph idx="4294967295" type="title"/>
          </p:nvPr>
        </p:nvSpPr>
        <p:spPr>
          <a:xfrm>
            <a:off x="0" y="397290"/>
            <a:ext cx="8229600" cy="857400"/>
          </a:xfrm>
          <a:prstGeom prst="rect">
            <a:avLst/>
          </a:prstGeom>
        </p:spPr>
        <p:txBody>
          <a:bodyPr anchorCtr="0" anchor="ctr" bIns="45675" lIns="91375" spcFirstLastPara="1" rIns="91375" wrap="square" tIns="45675">
            <a:noAutofit/>
          </a:bodyPr>
          <a:lstStyle/>
          <a:p>
            <a:pPr indent="0" lvl="0" marL="0" rtl="0" algn="ctr">
              <a:spcBef>
                <a:spcPts val="0"/>
              </a:spcBef>
              <a:spcAft>
                <a:spcPts val="0"/>
              </a:spcAft>
              <a:buNone/>
            </a:pPr>
            <a:r>
              <a:rPr lang="sv-SE" sz="3600">
                <a:solidFill>
                  <a:schemeClr val="accent3"/>
                </a:solidFill>
                <a:latin typeface="Open Sans ExtraBold"/>
                <a:ea typeface="Open Sans ExtraBold"/>
                <a:cs typeface="Open Sans ExtraBold"/>
                <a:sym typeface="Open Sans ExtraBold"/>
              </a:rPr>
              <a:t>Lärplattformen samarbeta.se</a:t>
            </a:r>
            <a:endParaRPr sz="3600">
              <a:solidFill>
                <a:schemeClr val="accent3"/>
              </a:solidFill>
              <a:latin typeface="Open Sans ExtraBold"/>
              <a:ea typeface="Open Sans ExtraBold"/>
              <a:cs typeface="Open Sans ExtraBold"/>
              <a:sym typeface="Open Sans ExtraBold"/>
            </a:endParaRPr>
          </a:p>
        </p:txBody>
      </p:sp>
      <p:pic>
        <p:nvPicPr>
          <p:cNvPr id="431" name="Google Shape;431;p57"/>
          <p:cNvPicPr preferRelativeResize="0"/>
          <p:nvPr/>
        </p:nvPicPr>
        <p:blipFill rotWithShape="1">
          <a:blip r:embed="rId3">
            <a:alphaModFix/>
          </a:blip>
          <a:srcRect b="7893" l="0" r="0" t="0"/>
          <a:stretch/>
        </p:blipFill>
        <p:spPr>
          <a:xfrm>
            <a:off x="823825" y="1297100"/>
            <a:ext cx="6014749" cy="2942850"/>
          </a:xfrm>
          <a:prstGeom prst="rect">
            <a:avLst/>
          </a:prstGeom>
          <a:noFill/>
          <a:ln>
            <a:noFill/>
          </a:ln>
          <a:effectLst>
            <a:outerShdw blurRad="57150" rotWithShape="0" algn="bl" dir="5400000" dist="19050">
              <a:srgbClr val="000000">
                <a:alpha val="50000"/>
              </a:srgbClr>
            </a:outerShdw>
          </a:effectLst>
        </p:spPr>
      </p:pic>
      <p:sp>
        <p:nvSpPr>
          <p:cNvPr id="432" name="Google Shape;432;p57"/>
          <p:cNvSpPr txBox="1"/>
          <p:nvPr/>
        </p:nvSpPr>
        <p:spPr>
          <a:xfrm>
            <a:off x="673350" y="4454875"/>
            <a:ext cx="3840300" cy="47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sv-SE" sz="1800" u="sng">
                <a:solidFill>
                  <a:schemeClr val="accent3"/>
                </a:solidFill>
                <a:latin typeface="Open Sans"/>
                <a:ea typeface="Open Sans"/>
                <a:cs typeface="Open Sans"/>
                <a:sym typeface="Open Sans"/>
                <a:hlinkClick r:id="rId4"/>
              </a:rPr>
              <a:t>https://tinyurl.com/ledadigital</a:t>
            </a:r>
            <a:endParaRPr b="1" sz="1800">
              <a:solidFill>
                <a:schemeClr val="accent3"/>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Powerpointmall 16.10">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