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4" r:id="rId1"/>
    <p:sldMasterId id="2147483715" r:id="rId2"/>
  </p:sldMasterIdLst>
  <p:notesMasterIdLst>
    <p:notesMasterId r:id="rId60"/>
  </p:notesMasterIdLst>
  <p:sldIdLst>
    <p:sldId id="256"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9" r:id="rId44"/>
    <p:sldId id="300" r:id="rId45"/>
    <p:sldId id="301" r:id="rId46"/>
    <p:sldId id="302"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Lst>
  <p:sldSz cx="9144000" cy="5143500" type="screen16x9"/>
  <p:notesSz cx="6858000" cy="9144000"/>
  <p:embeddedFontLst>
    <p:embeddedFont>
      <p:font typeface="Calibri" panose="020F0502020204030204" pitchFamily="34" charset="0"/>
      <p:regular r:id="rId61"/>
      <p:bold r:id="rId62"/>
      <p:italic r:id="rId63"/>
      <p:boldItalic r:id="rId64"/>
    </p:embeddedFont>
    <p:embeddedFont>
      <p:font typeface="Gill Sans" panose="020B0502020104020203" pitchFamily="34" charset="-79"/>
      <p:regular r:id="rId65"/>
      <p:bold r:id="rId66"/>
    </p:embeddedFont>
    <p:embeddedFont>
      <p:font typeface="Helvetica Neue Light" panose="02000403000000020004" pitchFamily="2" charset="0"/>
      <p:regular r:id="rId67"/>
      <p:bold r:id="rId68"/>
      <p:italic r:id="rId69"/>
      <p:boldItalic r:id="rId70"/>
    </p:embeddedFont>
    <p:embeddedFont>
      <p:font typeface="Open Sans" panose="020B0706030804020204" pitchFamily="34" charset="0"/>
      <p:regular r:id="rId71"/>
      <p:bold r:id="rId72"/>
      <p:italic r:id="rId73"/>
      <p:boldItalic r:id="rId74"/>
    </p:embeddedFont>
    <p:embeddedFont>
      <p:font typeface="Open Sans ExtraBold" panose="020B0806030504020204" pitchFamily="34" charset="0"/>
      <p:bold r:id="rId75"/>
      <p:italic r:id="rId76"/>
      <p:boldItalic r:id="rId77"/>
    </p:embeddedFont>
    <p:embeddedFont>
      <p:font typeface="Open Sans Light" panose="020B0706030804020204" pitchFamily="34" charset="0"/>
      <p:regular r:id="rId78"/>
      <p:bold r:id="rId79"/>
      <p:italic r:id="rId80"/>
      <p:boldItalic r:id="rId81"/>
    </p:embeddedFont>
    <p:embeddedFont>
      <p:font typeface="Sorts Mill Goudy" panose="02000503000000000000" pitchFamily="2" charset="0"/>
      <p:regular r:id="rId82"/>
      <p: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37">
          <p15:clr>
            <a:srgbClr val="9AA0A6"/>
          </p15:clr>
        </p15:guide>
        <p15:guide id="2" pos="538">
          <p15:clr>
            <a:srgbClr val="9AA0A6"/>
          </p15:clr>
        </p15:guide>
        <p15:guide id="3" pos="368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4670"/>
  </p:normalViewPr>
  <p:slideViewPr>
    <p:cSldViewPr snapToGrid="0">
      <p:cViewPr varScale="1">
        <p:scale>
          <a:sx n="90" d="100"/>
          <a:sy n="90" d="100"/>
        </p:scale>
        <p:origin x="200" y="1256"/>
      </p:cViewPr>
      <p:guideLst>
        <p:guide orient="horz" pos="737"/>
        <p:guide pos="538"/>
        <p:guide pos="36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6.fntdata"/><Relationship Id="rId87" Type="http://schemas.openxmlformats.org/officeDocument/2006/relationships/tableStyles" Target="tableStyles.xml"/><Relationship Id="rId61" Type="http://schemas.openxmlformats.org/officeDocument/2006/relationships/font" Target="fonts/font1.fntdata"/><Relationship Id="rId8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photos/XFMjz4X3hGs?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unsplash.com/search/photos/surf?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621c4459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3621c4459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dffba0362d840da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latin typeface="Arial"/>
                <a:ea typeface="Arial"/>
                <a:cs typeface="Arial"/>
                <a:sym typeface="Arial"/>
              </a:rPr>
              <a:t>WS2 förändringledning/innovation/digital mognad.</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Till nästa träff ska ni ha en diskussion med era medarbetare “Vad innebär digitalisering”</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Mellan WS2-3 göra ett mognadstest. Boken delas in i 9 olika bitar, lite obekväm och lite konstiga begrepp, men det är en lärandeprocess. Bra att sitta i grupp när ni genomför testet. </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WS3. Diskutera resultatet och bearbeta resultatet. </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WS4 Arbeta fram en tranformationsplan.</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Dokumentation är upp till er själva och det är viktigt att ni tar er tid. </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Presentationerna finns upplagda på en lärplattform. </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Skickar ett mejl efter varje WS där vi ger er länkar och påminner vad ni ska göra. </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Någonting ska hända, ni ska bli lite störiga personer som provar på någonting nytt. Vänta inte till 20 januari att låta något hända. </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Gör små små saker för att skapa förändring. </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Det finns en facebookgrupp som ni kan vara med i, de är de personer i Skellefteå kommun som har gått utbildningen. </a:t>
            </a:r>
            <a:endParaRPr>
              <a:latin typeface="Arial"/>
              <a:ea typeface="Arial"/>
              <a:cs typeface="Arial"/>
              <a:sym typeface="Arial"/>
            </a:endParaRPr>
          </a:p>
          <a:p>
            <a:pPr marL="0" lvl="0" indent="0" algn="l" rtl="0">
              <a:spcBef>
                <a:spcPts val="0"/>
              </a:spcBef>
              <a:spcAft>
                <a:spcPts val="0"/>
              </a:spcAft>
              <a:buNone/>
            </a:pPr>
            <a:r>
              <a:rPr lang="sv-SE">
                <a:latin typeface="Arial"/>
                <a:ea typeface="Arial"/>
                <a:cs typeface="Arial"/>
                <a:sym typeface="Arial"/>
              </a:rPr>
              <a:t>Den läxa du får kommer du få redovisa vid nästa tillfälle. </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sv-SE" b="1"/>
              <a:t>SLKS LEDNINGSGRUPP</a:t>
            </a:r>
            <a:endParaRPr b="1"/>
          </a:p>
          <a:p>
            <a:pPr marL="0" lvl="0" indent="0" algn="l" rtl="0">
              <a:spcBef>
                <a:spcPts val="0"/>
              </a:spcBef>
              <a:spcAft>
                <a:spcPts val="0"/>
              </a:spcAft>
              <a:buClr>
                <a:schemeClr val="dk1"/>
              </a:buClr>
              <a:buSzPts val="1100"/>
              <a:buFont typeface="Arial"/>
              <a:buNone/>
            </a:pPr>
            <a:r>
              <a:rPr lang="sv-SE" sz="1400"/>
              <a:t>Kritiska faktorer för att nå resultat</a:t>
            </a:r>
            <a:endParaRPr sz="1400"/>
          </a:p>
          <a:p>
            <a:pPr marL="0" lvl="0" indent="0" algn="l" rtl="0">
              <a:spcBef>
                <a:spcPts val="0"/>
              </a:spcBef>
              <a:spcAft>
                <a:spcPts val="0"/>
              </a:spcAft>
              <a:buClr>
                <a:schemeClr val="dk1"/>
              </a:buClr>
              <a:buSzPts val="1100"/>
              <a:buFont typeface="Arial"/>
              <a:buNone/>
            </a:pPr>
            <a:r>
              <a:rPr lang="sv-SE" sz="1400"/>
              <a:t>Insiktsarbete i organisationen</a:t>
            </a:r>
            <a:endParaRPr sz="1400"/>
          </a:p>
          <a:p>
            <a:pPr marL="0" lvl="0" indent="0" algn="l" rtl="0">
              <a:spcBef>
                <a:spcPts val="0"/>
              </a:spcBef>
              <a:spcAft>
                <a:spcPts val="0"/>
              </a:spcAft>
              <a:buClr>
                <a:schemeClr val="dk1"/>
              </a:buClr>
              <a:buSzPts val="1100"/>
              <a:buFont typeface="Arial"/>
              <a:buNone/>
            </a:pPr>
            <a:r>
              <a:rPr lang="sv-SE" sz="1400"/>
              <a:t>Insikt - tid - förändring</a:t>
            </a:r>
            <a:endParaRPr sz="1400"/>
          </a:p>
          <a:p>
            <a:pPr marL="0" lvl="0" indent="0" algn="l" rtl="0">
              <a:spcBef>
                <a:spcPts val="0"/>
              </a:spcBef>
              <a:spcAft>
                <a:spcPts val="0"/>
              </a:spcAft>
              <a:buClr>
                <a:schemeClr val="dk1"/>
              </a:buClr>
              <a:buSzPts val="1100"/>
              <a:buFont typeface="Arial"/>
              <a:buNone/>
            </a:pPr>
            <a:r>
              <a:rPr lang="sv-SE" sz="1400"/>
              <a:t>Varandras lärresurser</a:t>
            </a:r>
            <a:endParaRPr sz="1400"/>
          </a:p>
          <a:p>
            <a:pPr marL="0" lvl="0" indent="0" algn="l" rtl="0">
              <a:spcBef>
                <a:spcPts val="0"/>
              </a:spcBef>
              <a:spcAft>
                <a:spcPts val="0"/>
              </a:spcAft>
              <a:buClr>
                <a:schemeClr val="dk1"/>
              </a:buClr>
              <a:buSzPts val="1100"/>
              <a:buFont typeface="Arial"/>
              <a:buNone/>
            </a:pPr>
            <a:r>
              <a:rPr lang="sv-SE" sz="1400"/>
              <a:t>Uppmana till egenutveckling, testa något nytt verktyg, eller nytt arbetssätt t ex i Teams. </a:t>
            </a:r>
            <a:endParaRPr sz="1400"/>
          </a:p>
          <a:p>
            <a:pPr marL="0" lvl="0" indent="0" algn="l" rtl="0">
              <a:spcBef>
                <a:spcPts val="0"/>
              </a:spcBef>
              <a:spcAft>
                <a:spcPts val="0"/>
              </a:spcAft>
              <a:buClr>
                <a:schemeClr val="dk1"/>
              </a:buClr>
              <a:buSzPts val="1100"/>
              <a:buFont typeface="Arial"/>
              <a:buNone/>
            </a:pPr>
            <a:r>
              <a:rPr lang="sv-SE" sz="1400"/>
              <a:t>Viktigt att uppmana att deltagarna ska avsätta tid i sina kalendrar</a:t>
            </a:r>
            <a:endParaRPr sz="1400"/>
          </a:p>
        </p:txBody>
      </p:sp>
      <p:sp>
        <p:nvSpPr>
          <p:cNvPr id="502" name="Google Shape;502;g2dffba0362d840da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55e8b8c6b8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55e8b8c6b8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rPr>
              <a:t>Peter</a:t>
            </a:r>
            <a:endParaRPr>
              <a:highlight>
                <a:srgbClr val="C9DAF8"/>
              </a:highlight>
            </a:endParaRPr>
          </a:p>
        </p:txBody>
      </p:sp>
      <p:sp>
        <p:nvSpPr>
          <p:cNvPr id="534" name="Google Shape;534;g55e8b8c6b8_0_2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55e8b8c6b8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a:highlight>
                  <a:srgbClr val="C9DAF8"/>
                </a:highlight>
              </a:rPr>
              <a:t>Peter</a:t>
            </a:r>
            <a:endParaRPr>
              <a:highlight>
                <a:srgbClr val="C9DAF8"/>
              </a:highlight>
            </a:endParaRPr>
          </a:p>
          <a:p>
            <a:pPr marL="0" lvl="0" indent="0" algn="l" rtl="0">
              <a:spcBef>
                <a:spcPts val="0"/>
              </a:spcBef>
              <a:spcAft>
                <a:spcPts val="0"/>
              </a:spcAft>
              <a:buNone/>
            </a:pPr>
            <a:endParaRPr/>
          </a:p>
        </p:txBody>
      </p:sp>
      <p:sp>
        <p:nvSpPr>
          <p:cNvPr id="539" name="Google Shape;539;g55e8b8c6b8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5e8b8c6b8_0_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5e8b8c6b8_0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F4CCCC"/>
                </a:highlight>
              </a:rPr>
              <a:t>Maria tar från denna slide fram till slide 23. </a:t>
            </a:r>
            <a:endParaRPr>
              <a:highlight>
                <a:srgbClr val="F4CCCC"/>
              </a:highlight>
            </a:endParaRPr>
          </a:p>
        </p:txBody>
      </p:sp>
      <p:sp>
        <p:nvSpPr>
          <p:cNvPr id="547" name="Google Shape;547;g55e8b8c6b8_0_6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5e8b8c6b8_0_5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55e8b8c6b8_0_5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a:solidFill>
                  <a:schemeClr val="dk1"/>
                </a:solidFill>
                <a:highlight>
                  <a:srgbClr val="F4CCCC"/>
                </a:highlight>
                <a:latin typeface="Calibri"/>
                <a:ea typeface="Calibri"/>
                <a:cs typeface="Calibri"/>
                <a:sym typeface="Calibri"/>
              </a:rPr>
              <a:t>Det digitaliseringen för med sig, när den träder in i branscher och stöper om affärsmodeller , är att förändringstakten, möjligheterna och hoten ökar kraftigt. De tidigare långa teknik- och produktlivscyklerna ersätts av olika tekniker och lösningar som lever parallellt och under kortare tid.</a:t>
            </a:r>
            <a:endParaRPr sz="1200">
              <a:highlight>
                <a:srgbClr val="F4CCCC"/>
              </a:highlight>
            </a:endParaRPr>
          </a:p>
          <a:p>
            <a:pPr marL="0" lvl="0" indent="0" algn="l" rtl="0">
              <a:spcBef>
                <a:spcPts val="0"/>
              </a:spcBef>
              <a:spcAft>
                <a:spcPts val="0"/>
              </a:spcAft>
              <a:buNone/>
            </a:pPr>
            <a:r>
              <a:rPr lang="sv-SE" sz="1200">
                <a:solidFill>
                  <a:schemeClr val="dk1"/>
                </a:solidFill>
                <a:highlight>
                  <a:srgbClr val="F4CCCC"/>
                </a:highlight>
                <a:latin typeface="Calibri"/>
                <a:ea typeface="Calibri"/>
                <a:cs typeface="Calibri"/>
                <a:sym typeface="Calibri"/>
              </a:rPr>
              <a:t>Ju högre förändringstakt som finns externt, desto högre bör den vara internt. </a:t>
            </a:r>
            <a:endParaRPr sz="1200">
              <a:solidFill>
                <a:schemeClr val="dk1"/>
              </a:solidFill>
              <a:highlight>
                <a:srgbClr val="F4CCCC"/>
              </a:highlight>
              <a:latin typeface="Calibri"/>
              <a:ea typeface="Calibri"/>
              <a:cs typeface="Calibri"/>
              <a:sym typeface="Calibri"/>
            </a:endParaRPr>
          </a:p>
          <a:p>
            <a:pPr marL="0" lvl="0" indent="0" algn="l" rtl="0">
              <a:spcBef>
                <a:spcPts val="0"/>
              </a:spcBef>
              <a:spcAft>
                <a:spcPts val="0"/>
              </a:spcAft>
              <a:buNone/>
            </a:pPr>
            <a:r>
              <a:rPr lang="sv-SE" sz="1200">
                <a:solidFill>
                  <a:schemeClr val="dk1"/>
                </a:solidFill>
                <a:highlight>
                  <a:srgbClr val="F4CCCC"/>
                </a:highlight>
                <a:latin typeface="Calibri"/>
                <a:ea typeface="Calibri"/>
                <a:cs typeface="Calibri"/>
                <a:sym typeface="Calibri"/>
              </a:rPr>
              <a:t>Verksamheter som fokuserat på förvaltning måste därför parallellt komplettera med snabbrörlighet, innovation och entreprenörskap. </a:t>
            </a:r>
            <a:endParaRPr sz="1200">
              <a:solidFill>
                <a:schemeClr val="dk1"/>
              </a:solidFill>
              <a:highlight>
                <a:srgbClr val="F4CCCC"/>
              </a:highlight>
              <a:latin typeface="Calibri"/>
              <a:ea typeface="Calibri"/>
              <a:cs typeface="Calibri"/>
              <a:sym typeface="Calibri"/>
            </a:endParaRPr>
          </a:p>
          <a:p>
            <a:pPr marL="0" lvl="0" indent="0" algn="l" rtl="0">
              <a:spcBef>
                <a:spcPts val="0"/>
              </a:spcBef>
              <a:spcAft>
                <a:spcPts val="0"/>
              </a:spcAft>
              <a:buNone/>
            </a:pPr>
            <a:endParaRPr sz="1200">
              <a:solidFill>
                <a:schemeClr val="dk1"/>
              </a:solidFill>
              <a:highlight>
                <a:srgbClr val="F4CCCC"/>
              </a:highlight>
              <a:latin typeface="Calibri"/>
              <a:ea typeface="Calibri"/>
              <a:cs typeface="Calibri"/>
              <a:sym typeface="Calibri"/>
            </a:endParaRPr>
          </a:p>
          <a:p>
            <a:pPr marL="0" lvl="0" indent="0" algn="l" rtl="0">
              <a:spcBef>
                <a:spcPts val="0"/>
              </a:spcBef>
              <a:spcAft>
                <a:spcPts val="0"/>
              </a:spcAft>
              <a:buNone/>
            </a:pPr>
            <a:r>
              <a:rPr lang="sv-SE" sz="1200">
                <a:solidFill>
                  <a:schemeClr val="dk1"/>
                </a:solidFill>
                <a:highlight>
                  <a:srgbClr val="F4CCCC"/>
                </a:highlight>
                <a:latin typeface="Calibri"/>
                <a:ea typeface="Calibri"/>
                <a:cs typeface="Calibri"/>
                <a:sym typeface="Calibri"/>
              </a:rPr>
              <a:t>Ledningens dilemma är att skapa en verksamhet som klarar av att kombinera förvaltning och innovation – att förena dagens affär med morgondagens.</a:t>
            </a:r>
            <a:endParaRPr sz="1200">
              <a:highlight>
                <a:srgbClr val="F4CCCC"/>
              </a:highlight>
            </a:endParaRPr>
          </a:p>
          <a:p>
            <a:pPr marL="0" lvl="0" indent="0" algn="l" rtl="0">
              <a:spcBef>
                <a:spcPts val="0"/>
              </a:spcBef>
              <a:spcAft>
                <a:spcPts val="0"/>
              </a:spcAft>
              <a:buNone/>
            </a:pPr>
            <a:endParaRPr sz="1200">
              <a:solidFill>
                <a:schemeClr val="dk1"/>
              </a:solidFill>
              <a:highlight>
                <a:srgbClr val="F4CCCC"/>
              </a:highlight>
              <a:latin typeface="Calibri"/>
              <a:ea typeface="Calibri"/>
              <a:cs typeface="Calibri"/>
              <a:sym typeface="Calibri"/>
            </a:endParaRPr>
          </a:p>
          <a:p>
            <a:pPr marL="0" lvl="0" indent="0" algn="l" rtl="0">
              <a:spcBef>
                <a:spcPts val="0"/>
              </a:spcBef>
              <a:spcAft>
                <a:spcPts val="0"/>
              </a:spcAft>
              <a:buNone/>
            </a:pPr>
            <a:r>
              <a:rPr lang="sv-SE" sz="1200">
                <a:solidFill>
                  <a:schemeClr val="dk1"/>
                </a:solidFill>
                <a:highlight>
                  <a:srgbClr val="F4CCCC"/>
                </a:highlight>
                <a:latin typeface="Calibri"/>
                <a:ea typeface="Calibri"/>
                <a:cs typeface="Calibri"/>
                <a:sym typeface="Calibri"/>
              </a:rPr>
              <a:t>Det finns mycket som tyder på att klockan tickar för långsiktiga konkurrensfördelar, vilket hör samman med den ökade förändringstakten. Bolag kan inte längre förlita sig på beständiga affärsmodeller utan strategin behöver i stället vara baserad på att med snabbhet, flexibilitet och kraft hantera övergående konkurrensfördelar.</a:t>
            </a:r>
            <a:endParaRPr sz="1200">
              <a:solidFill>
                <a:schemeClr val="dk1"/>
              </a:solidFill>
              <a:highlight>
                <a:srgbClr val="F4CCCC"/>
              </a:highlight>
              <a:latin typeface="Calibri"/>
              <a:ea typeface="Calibri"/>
              <a:cs typeface="Calibri"/>
              <a:sym typeface="Calibri"/>
            </a:endParaRPr>
          </a:p>
          <a:p>
            <a:pPr marL="0" lvl="0" indent="0" algn="l" rtl="0">
              <a:spcBef>
                <a:spcPts val="0"/>
              </a:spcBef>
              <a:spcAft>
                <a:spcPts val="0"/>
              </a:spcAft>
              <a:buNone/>
            </a:pPr>
            <a:endParaRPr sz="1200">
              <a:solidFill>
                <a:schemeClr val="dk1"/>
              </a:solidFill>
              <a:highlight>
                <a:srgbClr val="F4CCCC"/>
              </a:highlight>
              <a:latin typeface="Calibri"/>
              <a:ea typeface="Calibri"/>
              <a:cs typeface="Calibri"/>
              <a:sym typeface="Calibri"/>
            </a:endParaRPr>
          </a:p>
          <a:p>
            <a:pPr marL="0" lvl="0" indent="0" algn="l" rtl="0">
              <a:spcBef>
                <a:spcPts val="0"/>
              </a:spcBef>
              <a:spcAft>
                <a:spcPts val="0"/>
              </a:spcAft>
              <a:buNone/>
            </a:pPr>
            <a:r>
              <a:rPr lang="sv-SE" sz="1200">
                <a:solidFill>
                  <a:schemeClr val="dk1"/>
                </a:solidFill>
                <a:highlight>
                  <a:srgbClr val="F4CCCC"/>
                </a:highlight>
                <a:latin typeface="Calibri"/>
                <a:ea typeface="Calibri"/>
                <a:cs typeface="Calibri"/>
                <a:sym typeface="Calibri"/>
              </a:rPr>
              <a:t>Konkurrensfördelen ligger i stället i att skapa en dynamisk organisation som bättre än konkurrenterna har förmågan att ta sig an rätt möjligheter på rätt sätt.</a:t>
            </a:r>
            <a:endParaRPr sz="1200">
              <a:highlight>
                <a:srgbClr val="F4CCCC"/>
              </a:highlight>
            </a:endParaRPr>
          </a:p>
          <a:p>
            <a:pPr marL="0" lvl="0" indent="0" algn="l" rtl="0">
              <a:spcBef>
                <a:spcPts val="0"/>
              </a:spcBef>
              <a:spcAft>
                <a:spcPts val="0"/>
              </a:spcAft>
              <a:buNone/>
            </a:pPr>
            <a:r>
              <a:rPr lang="sv-SE" sz="1200">
                <a:solidFill>
                  <a:schemeClr val="dk1"/>
                </a:solidFill>
                <a:highlight>
                  <a:srgbClr val="F4CCCC"/>
                </a:highlight>
                <a:latin typeface="Calibri"/>
                <a:ea typeface="Calibri"/>
                <a:cs typeface="Calibri"/>
                <a:sym typeface="Calibri"/>
              </a:rPr>
              <a:t>Verksamheter behöver kunna hantera alla dessa förändringsvågor, såsom AI, mobilitet, big data, och internet of things, som sveper in i en strid ström – och det är här analogin med surfing kommer in. Surfing och digital transformation har nämligen mycket gemensamt.</a:t>
            </a:r>
            <a:r>
              <a:rPr lang="sv-SE" sz="1200">
                <a:highlight>
                  <a:srgbClr val="F4CCCC"/>
                </a:highlight>
              </a:rPr>
              <a:t> </a:t>
            </a:r>
            <a:endParaRPr sz="1200">
              <a:highlight>
                <a:srgbClr val="F4CCCC"/>
              </a:highlight>
            </a:endParaRPr>
          </a:p>
          <a:p>
            <a:pPr marL="0" lvl="0" indent="0" algn="l" rtl="0">
              <a:spcBef>
                <a:spcPts val="0"/>
              </a:spcBef>
              <a:spcAft>
                <a:spcPts val="0"/>
              </a:spcAft>
              <a:buNone/>
            </a:pPr>
            <a:endParaRPr sz="1200">
              <a:highlight>
                <a:srgbClr val="F4CCCC"/>
              </a:highlight>
            </a:endParaRPr>
          </a:p>
          <a:p>
            <a:pPr marL="0" marR="0" lvl="0" indent="0" algn="l" rtl="0">
              <a:lnSpc>
                <a:spcPct val="100000"/>
              </a:lnSpc>
              <a:spcBef>
                <a:spcPts val="210"/>
              </a:spcBef>
              <a:spcAft>
                <a:spcPts val="0"/>
              </a:spcAft>
              <a:buClr>
                <a:schemeClr val="dk1"/>
              </a:buClr>
              <a:buSzPts val="700"/>
              <a:buFont typeface="Calibri"/>
              <a:buNone/>
            </a:pPr>
            <a:r>
              <a:rPr lang="sv-SE" sz="1200">
                <a:solidFill>
                  <a:schemeClr val="dk1"/>
                </a:solidFill>
                <a:highlight>
                  <a:srgbClr val="F4CCCC"/>
                </a:highlight>
                <a:latin typeface="Calibri"/>
                <a:ea typeface="Calibri"/>
                <a:cs typeface="Calibri"/>
                <a:sym typeface="Calibri"/>
              </a:rPr>
              <a:t>Tänk dig att ditt bolag är en deltagare i en surftävling. Ni befinner er på ett hav där det ständigt kommer nya vågor. Vissa större, andra mindre. En deltagare i en surftävling har tre uppgifter:</a:t>
            </a:r>
            <a:endParaRPr sz="1200">
              <a:highlight>
                <a:srgbClr val="F4CCCC"/>
              </a:highlight>
            </a:endParaRPr>
          </a:p>
          <a:p>
            <a:pPr marL="0" lvl="0" indent="0" algn="l" rtl="0">
              <a:spcBef>
                <a:spcPts val="0"/>
              </a:spcBef>
              <a:spcAft>
                <a:spcPts val="0"/>
              </a:spcAft>
              <a:buNone/>
            </a:pPr>
            <a:endParaRPr sz="1200">
              <a:highlight>
                <a:srgbClr val="F4CCCC"/>
              </a:highlight>
            </a:endParaRPr>
          </a:p>
        </p:txBody>
      </p:sp>
      <p:sp>
        <p:nvSpPr>
          <p:cNvPr id="554" name="Google Shape;554;g55e8b8c6b8_0_5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55e8b8c6b8_0_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55e8b8c6b8_0_5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00"/>
              <a:buFont typeface="Calibri"/>
              <a:buNone/>
            </a:pPr>
            <a:r>
              <a:rPr lang="sv-SE" b="1">
                <a:solidFill>
                  <a:schemeClr val="dk1"/>
                </a:solidFill>
                <a:highlight>
                  <a:srgbClr val="F4CCCC"/>
                </a:highlight>
                <a:latin typeface="Calibri"/>
                <a:ea typeface="Calibri"/>
                <a:cs typeface="Calibri"/>
                <a:sym typeface="Calibri"/>
              </a:rPr>
              <a:t>Ta position. </a:t>
            </a:r>
            <a:r>
              <a:rPr lang="sv-SE">
                <a:solidFill>
                  <a:schemeClr val="dk1"/>
                </a:solidFill>
                <a:highlight>
                  <a:srgbClr val="F4CCCC"/>
                </a:highlight>
                <a:latin typeface="Calibri"/>
                <a:ea typeface="Calibri"/>
                <a:cs typeface="Calibri"/>
                <a:sym typeface="Calibri"/>
              </a:rPr>
              <a:t>Deltagaren behöver känna till sina styrkor och svagheter och ta sig till en position där vågor som passar är möjliga att ta.</a:t>
            </a:r>
            <a:endParaRPr>
              <a:highlight>
                <a:srgbClr val="F4CCCC"/>
              </a:highlight>
            </a:endParaRPr>
          </a:p>
          <a:p>
            <a:pPr marL="0" lvl="0" indent="0" algn="l" rtl="0">
              <a:spcBef>
                <a:spcPts val="0"/>
              </a:spcBef>
              <a:spcAft>
                <a:spcPts val="0"/>
              </a:spcAft>
              <a:buNone/>
            </a:pPr>
            <a:endParaRPr/>
          </a:p>
        </p:txBody>
      </p:sp>
      <p:sp>
        <p:nvSpPr>
          <p:cNvPr id="563" name="Google Shape;563;g55e8b8c6b8_0_5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55e8b8c6b8_0_5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0" name="Google Shape;570;g55e8b8c6b8_0_5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700"/>
              <a:buFont typeface="Calibri"/>
              <a:buNone/>
            </a:pPr>
            <a:r>
              <a:rPr lang="sv-SE" b="1">
                <a:solidFill>
                  <a:schemeClr val="dk1"/>
                </a:solidFill>
                <a:highlight>
                  <a:srgbClr val="F4CCCC"/>
                </a:highlight>
                <a:latin typeface="Calibri"/>
                <a:ea typeface="Calibri"/>
                <a:cs typeface="Calibri"/>
                <a:sym typeface="Calibri"/>
              </a:rPr>
              <a:t>Välj rätt vågor. </a:t>
            </a:r>
            <a:r>
              <a:rPr lang="sv-SE">
                <a:solidFill>
                  <a:schemeClr val="dk1"/>
                </a:solidFill>
                <a:highlight>
                  <a:srgbClr val="F4CCCC"/>
                </a:highlight>
                <a:latin typeface="Calibri"/>
                <a:ea typeface="Calibri"/>
                <a:cs typeface="Calibri"/>
                <a:sym typeface="Calibri"/>
              </a:rPr>
              <a:t>Från sin position spejar deltagaren ut mot horisonten för att se vilka vågor som är på ingång, vilka som är intressanta att ta och vilka som kan passera. Det är deltagarens position och styrkor som avgör vilka vågor som ska tas och inte.</a:t>
            </a:r>
            <a:endParaRPr>
              <a:highlight>
                <a:srgbClr val="F4CCCC"/>
              </a:highlight>
              <a:latin typeface="Calibri"/>
              <a:ea typeface="Calibri"/>
              <a:cs typeface="Calibri"/>
              <a:sym typeface="Calibri"/>
            </a:endParaRPr>
          </a:p>
          <a:p>
            <a:pPr marL="0" lvl="0" indent="0" algn="l" rtl="0">
              <a:spcBef>
                <a:spcPts val="0"/>
              </a:spcBef>
              <a:spcAft>
                <a:spcPts val="0"/>
              </a:spcAft>
              <a:buNone/>
            </a:pPr>
            <a:endParaRPr>
              <a:highlight>
                <a:srgbClr val="F4CCCC"/>
              </a:highlight>
              <a:latin typeface="Calibri"/>
              <a:ea typeface="Calibri"/>
              <a:cs typeface="Calibri"/>
              <a:sym typeface="Calibri"/>
            </a:endParaRPr>
          </a:p>
        </p:txBody>
      </p:sp>
      <p:sp>
        <p:nvSpPr>
          <p:cNvPr id="571" name="Google Shape;571;g55e8b8c6b8_0_5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a:solidFill>
                  <a:srgbClr val="000000"/>
                </a:solidFill>
                <a:latin typeface="Gill Sans"/>
                <a:ea typeface="Gill Sans"/>
                <a:cs typeface="Gill Sans"/>
                <a:sym typeface="Gill Sans"/>
              </a:rPr>
              <a:t>16</a:t>
            </a:fld>
            <a:endParaRPr sz="1200">
              <a:solidFill>
                <a:srgbClr val="000000"/>
              </a:solidFill>
              <a:latin typeface="Gill Sans"/>
              <a:ea typeface="Gill Sans"/>
              <a:cs typeface="Gill Sans"/>
              <a:sym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55e8b8c6b8_0_5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8" name="Google Shape;578;g55e8b8c6b8_0_5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b="1">
                <a:solidFill>
                  <a:schemeClr val="dk1"/>
                </a:solidFill>
                <a:highlight>
                  <a:srgbClr val="F4CCCC"/>
                </a:highlight>
                <a:latin typeface="Calibri"/>
                <a:ea typeface="Calibri"/>
                <a:cs typeface="Calibri"/>
                <a:sym typeface="Calibri"/>
              </a:rPr>
              <a:t>Gör det mesta av vågorna. </a:t>
            </a:r>
            <a:r>
              <a:rPr lang="sv-SE">
                <a:solidFill>
                  <a:schemeClr val="dk1"/>
                </a:solidFill>
                <a:highlight>
                  <a:srgbClr val="F4CCCC"/>
                </a:highlight>
                <a:latin typeface="Calibri"/>
                <a:ea typeface="Calibri"/>
                <a:cs typeface="Calibri"/>
                <a:sym typeface="Calibri"/>
              </a:rPr>
              <a:t>Allt eftersom en våg kommer närmare och växer sig större behöver deltagaren förbereda sig för att ta sig an den. Väl på vågen gäller det att kunna läsa var den är på väg, för att därefter med snabbhet och smidighet styra rätt och på så vis få ut det mesta av den, innan det är dags att hoppa på nästa våg.</a:t>
            </a:r>
            <a:endParaRPr>
              <a:highlight>
                <a:srgbClr val="F4CCCC"/>
              </a:highlight>
            </a:endParaRPr>
          </a:p>
          <a:p>
            <a:pPr marL="0" lvl="0" indent="0" algn="l" rtl="0">
              <a:spcBef>
                <a:spcPts val="0"/>
              </a:spcBef>
              <a:spcAft>
                <a:spcPts val="0"/>
              </a:spcAft>
              <a:buNone/>
            </a:pPr>
            <a:r>
              <a:rPr lang="sv-SE">
                <a:solidFill>
                  <a:schemeClr val="dk1"/>
                </a:solidFill>
                <a:highlight>
                  <a:srgbClr val="F4CCCC"/>
                </a:highlight>
                <a:latin typeface="Calibri"/>
                <a:ea typeface="Calibri"/>
                <a:cs typeface="Calibri"/>
                <a:sym typeface="Calibri"/>
              </a:rPr>
              <a:t> </a:t>
            </a:r>
            <a:endParaRPr>
              <a:highlight>
                <a:srgbClr val="F4CCCC"/>
              </a:highlight>
            </a:endParaRPr>
          </a:p>
          <a:p>
            <a:pPr marL="0" lvl="0" indent="0" algn="l" rtl="0">
              <a:spcBef>
                <a:spcPts val="0"/>
              </a:spcBef>
              <a:spcAft>
                <a:spcPts val="0"/>
              </a:spcAft>
              <a:buNone/>
            </a:pPr>
            <a:endParaRPr>
              <a:highlight>
                <a:srgbClr val="F4CCCC"/>
              </a:highlight>
              <a:latin typeface="Calibri"/>
              <a:ea typeface="Calibri"/>
              <a:cs typeface="Calibri"/>
              <a:sym typeface="Calibri"/>
            </a:endParaRPr>
          </a:p>
        </p:txBody>
      </p:sp>
      <p:sp>
        <p:nvSpPr>
          <p:cNvPr id="579" name="Google Shape;579;g55e8b8c6b8_0_5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a:solidFill>
                  <a:srgbClr val="000000"/>
                </a:solidFill>
                <a:latin typeface="Gill Sans"/>
                <a:ea typeface="Gill Sans"/>
                <a:cs typeface="Gill Sans"/>
                <a:sym typeface="Gill Sans"/>
              </a:rPr>
              <a:t>17</a:t>
            </a:fld>
            <a:endParaRPr sz="1200">
              <a:solidFill>
                <a:srgbClr val="000000"/>
              </a:solidFill>
              <a:latin typeface="Gill Sans"/>
              <a:ea typeface="Gill Sans"/>
              <a:cs typeface="Gill Sans"/>
              <a:sym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55e8b8c6b8_0_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86" name="Google Shape;586;g55e8b8c6b8_0_5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highlight>
                  <a:srgbClr val="F4CCCC"/>
                </a:highlight>
                <a:latin typeface="Calibri"/>
                <a:ea typeface="Calibri"/>
                <a:cs typeface="Calibri"/>
                <a:sym typeface="Calibri"/>
              </a:rPr>
              <a:t>Exempel på förändringsvågor</a:t>
            </a:r>
            <a:endParaRPr>
              <a:highlight>
                <a:srgbClr val="F4CCCC"/>
              </a:highlight>
              <a:latin typeface="Calibri"/>
              <a:ea typeface="Calibri"/>
              <a:cs typeface="Calibri"/>
              <a:sym typeface="Calibri"/>
            </a:endParaRPr>
          </a:p>
        </p:txBody>
      </p:sp>
      <p:sp>
        <p:nvSpPr>
          <p:cNvPr id="587" name="Google Shape;587;g55e8b8c6b8_0_5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a:solidFill>
                  <a:srgbClr val="000000"/>
                </a:solidFill>
                <a:latin typeface="Gill Sans"/>
                <a:ea typeface="Gill Sans"/>
                <a:cs typeface="Gill Sans"/>
                <a:sym typeface="Gill Sans"/>
              </a:rPr>
              <a:t>18</a:t>
            </a:fld>
            <a:endParaRPr sz="1200">
              <a:solidFill>
                <a:srgbClr val="000000"/>
              </a:solidFill>
              <a:latin typeface="Gill Sans"/>
              <a:ea typeface="Gill Sans"/>
              <a:cs typeface="Gill Sans"/>
              <a:sym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57bf1a9bdb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57bf1a9bdb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57bf1a9bdb_1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55e8b8c6b8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55e8b8c6b8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rPr>
              <a:t>Peter inleder och förklarar kort om dagen. </a:t>
            </a:r>
            <a:endParaRPr>
              <a:highlight>
                <a:srgbClr val="C9DAF8"/>
              </a:highlight>
            </a:endParaRPr>
          </a:p>
        </p:txBody>
      </p:sp>
      <p:sp>
        <p:nvSpPr>
          <p:cNvPr id="419" name="Google Shape;419;g55e8b8c6b8_0_67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55e8b8c6b8_0_5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g55e8b8c6b8_0_5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55e8b8c6b8_0_5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55e8b8c6b8_0_5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highlight>
                  <a:srgbClr val="F4CCCC"/>
                </a:highlight>
              </a:rPr>
              <a:t>Hur ofta misslyckas ni?</a:t>
            </a:r>
            <a:endParaRPr>
              <a:highlight>
                <a:srgbClr val="F4CCCC"/>
              </a:highlight>
            </a:endParaRPr>
          </a:p>
          <a:p>
            <a:pPr marL="0" lvl="0" indent="0" algn="l" rtl="0">
              <a:spcBef>
                <a:spcPts val="0"/>
              </a:spcBef>
              <a:spcAft>
                <a:spcPts val="0"/>
              </a:spcAft>
              <a:buNone/>
            </a:pPr>
            <a:r>
              <a:rPr lang="sv-SE">
                <a:highlight>
                  <a:srgbClr val="F4CCCC"/>
                </a:highlight>
              </a:rPr>
              <a:t>Vad händer då?</a:t>
            </a:r>
            <a:endParaRPr>
              <a:highlight>
                <a:srgbClr val="F4CCCC"/>
              </a:highlight>
            </a:endParaRPr>
          </a:p>
          <a:p>
            <a:pPr marL="0" lvl="0" indent="0" algn="l" rtl="0">
              <a:spcBef>
                <a:spcPts val="0"/>
              </a:spcBef>
              <a:spcAft>
                <a:spcPts val="0"/>
              </a:spcAft>
              <a:buNone/>
            </a:pPr>
            <a:r>
              <a:rPr lang="sv-SE">
                <a:highlight>
                  <a:srgbClr val="F4CCCC"/>
                </a:highlight>
              </a:rPr>
              <a:t>Fråga om någon misslyckats, ge exempel på vad</a:t>
            </a:r>
            <a:endParaRPr>
              <a:highlight>
                <a:srgbClr val="F4CCCC"/>
              </a:highlight>
            </a:endParaRPr>
          </a:p>
        </p:txBody>
      </p:sp>
      <p:sp>
        <p:nvSpPr>
          <p:cNvPr id="615" name="Google Shape;615;g55e8b8c6b8_0_5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55e8b8c6b8_0_5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g55e8b8c6b8_0_5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700" b="0" i="0" u="none" strike="noStrike">
                <a:solidFill>
                  <a:schemeClr val="dk1"/>
                </a:solidFill>
                <a:latin typeface="Calibri"/>
                <a:ea typeface="Calibri"/>
                <a:cs typeface="Calibri"/>
                <a:sym typeface="Calibri"/>
              </a:rPr>
              <a:t>Photo by </a:t>
            </a:r>
            <a:r>
              <a:rPr lang="sv-SE" sz="700" b="0" i="0" u="sng">
                <a:solidFill>
                  <a:schemeClr val="hlink"/>
                </a:solidFill>
                <a:latin typeface="Calibri"/>
                <a:ea typeface="Calibri"/>
                <a:cs typeface="Calibri"/>
                <a:sym typeface="Calibri"/>
                <a:hlinkClick r:id="rId3"/>
              </a:rPr>
              <a:t>Dendy Darma</a:t>
            </a:r>
            <a:r>
              <a:rPr lang="sv-SE" sz="700" b="0" i="0" u="none" strike="noStrike">
                <a:solidFill>
                  <a:schemeClr val="dk1"/>
                </a:solidFill>
                <a:latin typeface="Calibri"/>
                <a:ea typeface="Calibri"/>
                <a:cs typeface="Calibri"/>
                <a:sym typeface="Calibri"/>
              </a:rPr>
              <a:t> on </a:t>
            </a:r>
            <a:r>
              <a:rPr lang="sv-SE" sz="700" b="0" i="0" u="sng">
                <a:solidFill>
                  <a:schemeClr val="hlink"/>
                </a:solidFill>
                <a:latin typeface="Calibri"/>
                <a:ea typeface="Calibri"/>
                <a:cs typeface="Calibri"/>
                <a:sym typeface="Calibri"/>
                <a:hlinkClick r:id="rId4"/>
              </a:rPr>
              <a:t>Unsplash</a:t>
            </a:r>
            <a:endParaRPr/>
          </a:p>
          <a:p>
            <a:pPr marL="0" lvl="0" indent="0" algn="l" rtl="0">
              <a:spcBef>
                <a:spcPts val="0"/>
              </a:spcBef>
              <a:spcAft>
                <a:spcPts val="0"/>
              </a:spcAft>
              <a:buNone/>
            </a:pPr>
            <a:r>
              <a:rPr lang="sv-SE"/>
              <a:t>På stranden</a:t>
            </a:r>
            <a:endParaRPr/>
          </a:p>
          <a:p>
            <a:pPr marL="0" lvl="0" indent="0" algn="l" rtl="0">
              <a:spcBef>
                <a:spcPts val="0"/>
              </a:spcBef>
              <a:spcAft>
                <a:spcPts val="0"/>
              </a:spcAft>
              <a:buNone/>
            </a:pPr>
            <a:r>
              <a:rPr lang="sv-SE"/>
              <a:t>Tittar på vågorna</a:t>
            </a:r>
            <a:endParaRPr/>
          </a:p>
          <a:p>
            <a:pPr marL="0" lvl="0" indent="0" algn="l" rtl="0">
              <a:spcBef>
                <a:spcPts val="0"/>
              </a:spcBef>
              <a:spcAft>
                <a:spcPts val="0"/>
              </a:spcAft>
              <a:buNone/>
            </a:pPr>
            <a:r>
              <a:rPr lang="sv-SE"/>
              <a:t>Väljer en våg</a:t>
            </a:r>
            <a:endParaRPr/>
          </a:p>
          <a:p>
            <a:pPr marL="0" lvl="0" indent="0" algn="l" rtl="0">
              <a:spcBef>
                <a:spcPts val="0"/>
              </a:spcBef>
              <a:spcAft>
                <a:spcPts val="0"/>
              </a:spcAft>
              <a:buNone/>
            </a:pPr>
            <a:r>
              <a:rPr lang="sv-SE"/>
              <a:t>Surfar</a:t>
            </a:r>
            <a:endParaRPr/>
          </a:p>
        </p:txBody>
      </p:sp>
      <p:sp>
        <p:nvSpPr>
          <p:cNvPr id="623" name="Google Shape;623;g55e8b8c6b8_0_5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55e8b8c6b8_0_5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55e8b8c6b8_0_5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highlight>
                  <a:srgbClr val="F4CCCC"/>
                </a:highlight>
              </a:rPr>
              <a:t>(Dvs vilken position?) Menti presenteras i staplar</a:t>
            </a:r>
            <a:endParaRPr>
              <a:highlight>
                <a:srgbClr val="F4CCCC"/>
              </a:highlight>
            </a:endParaRPr>
          </a:p>
          <a:p>
            <a:pPr marL="0" lvl="0" indent="0" algn="l" rtl="0">
              <a:spcBef>
                <a:spcPts val="0"/>
              </a:spcBef>
              <a:spcAft>
                <a:spcPts val="0"/>
              </a:spcAft>
              <a:buNone/>
            </a:pPr>
            <a:r>
              <a:rPr lang="sv-SE">
                <a:highlight>
                  <a:srgbClr val="F4CCCC"/>
                </a:highlight>
              </a:rPr>
              <a:t>Ifrågasätt svaren, vem surfar och vem står på stranden?</a:t>
            </a:r>
            <a:endParaRPr>
              <a:highlight>
                <a:srgbClr val="F4CCCC"/>
              </a:highlight>
            </a:endParaRPr>
          </a:p>
          <a:p>
            <a:pPr marL="0" lvl="0" indent="0" algn="l" rtl="0">
              <a:spcBef>
                <a:spcPts val="0"/>
              </a:spcBef>
              <a:spcAft>
                <a:spcPts val="0"/>
              </a:spcAft>
              <a:buNone/>
            </a:pPr>
            <a:r>
              <a:rPr lang="sv-SE">
                <a:highlight>
                  <a:srgbClr val="F4CCCC"/>
                </a:highlight>
              </a:rPr>
              <a:t>Maria stopp. </a:t>
            </a:r>
            <a:endParaRPr>
              <a:highlight>
                <a:srgbClr val="F4CCCC"/>
              </a:highlight>
            </a:endParaRPr>
          </a:p>
        </p:txBody>
      </p:sp>
      <p:sp>
        <p:nvSpPr>
          <p:cNvPr id="642" name="Google Shape;642;g55e8b8c6b8_0_5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55e8b8c6b8_0_4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D0E0E3"/>
                </a:highlight>
              </a:rPr>
              <a:t>Peter tar från denna. </a:t>
            </a:r>
            <a:endParaRPr>
              <a:highlight>
                <a:srgbClr val="D0E0E3"/>
              </a:highlight>
            </a:endParaRPr>
          </a:p>
        </p:txBody>
      </p:sp>
      <p:sp>
        <p:nvSpPr>
          <p:cNvPr id="648" name="Google Shape;648;g55e8b8c6b8_0_4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55e8b8c6b8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55e8b8c6b8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rPr>
              <a:t>Peter</a:t>
            </a:r>
            <a:endParaRPr>
              <a:highlight>
                <a:srgbClr val="C9DAF8"/>
              </a:highlight>
            </a:endParaRPr>
          </a:p>
          <a:p>
            <a:pPr marL="0" lvl="0" indent="0" algn="l" rtl="0">
              <a:spcBef>
                <a:spcPts val="0"/>
              </a:spcBef>
              <a:spcAft>
                <a:spcPts val="0"/>
              </a:spcAft>
              <a:buNone/>
            </a:pPr>
            <a:r>
              <a:rPr lang="sv-SE">
                <a:highlight>
                  <a:srgbClr val="C9DAF8"/>
                </a:highlight>
              </a:rPr>
              <a:t>Vad innebär konkurrenskraft för offentlig sektor</a:t>
            </a:r>
            <a:endParaRPr>
              <a:highlight>
                <a:srgbClr val="C9DAF8"/>
              </a:highlight>
            </a:endParaRPr>
          </a:p>
          <a:p>
            <a:pPr marL="0" lvl="0" indent="0" algn="l" rtl="0">
              <a:spcBef>
                <a:spcPts val="0"/>
              </a:spcBef>
              <a:spcAft>
                <a:spcPts val="0"/>
              </a:spcAft>
              <a:buNone/>
            </a:pPr>
            <a:r>
              <a:rPr lang="sv-SE">
                <a:highlight>
                  <a:srgbClr val="C9DAF8"/>
                </a:highlight>
              </a:rPr>
              <a:t>Ställ frågor till deltagarna, vad kan det innebära? </a:t>
            </a:r>
            <a:endParaRPr>
              <a:highlight>
                <a:srgbClr val="C9DAF8"/>
              </a:highlight>
            </a:endParaRPr>
          </a:p>
          <a:p>
            <a:pPr marL="0" lvl="0" indent="0" algn="l" rtl="0">
              <a:spcBef>
                <a:spcPts val="0"/>
              </a:spcBef>
              <a:spcAft>
                <a:spcPts val="0"/>
              </a:spcAft>
              <a:buNone/>
            </a:pPr>
            <a:r>
              <a:rPr lang="sv-SE">
                <a:highlight>
                  <a:srgbClr val="C9DAF8"/>
                </a:highlight>
              </a:rPr>
              <a:t>Attraktiv arbetsgivare, mer effektiva, högre värde?</a:t>
            </a:r>
            <a:r>
              <a:rPr lang="sv-SE"/>
              <a:t> </a:t>
            </a:r>
            <a:endParaRPr/>
          </a:p>
          <a:p>
            <a:pPr marL="0" lvl="0" indent="0" algn="l" rtl="0">
              <a:spcBef>
                <a:spcPts val="0"/>
              </a:spcBef>
              <a:spcAft>
                <a:spcPts val="0"/>
              </a:spcAft>
              <a:buNone/>
            </a:pPr>
            <a:r>
              <a:rPr lang="sv-SE">
                <a:highlight>
                  <a:srgbClr val="FFFF00"/>
                </a:highlight>
              </a:rPr>
              <a:t>Ställ frågor vad folk i rummet anser konkurrenskraft betyder för kommunen?</a:t>
            </a:r>
            <a:endParaRPr>
              <a:highlight>
                <a:srgbClr val="FFFF00"/>
              </a:highlight>
            </a:endParaRPr>
          </a:p>
        </p:txBody>
      </p:sp>
      <p:sp>
        <p:nvSpPr>
          <p:cNvPr id="657" name="Google Shape;657;g55e8b8c6b8_0_50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63f06e14d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63f06e14d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I</a:t>
            </a:r>
            <a:r>
              <a:rPr lang="sv-SE">
                <a:highlight>
                  <a:srgbClr val="C9DAF8"/>
                </a:highlight>
              </a:rPr>
              <a:t>nnovationen viktig för organisationens utveckling. Små steg viktiga, fira segrarna</a:t>
            </a:r>
            <a:endParaRPr>
              <a:highlight>
                <a:srgbClr val="C9DAF8"/>
              </a:highlight>
            </a:endParaRPr>
          </a:p>
        </p:txBody>
      </p:sp>
      <p:sp>
        <p:nvSpPr>
          <p:cNvPr id="665" name="Google Shape;665;g63f06e14d4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57bf1a9bdb_4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6" name="Google Shape;676;g57bf1a9bdb_4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v-SE" sz="1200" b="0" i="0" u="none" strike="noStrike" cap="none">
                <a:solidFill>
                  <a:srgbClr val="000000"/>
                </a:solidFill>
                <a:latin typeface="Gill Sans"/>
                <a:ea typeface="Gill Sans"/>
                <a:cs typeface="Gill Sans"/>
                <a:sym typeface="Gill Sans"/>
              </a:rPr>
              <a:t>27</a:t>
            </a:fld>
            <a:endParaRPr sz="1200" b="0" i="0" u="none" strike="noStrike" cap="none">
              <a:solidFill>
                <a:srgbClr val="000000"/>
              </a:solidFill>
              <a:latin typeface="Gill Sans"/>
              <a:ea typeface="Gill Sans"/>
              <a:cs typeface="Gill Sans"/>
              <a:sym typeface="Gill Sans"/>
            </a:endParaRPr>
          </a:p>
        </p:txBody>
      </p:sp>
      <p:sp>
        <p:nvSpPr>
          <p:cNvPr id="677" name="Google Shape;677;g57bf1a9bdb_4_77:notes"/>
          <p:cNvSpPr/>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700" b="0" i="0" u="none" strike="noStrike" cap="none">
              <a:solidFill>
                <a:schemeClr val="dk1"/>
              </a:solidFill>
              <a:latin typeface="Calibri"/>
              <a:ea typeface="Calibri"/>
              <a:cs typeface="Calibri"/>
              <a:sym typeface="Calibri"/>
            </a:endParaRPr>
          </a:p>
        </p:txBody>
      </p:sp>
      <p:sp>
        <p:nvSpPr>
          <p:cNvPr id="678" name="Google Shape;678;g57bf1a9bdb_4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a:highlight>
                  <a:srgbClr val="C9DAF8"/>
                </a:highlight>
              </a:rPr>
              <a:t>Driv process.</a:t>
            </a:r>
            <a:endParaRPr>
              <a:highlight>
                <a:srgbClr val="C9DAF8"/>
              </a:highlight>
            </a:endParaRPr>
          </a:p>
          <a:p>
            <a:pPr marL="0" lvl="0" indent="0" algn="l" rtl="0">
              <a:spcBef>
                <a:spcPts val="0"/>
              </a:spcBef>
              <a:spcAft>
                <a:spcPts val="0"/>
              </a:spcAft>
              <a:buNone/>
            </a:pPr>
            <a:r>
              <a:rPr lang="sv-SE">
                <a:highlight>
                  <a:srgbClr val="C9DAF8"/>
                </a:highlight>
              </a:rPr>
              <a:t>Tänker du utifrån befintlig affärsmodell?</a:t>
            </a:r>
            <a:endParaRPr>
              <a:highlight>
                <a:srgbClr val="C9DAF8"/>
              </a:highlight>
            </a:endParaRPr>
          </a:p>
          <a:p>
            <a:pPr marL="0" lvl="0" indent="0" algn="l" rtl="0">
              <a:spcBef>
                <a:spcPts val="0"/>
              </a:spcBef>
              <a:spcAft>
                <a:spcPts val="0"/>
              </a:spcAft>
              <a:buNone/>
            </a:pPr>
            <a:r>
              <a:rPr lang="sv-SE">
                <a:highlight>
                  <a:srgbClr val="C9DAF8"/>
                </a:highlight>
              </a:rPr>
              <a:t>Var har verksamheten störst pain points? Vilken motor stödjer att blir av med pain point? Vad är den digitala mognaden där? Hur påverkas då andra motorer?</a:t>
            </a:r>
            <a:endParaRPr>
              <a:highlight>
                <a:srgbClr val="C9DAF8"/>
              </a:highlight>
            </a:endParaRPr>
          </a:p>
          <a:p>
            <a:pPr marL="0" lvl="0" indent="0" algn="l" rtl="0">
              <a:spcBef>
                <a:spcPts val="0"/>
              </a:spcBef>
              <a:spcAft>
                <a:spcPts val="0"/>
              </a:spcAft>
              <a:buNone/>
            </a:pPr>
            <a:endParaRPr>
              <a:highlight>
                <a:srgbClr val="C9DAF8"/>
              </a:highlight>
            </a:endParaRPr>
          </a:p>
          <a:p>
            <a:pPr marL="0" lvl="0" indent="0" algn="l" rtl="0">
              <a:spcBef>
                <a:spcPts val="0"/>
              </a:spcBef>
              <a:spcAft>
                <a:spcPts val="0"/>
              </a:spcAft>
              <a:buNone/>
            </a:pPr>
            <a:r>
              <a:rPr lang="sv-SE">
                <a:highlight>
                  <a:srgbClr val="C9DAF8"/>
                </a:highlight>
              </a:rPr>
              <a:t>Vad händer om ni inte är en resebyrå längre…. </a:t>
            </a:r>
            <a:endParaRPr>
              <a:highlight>
                <a:srgbClr val="C9DAF8"/>
              </a:highlight>
            </a:endParaRPr>
          </a:p>
          <a:p>
            <a:pPr marL="0" lvl="0" indent="0" algn="l" rtl="0">
              <a:spcBef>
                <a:spcPts val="0"/>
              </a:spcBef>
              <a:spcAft>
                <a:spcPts val="0"/>
              </a:spcAft>
              <a:buNone/>
            </a:pPr>
            <a:endParaRPr>
              <a:highlight>
                <a:srgbClr val="C9DAF8"/>
              </a:highlight>
            </a:endParaRPr>
          </a:p>
          <a:p>
            <a:pPr marL="0" lvl="0" indent="0" algn="l" rtl="0">
              <a:spcBef>
                <a:spcPts val="0"/>
              </a:spcBef>
              <a:spcAft>
                <a:spcPts val="0"/>
              </a:spcAft>
              <a:buNone/>
            </a:pPr>
            <a:r>
              <a:rPr lang="sv-SE">
                <a:highlight>
                  <a:srgbClr val="C9DAF8"/>
                </a:highlight>
              </a:rPr>
              <a:t>Stranden - Mobilisering - samlar kraft </a:t>
            </a:r>
            <a:endParaRPr>
              <a:highlight>
                <a:srgbClr val="C9DAF8"/>
              </a:highlight>
            </a:endParaRPr>
          </a:p>
          <a:p>
            <a:pPr marL="0" lvl="0" indent="0" algn="l" rtl="0">
              <a:spcBef>
                <a:spcPts val="0"/>
              </a:spcBef>
              <a:spcAft>
                <a:spcPts val="0"/>
              </a:spcAft>
              <a:buNone/>
            </a:pPr>
            <a:r>
              <a:rPr lang="sv-SE">
                <a:highlight>
                  <a:srgbClr val="C9DAF8"/>
                </a:highlight>
              </a:rPr>
              <a:t>Testar vågor - Koordination - hur ska vi göra</a:t>
            </a:r>
            <a:endParaRPr>
              <a:highlight>
                <a:srgbClr val="C9DAF8"/>
              </a:highlight>
            </a:endParaRPr>
          </a:p>
          <a:p>
            <a:pPr marL="0" lvl="0" indent="0" algn="l" rtl="0">
              <a:spcBef>
                <a:spcPts val="0"/>
              </a:spcBef>
              <a:spcAft>
                <a:spcPts val="0"/>
              </a:spcAft>
              <a:buNone/>
            </a:pPr>
            <a:r>
              <a:rPr lang="sv-SE">
                <a:highlight>
                  <a:srgbClr val="C9DAF8"/>
                </a:highlight>
              </a:rPr>
              <a:t>Surfa - Acceleration - ett nytt sätt att göra, mer produktiva</a:t>
            </a:r>
            <a:endParaRPr>
              <a:highlight>
                <a:srgbClr val="C9DAF8"/>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57bf1a9bdb_4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57bf1a9bdb_4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700">
              <a:solidFill>
                <a:schemeClr val="dk1"/>
              </a:solidFill>
              <a:latin typeface="Calibri"/>
              <a:ea typeface="Calibri"/>
              <a:cs typeface="Calibri"/>
              <a:sym typeface="Calibri"/>
            </a:endParaRPr>
          </a:p>
          <a:p>
            <a:pPr marL="0" lvl="0" indent="0" algn="l" rtl="0">
              <a:spcBef>
                <a:spcPts val="0"/>
              </a:spcBef>
              <a:spcAft>
                <a:spcPts val="0"/>
              </a:spcAft>
              <a:buNone/>
            </a:pPr>
            <a:r>
              <a:rPr lang="sv-SE" sz="700">
                <a:solidFill>
                  <a:schemeClr val="dk1"/>
                </a:solidFill>
                <a:latin typeface="Calibri"/>
                <a:ea typeface="Calibri"/>
                <a:cs typeface="Calibri"/>
                <a:sym typeface="Calibri"/>
              </a:rPr>
              <a:t>Jobba i faser</a:t>
            </a:r>
            <a:endParaRPr/>
          </a:p>
          <a:p>
            <a:pPr marL="0" lvl="0" indent="0" algn="l" rtl="0">
              <a:spcBef>
                <a:spcPts val="0"/>
              </a:spcBef>
              <a:spcAft>
                <a:spcPts val="0"/>
              </a:spcAft>
              <a:buNone/>
            </a:pPr>
            <a:endParaRPr sz="700">
              <a:solidFill>
                <a:schemeClr val="dk1"/>
              </a:solidFill>
              <a:latin typeface="Calibri"/>
              <a:ea typeface="Calibri"/>
              <a:cs typeface="Calibri"/>
              <a:sym typeface="Calibri"/>
            </a:endParaRPr>
          </a:p>
        </p:txBody>
      </p:sp>
      <p:sp>
        <p:nvSpPr>
          <p:cNvPr id="690" name="Google Shape;690;g57bf1a9bdb_4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57bf1a9bdb_4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57bf1a9bdb_4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 Vad kommer Best practice att betyda för er organisation?</a:t>
            </a:r>
            <a:endParaRPr/>
          </a:p>
          <a:p>
            <a:pPr marL="0" lvl="0" indent="0" algn="l" rtl="0">
              <a:spcBef>
                <a:spcPts val="0"/>
              </a:spcBef>
              <a:spcAft>
                <a:spcPts val="0"/>
              </a:spcAft>
              <a:buNone/>
            </a:pPr>
            <a:r>
              <a:rPr lang="sv-SE"/>
              <a:t>Den här bilden berättar att när man jobbar med digital förändring så spelar det roll när man gör det.</a:t>
            </a:r>
            <a:endParaRPr/>
          </a:p>
          <a:p>
            <a:pPr marL="0" lvl="0" indent="0" algn="l" rtl="0">
              <a:spcBef>
                <a:spcPts val="0"/>
              </a:spcBef>
              <a:spcAft>
                <a:spcPts val="0"/>
              </a:spcAft>
              <a:buNone/>
            </a:pPr>
            <a:r>
              <a:rPr lang="sv-SE"/>
              <a:t>Skillnad på förändring och digital förändring.</a:t>
            </a:r>
            <a:endParaRPr/>
          </a:p>
          <a:p>
            <a:pPr marL="0" lvl="0" indent="0" algn="l" rtl="0">
              <a:spcBef>
                <a:spcPts val="0"/>
              </a:spcBef>
              <a:spcAft>
                <a:spcPts val="0"/>
              </a:spcAft>
              <a:buNone/>
            </a:pPr>
            <a:r>
              <a:rPr lang="sv-SE"/>
              <a:t>Problem om man går direkt till vadet när man inte vet varför och vart samt huret. </a:t>
            </a:r>
            <a:endParaRPr/>
          </a:p>
          <a:p>
            <a:pPr marL="0" lvl="0" indent="0" algn="l" rtl="0">
              <a:spcBef>
                <a:spcPts val="0"/>
              </a:spcBef>
              <a:spcAft>
                <a:spcPts val="0"/>
              </a:spcAft>
              <a:buNone/>
            </a:pPr>
            <a:r>
              <a:rPr lang="sv-SE"/>
              <a:t>Skapa sense of urgency så att man förstår varför man ska förändra. </a:t>
            </a:r>
            <a:endParaRPr/>
          </a:p>
          <a:p>
            <a:pPr marL="0" lvl="0" indent="0" algn="l" rtl="0">
              <a:spcBef>
                <a:spcPts val="0"/>
              </a:spcBef>
              <a:spcAft>
                <a:spcPts val="0"/>
              </a:spcAft>
              <a:buNone/>
            </a:pPr>
            <a:endParaRPr/>
          </a:p>
          <a:p>
            <a:pPr marL="0" lvl="0" indent="0" algn="l" rtl="0">
              <a:spcBef>
                <a:spcPts val="0"/>
              </a:spcBef>
              <a:spcAft>
                <a:spcPts val="0"/>
              </a:spcAft>
              <a:buNone/>
            </a:pPr>
            <a:r>
              <a:rPr lang="sv-SE"/>
              <a:t>Digitala mognadstestet är grunden i tabellen och i testet kan man utläsa hur man ligger till i olika faser och olika motorer. </a:t>
            </a:r>
            <a:endParaRPr/>
          </a:p>
        </p:txBody>
      </p:sp>
      <p:sp>
        <p:nvSpPr>
          <p:cNvPr id="705" name="Google Shape;705;g57bf1a9bdb_4_15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fea66b66d_0_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v-SE" sz="1400">
                <a:highlight>
                  <a:srgbClr val="C9DAF8"/>
                </a:highlight>
              </a:rPr>
              <a:t>Peter</a:t>
            </a:r>
            <a:endParaRPr sz="1400">
              <a:highlight>
                <a:srgbClr val="C9DAF8"/>
              </a:highlight>
            </a:endParaRPr>
          </a:p>
          <a:p>
            <a:pPr marL="0" lvl="0" indent="0" algn="l" rtl="0">
              <a:lnSpc>
                <a:spcPct val="115000"/>
              </a:lnSpc>
              <a:spcBef>
                <a:spcPts val="0"/>
              </a:spcBef>
              <a:spcAft>
                <a:spcPts val="0"/>
              </a:spcAft>
              <a:buNone/>
            </a:pPr>
            <a:r>
              <a:rPr lang="sv-SE" sz="1400"/>
              <a:t>Kanban - board med postitlappar (kanban är japanska, skylt, tavla) Beskriver processen</a:t>
            </a:r>
            <a:endParaRPr sz="1400"/>
          </a:p>
          <a:p>
            <a:pPr marL="0" lvl="0" indent="0" algn="l" rtl="0">
              <a:lnSpc>
                <a:spcPct val="115000"/>
              </a:lnSpc>
              <a:spcBef>
                <a:spcPts val="0"/>
              </a:spcBef>
              <a:spcAft>
                <a:spcPts val="0"/>
              </a:spcAft>
              <a:buNone/>
            </a:pPr>
            <a:r>
              <a:rPr lang="sv-SE" sz="1400"/>
              <a:t>Skriv egna lappar - en förhoppning per lapp med initialer, </a:t>
            </a:r>
            <a:endParaRPr sz="1400"/>
          </a:p>
          <a:p>
            <a:pPr marL="0" lvl="0" indent="0" algn="l" rtl="0">
              <a:lnSpc>
                <a:spcPct val="115000"/>
              </a:lnSpc>
              <a:spcBef>
                <a:spcPts val="0"/>
              </a:spcBef>
              <a:spcAft>
                <a:spcPts val="0"/>
              </a:spcAft>
              <a:buNone/>
            </a:pPr>
            <a:r>
              <a:rPr lang="sv-SE" sz="1400"/>
              <a:t>Samlas kring Kanbanboarden, Poppa upp, Presentera sig kort, sätt upp lapp på väggen</a:t>
            </a:r>
            <a:br>
              <a:rPr lang="sv-SE" sz="1400"/>
            </a:br>
            <a:r>
              <a:rPr lang="sv-SE" sz="1400">
                <a:highlight>
                  <a:srgbClr val="F4CCCC"/>
                </a:highlight>
              </a:rPr>
              <a:t>Maria</a:t>
            </a:r>
            <a:endParaRPr sz="1400">
              <a:highlight>
                <a:srgbClr val="F4CCCC"/>
              </a:highlight>
            </a:endParaRPr>
          </a:p>
          <a:p>
            <a:pPr marL="0" lvl="0" indent="0" algn="l" rtl="0">
              <a:lnSpc>
                <a:spcPct val="115000"/>
              </a:lnSpc>
              <a:spcBef>
                <a:spcPts val="0"/>
              </a:spcBef>
              <a:spcAft>
                <a:spcPts val="0"/>
              </a:spcAft>
              <a:buNone/>
            </a:pPr>
            <a:r>
              <a:rPr lang="sv-SE" sz="1400"/>
              <a:t>Avsätta tid mellan ws, engagemang mellan mötena</a:t>
            </a:r>
            <a:endParaRPr sz="1400"/>
          </a:p>
          <a:p>
            <a:pPr marL="0" lvl="0" indent="0" algn="l" rtl="0">
              <a:lnSpc>
                <a:spcPct val="115000"/>
              </a:lnSpc>
              <a:spcBef>
                <a:spcPts val="0"/>
              </a:spcBef>
              <a:spcAft>
                <a:spcPts val="0"/>
              </a:spcAft>
              <a:buNone/>
            </a:pPr>
            <a:r>
              <a:rPr lang="sv-SE" sz="1400"/>
              <a:t>Betydelsen av att släppa allt annat</a:t>
            </a:r>
            <a:endParaRPr sz="1400"/>
          </a:p>
          <a:p>
            <a:pPr marL="0" lvl="0" indent="0" algn="l" rtl="0">
              <a:lnSpc>
                <a:spcPct val="115000"/>
              </a:lnSpc>
              <a:spcBef>
                <a:spcPts val="0"/>
              </a:spcBef>
              <a:spcAft>
                <a:spcPts val="0"/>
              </a:spcAft>
              <a:buNone/>
            </a:pPr>
            <a:r>
              <a:rPr lang="sv-SE" sz="1400"/>
              <a:t>Vi har kommit olika långt  - vi är varandras lärmiljö och lärresurser, skapa relationer</a:t>
            </a:r>
            <a:endParaRPr sz="1400"/>
          </a:p>
          <a:p>
            <a:pPr marL="0" lvl="0" indent="0" algn="l" rtl="0">
              <a:spcBef>
                <a:spcPts val="0"/>
              </a:spcBef>
              <a:spcAft>
                <a:spcPts val="0"/>
              </a:spcAft>
              <a:buNone/>
            </a:pPr>
            <a:endParaRPr sz="1400"/>
          </a:p>
        </p:txBody>
      </p:sp>
      <p:sp>
        <p:nvSpPr>
          <p:cNvPr id="425" name="Google Shape;425;g5fea66b66d_0_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5a915876b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5a915876b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Någonstans hämtar trädet sin kraft och det kommer från rötterna, dvs värderingar, vision och mission</a:t>
            </a:r>
            <a:endParaRPr/>
          </a:p>
          <a:p>
            <a:pPr marL="0" lvl="0" indent="0" algn="l" rtl="0">
              <a:spcBef>
                <a:spcPts val="0"/>
              </a:spcBef>
              <a:spcAft>
                <a:spcPts val="0"/>
              </a:spcAft>
              <a:buNone/>
            </a:pPr>
            <a:r>
              <a:rPr lang="sv-SE"/>
              <a:t>Starka grenar som ger frukten, processer, relationer, kontaktytor etc.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714" name="Google Shape;714;g55a915876b_0_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55e8b8c6b8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55e8b8c6b8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Innovationen viktig för organisationens utveckling. Små steg viktiga, fira segrarna</a:t>
            </a:r>
            <a:endParaRPr/>
          </a:p>
        </p:txBody>
      </p:sp>
      <p:sp>
        <p:nvSpPr>
          <p:cNvPr id="738" name="Google Shape;738;g55e8b8c6b8_0_70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94f983af5_2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94f983af5_2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 Rekommendera Innovationsguiden SKL</a:t>
            </a:r>
            <a:endParaRPr/>
          </a:p>
        </p:txBody>
      </p:sp>
      <p:sp>
        <p:nvSpPr>
          <p:cNvPr id="749" name="Google Shape;749;g494f983af5_2_1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494f983af5_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494f983af5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 Rekommendera Innovationsguiden SKL</a:t>
            </a:r>
            <a:endParaRPr/>
          </a:p>
          <a:p>
            <a:pPr marL="0" lvl="0" indent="0" algn="l" rtl="0">
              <a:spcBef>
                <a:spcPts val="0"/>
              </a:spcBef>
              <a:spcAft>
                <a:spcPts val="0"/>
              </a:spcAft>
              <a:buNone/>
            </a:pPr>
            <a:r>
              <a:rPr lang="sv-SE"/>
              <a:t>ta ett exempel, t ex avfallsaffären, digital arbetsplats service design med målgrupperna. </a:t>
            </a:r>
            <a:endParaRPr/>
          </a:p>
          <a:p>
            <a:pPr marL="0" lvl="0" indent="0" algn="l" rtl="0">
              <a:spcBef>
                <a:spcPts val="0"/>
              </a:spcBef>
              <a:spcAft>
                <a:spcPts val="0"/>
              </a:spcAft>
              <a:buNone/>
            </a:pPr>
            <a:r>
              <a:rPr lang="sv-SE"/>
              <a:t>Maria kan berätta om avfallsaffären</a:t>
            </a:r>
            <a:endParaRPr/>
          </a:p>
        </p:txBody>
      </p:sp>
      <p:sp>
        <p:nvSpPr>
          <p:cNvPr id="761" name="Google Shape;761;g494f983af5_2_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63f06e14d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63f06e14d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Innovationen viktig för organisationens utveckling. Små steg viktiga, fira segrarna</a:t>
            </a:r>
            <a:endParaRPr/>
          </a:p>
          <a:p>
            <a:pPr marL="0" lvl="0" indent="0" algn="l" rtl="0">
              <a:spcBef>
                <a:spcPts val="0"/>
              </a:spcBef>
              <a:spcAft>
                <a:spcPts val="0"/>
              </a:spcAft>
              <a:buNone/>
            </a:pPr>
            <a:r>
              <a:rPr lang="sv-SE"/>
              <a:t>Vi presenterar film julia innan kaffet. </a:t>
            </a:r>
            <a:endParaRPr/>
          </a:p>
        </p:txBody>
      </p:sp>
      <p:sp>
        <p:nvSpPr>
          <p:cNvPr id="770" name="Google Shape;770;g63f06e14d4_0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60a0da553e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60a0da553e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2" name="Google Shape;782;g60a0da553e_1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57bf1a9bdb_4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57bf1a9bdb_4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Förändringsledarskap kan delas in i tre faser med högst olika karaktör och syften. Begreppen VÄRM, BÖJ och KYL bygger på en jämförelse med gammal hantverkstradition och kan ses som ett praktiskt recept för att vidareutveckla eller implementera en ny arbetsprocess</a:t>
            </a:r>
            <a:endParaRPr/>
          </a:p>
        </p:txBody>
      </p:sp>
      <p:sp>
        <p:nvSpPr>
          <p:cNvPr id="789" name="Google Shape;789;g57bf1a9bdb_4_1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57bf1a9bdb_4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57bf1a9bdb_4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9" name="Google Shape;799;g57bf1a9bdb_4_1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60a0da553e_1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60a0da553e_1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6" name="Google Shape;806;g60a0da553e_1_6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60a0da553e_1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60a0da553e_1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3" name="Google Shape;813;g60a0da553e_1_64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621c4459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3621c4459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sv-SE" sz="1000">
                <a:highlight>
                  <a:srgbClr val="F4CCCC"/>
                </a:highlight>
              </a:rPr>
              <a:t>Maria - Hur gick läxan att göra Vad är digitalt först med din arbetsgrupp/eller annan grupp</a:t>
            </a:r>
            <a:endParaRPr sz="1000">
              <a:highlight>
                <a:srgbClr val="F4CCCC"/>
              </a:highlight>
            </a:endParaRPr>
          </a:p>
          <a:p>
            <a:pPr marL="0" lvl="0" indent="0" algn="l" rtl="0">
              <a:lnSpc>
                <a:spcPct val="115000"/>
              </a:lnSpc>
              <a:spcBef>
                <a:spcPts val="0"/>
              </a:spcBef>
              <a:spcAft>
                <a:spcPts val="0"/>
              </a:spcAft>
              <a:buNone/>
            </a:pPr>
            <a:r>
              <a:rPr lang="sv-SE" sz="1000">
                <a:highlight>
                  <a:srgbClr val="F4CCCC"/>
                </a:highlight>
              </a:rPr>
              <a:t>Vem har gjort den och i vilket sammanhang?</a:t>
            </a:r>
            <a:endParaRPr sz="1000">
              <a:highlight>
                <a:srgbClr val="F4CCCC"/>
              </a:highlight>
            </a:endParaRPr>
          </a:p>
          <a:p>
            <a:pPr marL="457200" lvl="0" indent="-292100" algn="l" rtl="0">
              <a:lnSpc>
                <a:spcPct val="115000"/>
              </a:lnSpc>
              <a:spcBef>
                <a:spcPts val="0"/>
              </a:spcBef>
              <a:spcAft>
                <a:spcPts val="0"/>
              </a:spcAft>
              <a:buClr>
                <a:schemeClr val="dk1"/>
              </a:buClr>
              <a:buSzPts val="1000"/>
              <a:buFont typeface="Calibri"/>
              <a:buChar char="●"/>
            </a:pPr>
            <a:r>
              <a:rPr lang="sv-SE" sz="1000"/>
              <a:t>Diskussion i mindre grupp 10 min </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Hur gick det? Varför gick det bra/mindre bra/snett?</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Vad var den viktigaste lärdomen från diskussionen?</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Hur såg deltagarna på digitalt först?</a:t>
            </a:r>
            <a:br>
              <a:rPr lang="sv-SE" sz="1000"/>
            </a:br>
            <a:endParaRPr sz="1000"/>
          </a:p>
          <a:p>
            <a:pPr marL="457200" lvl="0" indent="-292100" algn="l" rtl="0">
              <a:lnSpc>
                <a:spcPct val="115000"/>
              </a:lnSpc>
              <a:spcBef>
                <a:spcPts val="0"/>
              </a:spcBef>
              <a:spcAft>
                <a:spcPts val="0"/>
              </a:spcAft>
              <a:buClr>
                <a:schemeClr val="dk1"/>
              </a:buClr>
              <a:buSzPts val="1000"/>
              <a:buFont typeface="Calibri"/>
              <a:buChar char="●"/>
            </a:pPr>
            <a:r>
              <a:rPr lang="sv-SE" sz="1000"/>
              <a:t>Diskussion i hela gruppen 5 min</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Kort gruppredovisining</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Finns det en samsyn kring vad digitalisering är?</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Om en vill samtala om“Vad är digitalisering och digital transformation? Och varför är det viktigt?” Vilka frågeställningar är då relevanta?</a:t>
            </a:r>
            <a:endParaRPr/>
          </a:p>
        </p:txBody>
      </p:sp>
      <p:sp>
        <p:nvSpPr>
          <p:cNvPr id="433" name="Google Shape;433;g3621c4459a_0_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61e85e22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61e85e22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0" name="Google Shape;820;g61e85e22c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63f06e14d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63f06e14d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Fråga upp i gruppen vad de tar med sig från Julias föreläsning. </a:t>
            </a:r>
            <a:endParaRPr/>
          </a:p>
          <a:p>
            <a:pPr marL="0" lvl="0" indent="0" algn="l" rtl="0">
              <a:spcBef>
                <a:spcPts val="0"/>
              </a:spcBef>
              <a:spcAft>
                <a:spcPts val="0"/>
              </a:spcAft>
              <a:buNone/>
            </a:pPr>
            <a:endParaRPr/>
          </a:p>
        </p:txBody>
      </p:sp>
      <p:sp>
        <p:nvSpPr>
          <p:cNvPr id="826" name="Google Shape;826;g63f06e14d4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400124e47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400124e47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rPr>
              <a:t>Maria tar övningen. </a:t>
            </a:r>
            <a:endParaRPr>
              <a:highlight>
                <a:srgbClr val="C9DAF8"/>
              </a:highlight>
            </a:endParaRPr>
          </a:p>
          <a:p>
            <a:pPr marL="0" lvl="0" indent="0" algn="l" rtl="0">
              <a:spcBef>
                <a:spcPts val="0"/>
              </a:spcBef>
              <a:spcAft>
                <a:spcPts val="0"/>
              </a:spcAft>
              <a:buNone/>
            </a:pPr>
            <a:r>
              <a:rPr lang="sv-SE">
                <a:highlight>
                  <a:srgbClr val="C9DAF8"/>
                </a:highlight>
              </a:rPr>
              <a:t>Digitaliseringen har på många ställen ökat administrationen. </a:t>
            </a:r>
            <a:endParaRPr>
              <a:highlight>
                <a:srgbClr val="C9DAF8"/>
              </a:highlight>
            </a:endParaRPr>
          </a:p>
          <a:p>
            <a:pPr marL="0" lvl="0" indent="0" algn="l" rtl="0">
              <a:spcBef>
                <a:spcPts val="0"/>
              </a:spcBef>
              <a:spcAft>
                <a:spcPts val="0"/>
              </a:spcAft>
              <a:buNone/>
            </a:pPr>
            <a:r>
              <a:rPr lang="sv-SE">
                <a:highlight>
                  <a:srgbClr val="C9DAF8"/>
                </a:highlight>
              </a:rPr>
              <a:t>Digitalt först är en attityd - att vi ska samverka. </a:t>
            </a:r>
            <a:endParaRPr>
              <a:highlight>
                <a:srgbClr val="C9DAF8"/>
              </a:highlight>
            </a:endParaRPr>
          </a:p>
          <a:p>
            <a:pPr marL="0" lvl="0" indent="0" algn="l" rtl="0">
              <a:spcBef>
                <a:spcPts val="0"/>
              </a:spcBef>
              <a:spcAft>
                <a:spcPts val="0"/>
              </a:spcAft>
              <a:buNone/>
            </a:pPr>
            <a:r>
              <a:rPr lang="sv-SE">
                <a:highlight>
                  <a:srgbClr val="C9DAF8"/>
                </a:highlight>
              </a:rPr>
              <a:t>Kunden i fokus - ta bort administration - samverka</a:t>
            </a:r>
            <a:endParaRPr>
              <a:highlight>
                <a:srgbClr val="C9DAF8"/>
              </a:highlight>
            </a:endParaRPr>
          </a:p>
          <a:p>
            <a:pPr marL="0" lvl="0" indent="0" algn="l" rtl="0">
              <a:spcBef>
                <a:spcPts val="0"/>
              </a:spcBef>
              <a:spcAft>
                <a:spcPts val="0"/>
              </a:spcAft>
              <a:buNone/>
            </a:pPr>
            <a:endParaRPr/>
          </a:p>
        </p:txBody>
      </p:sp>
      <p:sp>
        <p:nvSpPr>
          <p:cNvPr id="840" name="Google Shape;840;g400124e472_0_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400124e472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400124e472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rPr>
              <a:t>Mål att få medborgarna snabbare in på arbetsmarknaden. Arbetsmarknadsvägledning</a:t>
            </a:r>
            <a:endParaRPr>
              <a:highlight>
                <a:srgbClr val="C9DAF8"/>
              </a:highlight>
            </a:endParaRPr>
          </a:p>
          <a:p>
            <a:pPr marL="0" lvl="0" indent="0" algn="l" rtl="0">
              <a:spcBef>
                <a:spcPts val="0"/>
              </a:spcBef>
              <a:spcAft>
                <a:spcPts val="0"/>
              </a:spcAft>
              <a:buNone/>
            </a:pPr>
            <a:r>
              <a:rPr lang="sv-SE">
                <a:highlight>
                  <a:srgbClr val="C9DAF8"/>
                </a:highlight>
              </a:rPr>
              <a:t>Socialsekreterarna gör relevanta arbetsuppgifter, dvs stöd till personer. </a:t>
            </a:r>
            <a:endParaRPr>
              <a:highlight>
                <a:srgbClr val="C9DAF8"/>
              </a:highlight>
            </a:endParaRPr>
          </a:p>
          <a:p>
            <a:pPr marL="0" lvl="0" indent="0" algn="l" rtl="0">
              <a:spcBef>
                <a:spcPts val="0"/>
              </a:spcBef>
              <a:spcAft>
                <a:spcPts val="0"/>
              </a:spcAft>
              <a:buNone/>
            </a:pPr>
            <a:r>
              <a:rPr lang="sv-SE">
                <a:highlight>
                  <a:srgbClr val="C9DAF8"/>
                </a:highlight>
              </a:rPr>
              <a:t>Det tog tre år att ta fram </a:t>
            </a:r>
            <a:endParaRPr>
              <a:highlight>
                <a:srgbClr val="C9DAF8"/>
              </a:highlight>
            </a:endParaRPr>
          </a:p>
          <a:p>
            <a:pPr marL="0" lvl="0" indent="0" algn="l" rtl="0">
              <a:spcBef>
                <a:spcPts val="0"/>
              </a:spcBef>
              <a:spcAft>
                <a:spcPts val="0"/>
              </a:spcAft>
              <a:buNone/>
            </a:pPr>
            <a:r>
              <a:rPr lang="sv-SE">
                <a:highlight>
                  <a:srgbClr val="C9DAF8"/>
                </a:highlight>
              </a:rPr>
              <a:t>Vad är skillnaden mellan Trelleborgs lyckade genomslag och Kungsbackas? </a:t>
            </a:r>
            <a:endParaRPr>
              <a:highlight>
                <a:srgbClr val="C9DAF8"/>
              </a:highlight>
            </a:endParaRPr>
          </a:p>
        </p:txBody>
      </p:sp>
      <p:sp>
        <p:nvSpPr>
          <p:cNvPr id="847" name="Google Shape;847;g400124e472_0_1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400124e47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400124e47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3" name="Google Shape;853;g400124e472_0_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400124e472_6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400124e472_6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Övning tar ca 40 minuter</a:t>
            </a:r>
            <a:endParaRPr/>
          </a:p>
          <a:p>
            <a:pPr marL="0" lvl="0" indent="0" algn="l" rtl="0">
              <a:spcBef>
                <a:spcPts val="0"/>
              </a:spcBef>
              <a:spcAft>
                <a:spcPts val="0"/>
              </a:spcAft>
              <a:buNone/>
            </a:pPr>
            <a:endParaRPr/>
          </a:p>
          <a:p>
            <a:pPr marL="0" lvl="0" indent="0" algn="l" rtl="0">
              <a:spcBef>
                <a:spcPts val="0"/>
              </a:spcBef>
              <a:spcAft>
                <a:spcPts val="0"/>
              </a:spcAft>
              <a:buNone/>
            </a:pPr>
            <a:r>
              <a:rPr lang="sv-SE"/>
              <a:t>Vad händer?</a:t>
            </a:r>
            <a:endParaRPr/>
          </a:p>
          <a:p>
            <a:pPr marL="0" lvl="0" indent="0" algn="l" rtl="0">
              <a:spcBef>
                <a:spcPts val="0"/>
              </a:spcBef>
              <a:spcAft>
                <a:spcPts val="0"/>
              </a:spcAft>
              <a:buNone/>
            </a:pPr>
            <a:r>
              <a:rPr lang="sv-SE"/>
              <a:t>Vad tycker?</a:t>
            </a:r>
            <a:endParaRPr/>
          </a:p>
          <a:p>
            <a:pPr marL="0" lvl="0" indent="0" algn="l" rtl="0">
              <a:spcBef>
                <a:spcPts val="0"/>
              </a:spcBef>
              <a:spcAft>
                <a:spcPts val="0"/>
              </a:spcAft>
              <a:buNone/>
            </a:pPr>
            <a:r>
              <a:rPr lang="sv-SE"/>
              <a:t>Vad ska vi göra?</a:t>
            </a:r>
            <a:endParaRPr/>
          </a:p>
        </p:txBody>
      </p:sp>
      <p:sp>
        <p:nvSpPr>
          <p:cNvPr id="860" name="Google Shape;860;g400124e472_6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55e8b8c6b8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55e8b8c6b8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Det är inte bara infrastrukturen som förändras. Det finns flera olika områden som vi måste arbeta med för att förändringen ska lyckas. Ta exempel i motorerna; </a:t>
            </a:r>
            <a:endParaRPr/>
          </a:p>
          <a:p>
            <a:pPr marL="0" lvl="0" indent="0" algn="l" rtl="0">
              <a:spcBef>
                <a:spcPts val="0"/>
              </a:spcBef>
              <a:spcAft>
                <a:spcPts val="0"/>
              </a:spcAft>
              <a:buNone/>
            </a:pPr>
            <a:r>
              <a:rPr lang="sv-SE"/>
              <a:t>Värderingar, vision, mission - </a:t>
            </a:r>
            <a:endParaRPr/>
          </a:p>
          <a:p>
            <a:pPr marL="0" lvl="0" indent="0" algn="l" rtl="0">
              <a:spcBef>
                <a:spcPts val="0"/>
              </a:spcBef>
              <a:spcAft>
                <a:spcPts val="0"/>
              </a:spcAft>
              <a:buNone/>
            </a:pPr>
            <a:r>
              <a:rPr lang="sv-SE"/>
              <a:t>Strategi arbete - </a:t>
            </a:r>
            <a:endParaRPr/>
          </a:p>
          <a:p>
            <a:pPr marL="0" lvl="0" indent="0" algn="l" rtl="0">
              <a:spcBef>
                <a:spcPts val="0"/>
              </a:spcBef>
              <a:spcAft>
                <a:spcPts val="0"/>
              </a:spcAft>
              <a:buNone/>
            </a:pPr>
            <a:r>
              <a:rPr lang="sv-SE"/>
              <a:t>Organisation (kultur, kompetens, koordinering) - våga misslycka/förändringskultur, </a:t>
            </a:r>
            <a:endParaRPr/>
          </a:p>
          <a:p>
            <a:pPr marL="0" lvl="0" indent="0" algn="l" rtl="0">
              <a:spcBef>
                <a:spcPts val="0"/>
              </a:spcBef>
              <a:spcAft>
                <a:spcPts val="0"/>
              </a:spcAft>
              <a:buNone/>
            </a:pPr>
            <a:r>
              <a:rPr lang="sv-SE"/>
              <a:t>Data&amp;analys - samla upp och systematisera, </a:t>
            </a:r>
            <a:endParaRPr/>
          </a:p>
          <a:p>
            <a:pPr marL="0" lvl="0" indent="0" algn="l" rtl="0">
              <a:spcBef>
                <a:spcPts val="0"/>
              </a:spcBef>
              <a:spcAft>
                <a:spcPts val="0"/>
              </a:spcAft>
              <a:buNone/>
            </a:pPr>
            <a:r>
              <a:rPr lang="sv-SE"/>
              <a:t>Erbjudande &amp; intäktsmodell - vad blir vår roll om barn köper smarta armband till sina äldre föräldrar, </a:t>
            </a:r>
            <a:endParaRPr/>
          </a:p>
          <a:p>
            <a:pPr marL="0" lvl="0" indent="0" algn="l" rtl="0">
              <a:spcBef>
                <a:spcPts val="0"/>
              </a:spcBef>
              <a:spcAft>
                <a:spcPts val="0"/>
              </a:spcAft>
              <a:buNone/>
            </a:pPr>
            <a:r>
              <a:rPr lang="sv-SE"/>
              <a:t>Kontaktytor -  digitala kontaktytor, rätt fråga i rätt kanal. </a:t>
            </a:r>
            <a:endParaRPr/>
          </a:p>
        </p:txBody>
      </p:sp>
      <p:sp>
        <p:nvSpPr>
          <p:cNvPr id="903" name="Google Shape;903;g55e8b8c6b8_0_2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400124e472_6_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400124e472_6_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rPr>
              <a:t>PEter</a:t>
            </a:r>
            <a:endParaRPr>
              <a:highlight>
                <a:srgbClr val="C9DAF8"/>
              </a:highlight>
            </a:endParaRPr>
          </a:p>
        </p:txBody>
      </p:sp>
      <p:sp>
        <p:nvSpPr>
          <p:cNvPr id="911" name="Google Shape;911;g400124e472_6_8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63f06e14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latin typeface="Arial"/>
                <a:ea typeface="Arial"/>
                <a:cs typeface="Arial"/>
                <a:sym typeface="Arial"/>
              </a:rPr>
              <a:t>När vi kommer härifrån ska vi ta med oss en Tranformationsplan. De första stegen i hur ni ska förändra er verksamhet.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Den kommer att utgå ifrån vilket uppdrag ni har, inte hitta på något nytt. Syftet med att vi går till jobbet, vad är visionen.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Var vi vill vara om 3 år</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Vi kanske måste höja kompetensen hos personalen.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Vi ska förändra vår verksamhetside från det här till det här.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Då måste vi börja med att.</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I många små kommuner hade kommunchefen i många fall lämnat walk over till IT chefen. Hur kan IT chefen jobba med förändringsledning.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Hur kan vi göra det på ett metodiskt sätt. Det får någon annan göra för det är en IT fråga.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Det är vad jag vill att ni ska komma härifrån med. </a:t>
            </a:r>
            <a:endParaRPr>
              <a:highlight>
                <a:srgbClr val="C9DAF8"/>
              </a:highlight>
              <a:latin typeface="Arial"/>
              <a:ea typeface="Arial"/>
              <a:cs typeface="Arial"/>
              <a:sym typeface="Arial"/>
            </a:endParaRPr>
          </a:p>
        </p:txBody>
      </p:sp>
      <p:sp>
        <p:nvSpPr>
          <p:cNvPr id="918" name="Google Shape;918;g63f06e14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61fd2a76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61fd2a76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rPr>
              <a:t>Hur bryter vi ned de övergripande målen till digital förändring</a:t>
            </a:r>
            <a:endParaRPr>
              <a:highlight>
                <a:srgbClr val="C9DAF8"/>
              </a:highlight>
            </a:endParaRPr>
          </a:p>
          <a:p>
            <a:pPr marL="0" lvl="0" indent="0" algn="l" rtl="0">
              <a:spcBef>
                <a:spcPts val="0"/>
              </a:spcBef>
              <a:spcAft>
                <a:spcPts val="0"/>
              </a:spcAft>
              <a:buNone/>
            </a:pPr>
            <a:endParaRPr>
              <a:highlight>
                <a:srgbClr val="F4CCCC"/>
              </a:highlight>
            </a:endParaRPr>
          </a:p>
        </p:txBody>
      </p:sp>
      <p:sp>
        <p:nvSpPr>
          <p:cNvPr id="931" name="Google Shape;931;g61fd2a768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5e8b8c6b8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5e8b8c6b8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15000"/>
              </a:lnSpc>
              <a:spcBef>
                <a:spcPts val="0"/>
              </a:spcBef>
              <a:spcAft>
                <a:spcPts val="0"/>
              </a:spcAft>
              <a:buClr>
                <a:schemeClr val="dk1"/>
              </a:buClr>
              <a:buSzPts val="1000"/>
              <a:buFont typeface="Calibri"/>
              <a:buChar char="●"/>
            </a:pPr>
            <a:r>
              <a:rPr lang="sv-SE" sz="1000"/>
              <a:t>Diskussion i mindre grupp 10 min </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Hur gick det? Varför gick det bra/mindre bra/snett?</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Vad var den viktigaste lärdomen från diskussionen?</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Hur såg deltagarna på digitalt först?</a:t>
            </a:r>
            <a:br>
              <a:rPr lang="sv-SE" sz="1000"/>
            </a:br>
            <a:endParaRPr sz="1000"/>
          </a:p>
          <a:p>
            <a:pPr marL="457200" lvl="0" indent="-292100" algn="l" rtl="0">
              <a:lnSpc>
                <a:spcPct val="115000"/>
              </a:lnSpc>
              <a:spcBef>
                <a:spcPts val="0"/>
              </a:spcBef>
              <a:spcAft>
                <a:spcPts val="0"/>
              </a:spcAft>
              <a:buClr>
                <a:schemeClr val="dk1"/>
              </a:buClr>
              <a:buSzPts val="1000"/>
              <a:buFont typeface="Calibri"/>
              <a:buChar char="●"/>
            </a:pPr>
            <a:r>
              <a:rPr lang="sv-SE" sz="1000"/>
              <a:t>Diskussion i hela gruppen 5 min</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Kort gruppredovisining</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Finns det en samsyn kring vad digitalisering är?</a:t>
            </a:r>
            <a:endParaRPr sz="1000"/>
          </a:p>
          <a:p>
            <a:pPr marL="914400" lvl="1" indent="-292100" algn="l" rtl="0">
              <a:lnSpc>
                <a:spcPct val="115000"/>
              </a:lnSpc>
              <a:spcBef>
                <a:spcPts val="0"/>
              </a:spcBef>
              <a:spcAft>
                <a:spcPts val="0"/>
              </a:spcAft>
              <a:buClr>
                <a:schemeClr val="dk1"/>
              </a:buClr>
              <a:buSzPts val="1000"/>
              <a:buFont typeface="Calibri"/>
              <a:buChar char="○"/>
            </a:pPr>
            <a:r>
              <a:rPr lang="sv-SE" sz="1000"/>
              <a:t>Om en vill samtala om“Vad är digitalisering och digital transformation? Och varför är det viktigt?” Vilka frågeställningar är då relevanta?</a:t>
            </a:r>
            <a:endParaRPr/>
          </a:p>
        </p:txBody>
      </p:sp>
      <p:sp>
        <p:nvSpPr>
          <p:cNvPr id="440" name="Google Shape;440;g55e8b8c6b8_0_1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400124e472_6_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400124e472_6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SE" b="1">
                <a:highlight>
                  <a:srgbClr val="C9DAF8"/>
                </a:highlight>
              </a:rPr>
              <a:t>En vision ska motivera</a:t>
            </a:r>
            <a:endParaRPr b="1">
              <a:highlight>
                <a:srgbClr val="C9DAF8"/>
              </a:highlight>
            </a:endParaRPr>
          </a:p>
          <a:p>
            <a:pPr marL="0" lvl="0" indent="0" algn="l" rtl="0">
              <a:spcBef>
                <a:spcPts val="400"/>
              </a:spcBef>
              <a:spcAft>
                <a:spcPts val="0"/>
              </a:spcAft>
              <a:buClr>
                <a:schemeClr val="dk1"/>
              </a:buClr>
              <a:buSzPts val="1100"/>
              <a:buFont typeface="Arial"/>
              <a:buNone/>
            </a:pPr>
            <a:r>
              <a:rPr lang="sv-SE">
                <a:highlight>
                  <a:srgbClr val="C9DAF8"/>
                </a:highlight>
              </a:rPr>
              <a:t>Visionen är anledningen för medarbetarna att gå till jobbet. Det som gör arbetet meningsfullt. En tro på vår organisation. Utmanande. Tilltalar både hjärna och hjärta.</a:t>
            </a:r>
            <a:endParaRPr>
              <a:highlight>
                <a:srgbClr val="C9DAF8"/>
              </a:highlight>
            </a:endParaRPr>
          </a:p>
          <a:p>
            <a:pPr marL="0" lvl="0" indent="0" algn="l" rtl="0">
              <a:spcBef>
                <a:spcPts val="1200"/>
              </a:spcBef>
              <a:spcAft>
                <a:spcPts val="0"/>
              </a:spcAft>
              <a:buClr>
                <a:schemeClr val="dk1"/>
              </a:buClr>
              <a:buSzPts val="1100"/>
              <a:buFont typeface="Arial"/>
              <a:buNone/>
            </a:pPr>
            <a:r>
              <a:rPr lang="sv-SE" b="1">
                <a:highlight>
                  <a:srgbClr val="C9DAF8"/>
                </a:highlight>
              </a:rPr>
              <a:t>En vision ska inspirera</a:t>
            </a:r>
            <a:endParaRPr b="1">
              <a:highlight>
                <a:srgbClr val="C9DAF8"/>
              </a:highlight>
            </a:endParaRPr>
          </a:p>
          <a:p>
            <a:pPr marL="0" lvl="0" indent="0" algn="l" rtl="0">
              <a:spcBef>
                <a:spcPts val="400"/>
              </a:spcBef>
              <a:spcAft>
                <a:spcPts val="0"/>
              </a:spcAft>
              <a:buClr>
                <a:schemeClr val="dk1"/>
              </a:buClr>
              <a:buSzPts val="1100"/>
              <a:buFont typeface="Arial"/>
              <a:buNone/>
            </a:pPr>
            <a:r>
              <a:rPr lang="sv-SE">
                <a:highlight>
                  <a:srgbClr val="C9DAF8"/>
                </a:highlight>
              </a:rPr>
              <a:t>Inspirerar till förändring. I visionen finns argumentet för förändringar som ledare eller medarbetare bidrar till att förverkliga. Ge organisationen energi.</a:t>
            </a:r>
            <a:endParaRPr>
              <a:highlight>
                <a:srgbClr val="C9DAF8"/>
              </a:highlight>
            </a:endParaRPr>
          </a:p>
          <a:p>
            <a:pPr marL="0" lvl="0" indent="0" algn="l" rtl="0">
              <a:spcBef>
                <a:spcPts val="1200"/>
              </a:spcBef>
              <a:spcAft>
                <a:spcPts val="0"/>
              </a:spcAft>
              <a:buClr>
                <a:schemeClr val="dk1"/>
              </a:buClr>
              <a:buSzPts val="1100"/>
              <a:buFont typeface="Arial"/>
              <a:buNone/>
            </a:pPr>
            <a:r>
              <a:rPr lang="sv-SE" b="1">
                <a:highlight>
                  <a:srgbClr val="C9DAF8"/>
                </a:highlight>
              </a:rPr>
              <a:t>En vision ska visa vägen</a:t>
            </a:r>
            <a:endParaRPr b="1">
              <a:highlight>
                <a:srgbClr val="C9DAF8"/>
              </a:highlight>
            </a:endParaRPr>
          </a:p>
          <a:p>
            <a:pPr marL="0" lvl="0" indent="0" algn="l" rtl="0">
              <a:spcBef>
                <a:spcPts val="400"/>
              </a:spcBef>
              <a:spcAft>
                <a:spcPts val="0"/>
              </a:spcAft>
              <a:buClr>
                <a:schemeClr val="dk1"/>
              </a:buClr>
              <a:buSzPts val="1100"/>
              <a:buFont typeface="Arial"/>
              <a:buNone/>
            </a:pPr>
            <a:r>
              <a:rPr lang="sv-SE">
                <a:highlight>
                  <a:srgbClr val="C9DAF8"/>
                </a:highlight>
              </a:rPr>
              <a:t>Visionen fungerar som en kompass. Den blir något för medarbetarna att hålla sig till när de undrar vart de ska. Moderna organisationer består av individer som i hög grad bestämmer själva vad de ska göra och tar ett personligt ansvar för att deras arbete ligger i linje med de övergripande målen.</a:t>
            </a:r>
            <a:endParaRPr>
              <a:highlight>
                <a:srgbClr val="C9DAF8"/>
              </a:highlight>
            </a:endParaRPr>
          </a:p>
          <a:p>
            <a:pPr marL="0" lvl="0" indent="0" algn="l" rtl="0">
              <a:spcBef>
                <a:spcPts val="1200"/>
              </a:spcBef>
              <a:spcAft>
                <a:spcPts val="0"/>
              </a:spcAft>
              <a:buNone/>
            </a:pPr>
            <a:endParaRPr>
              <a:highlight>
                <a:srgbClr val="C9DAF8"/>
              </a:highlight>
            </a:endParaRPr>
          </a:p>
        </p:txBody>
      </p:sp>
      <p:sp>
        <p:nvSpPr>
          <p:cNvPr id="937" name="Google Shape;937;g400124e472_6_8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61fd2a768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 name="Google Shape;945;g61fd2a768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rPr>
              <a:t>Vad betyder visionen - nuläge - i en värld av digitalisering.</a:t>
            </a:r>
            <a:endParaRPr>
              <a:highlight>
                <a:srgbClr val="C9DAF8"/>
              </a:highlight>
            </a:endParaRPr>
          </a:p>
          <a:p>
            <a:pPr marL="0" lvl="0" indent="0" algn="l" rtl="0">
              <a:spcBef>
                <a:spcPts val="0"/>
              </a:spcBef>
              <a:spcAft>
                <a:spcPts val="0"/>
              </a:spcAft>
              <a:buNone/>
            </a:pPr>
            <a:r>
              <a:rPr lang="sv-SE">
                <a:highlight>
                  <a:srgbClr val="C9DAF8"/>
                </a:highlight>
              </a:rPr>
              <a:t>Hur bryter man ner visionen till vad det betyder för oss?</a:t>
            </a:r>
            <a:endParaRPr>
              <a:highlight>
                <a:srgbClr val="C9DAF8"/>
              </a:highlight>
            </a:endParaRPr>
          </a:p>
        </p:txBody>
      </p:sp>
      <p:sp>
        <p:nvSpPr>
          <p:cNvPr id="946" name="Google Shape;946;g61fd2a7681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63f06e14d4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63f06e14d4_0_6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v-SE">
                <a:highlight>
                  <a:srgbClr val="C9DAF8"/>
                </a:highlight>
              </a:rPr>
              <a:t>Peter</a:t>
            </a:r>
            <a:endParaRPr>
              <a:highlight>
                <a:srgbClr val="C9DAF8"/>
              </a:highligh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400124e472_6_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400124e472_6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Redovisning från gruppen. </a:t>
            </a:r>
            <a:endParaRPr/>
          </a:p>
        </p:txBody>
      </p:sp>
      <p:sp>
        <p:nvSpPr>
          <p:cNvPr id="961" name="Google Shape;961;g400124e472_6_8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400124e47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400124e47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Tar mellan 1-2 timmar. </a:t>
            </a:r>
            <a:endParaRPr/>
          </a:p>
          <a:p>
            <a:pPr marL="0" lvl="0" indent="0" algn="l" rtl="0">
              <a:spcBef>
                <a:spcPts val="0"/>
              </a:spcBef>
              <a:spcAft>
                <a:spcPts val="0"/>
              </a:spcAft>
              <a:buNone/>
            </a:pPr>
            <a:r>
              <a:rPr lang="sv-SE"/>
              <a:t>Glöm inte att logga in</a:t>
            </a:r>
            <a:endParaRPr/>
          </a:p>
          <a:p>
            <a:pPr marL="0" lvl="0" indent="0" algn="l" rtl="0">
              <a:spcBef>
                <a:spcPts val="0"/>
              </a:spcBef>
              <a:spcAft>
                <a:spcPts val="0"/>
              </a:spcAft>
              <a:buNone/>
            </a:pPr>
            <a:r>
              <a:rPr lang="sv-SE"/>
              <a:t>Välj SVENSKA</a:t>
            </a:r>
            <a:endParaRPr/>
          </a:p>
          <a:p>
            <a:pPr marL="0" lvl="0" indent="0" algn="l" rtl="0">
              <a:spcBef>
                <a:spcPts val="0"/>
              </a:spcBef>
              <a:spcAft>
                <a:spcPts val="0"/>
              </a:spcAft>
              <a:buNone/>
            </a:pPr>
            <a:r>
              <a:rPr lang="sv-SE"/>
              <a:t>Mejla in resultatet till maria.holm@skelleftea.se</a:t>
            </a:r>
            <a:endParaRPr/>
          </a:p>
          <a:p>
            <a:pPr marL="0" lvl="0" indent="0" algn="l" rtl="0">
              <a:spcBef>
                <a:spcPts val="0"/>
              </a:spcBef>
              <a:spcAft>
                <a:spcPts val="0"/>
              </a:spcAft>
              <a:buNone/>
            </a:pPr>
            <a:endParaRPr/>
          </a:p>
        </p:txBody>
      </p:sp>
      <p:sp>
        <p:nvSpPr>
          <p:cNvPr id="968" name="Google Shape;968;g400124e472_0_1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400124e472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400124e472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5" name="Google Shape;975;g400124e472_0_1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494f5e094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494f5e094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1" name="Google Shape;981;g494f5e094c_3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61fd2a759c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61fd2a759c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8" name="Google Shape;988;g61fd2a759c_2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v-SE"/>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400124e472_6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g400124e472_6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55e8b8c6b8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t>Digitalt först kan betyda mycket och olika. </a:t>
            </a:r>
            <a:endParaRPr/>
          </a:p>
          <a:p>
            <a:pPr marL="0" lvl="0" indent="0" algn="l" rtl="0">
              <a:spcBef>
                <a:spcPts val="0"/>
              </a:spcBef>
              <a:spcAft>
                <a:spcPts val="0"/>
              </a:spcAft>
              <a:buNone/>
            </a:pPr>
            <a:r>
              <a:rPr lang="sv-SE"/>
              <a:t>Här är några exempel. </a:t>
            </a:r>
            <a:endParaRPr/>
          </a:p>
        </p:txBody>
      </p:sp>
      <p:sp>
        <p:nvSpPr>
          <p:cNvPr id="453" name="Google Shape;453;g55e8b8c6b8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55e8b8c6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rPr>
              <a:t>Peter</a:t>
            </a:r>
            <a:endParaRPr>
              <a:highlight>
                <a:srgbClr val="C9DAF8"/>
              </a:highlight>
            </a:endParaRPr>
          </a:p>
        </p:txBody>
      </p:sp>
      <p:sp>
        <p:nvSpPr>
          <p:cNvPr id="458" name="Google Shape;458;g55e8b8c6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5fea66b66d_0_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SE">
                <a:highlight>
                  <a:srgbClr val="C9DAF8"/>
                </a:highlight>
                <a:latin typeface="Arial"/>
                <a:ea typeface="Arial"/>
                <a:cs typeface="Arial"/>
                <a:sym typeface="Arial"/>
              </a:rPr>
              <a:t>WS2 förändringledning/innovation/digital mognad.</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Till nästa träff ska ni ha en diskussion med era medarbetare “Vad innebär digitalisering”</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Mellan WS2-3 göra ett mognadstest. Boken delas in i 9 olika bitar, lite obekväm och lite konstiga begrepp, men det är en lärandeprocess. Bra att sitta i grupp när ni genomför testet.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WS3. Diskutera resultatet och bearbeta resultatet.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WS4 Arbeta fram en tranformationsplan.</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Dokumentation är upp till er själva och det är viktigt att ni tar er tid.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Presentationerna finns upplagda på en lärplattform.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Skickar ett mejl efter varje WS där vi ger er länkar och påminner vad ni ska göra.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Någonting ska hända, ni ska bli lite störiga personer som provar på någonting nytt. Vänta inte till 20 januari att låta något hända.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Gör små små saker för att skapa förändring.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Det finns en facebookgrupp som ni kan vara med i, de är de personer i Skellefteå kommun som har gått utbildningen. </a:t>
            </a:r>
            <a:endParaRPr>
              <a:highlight>
                <a:srgbClr val="C9DAF8"/>
              </a:highlight>
              <a:latin typeface="Arial"/>
              <a:ea typeface="Arial"/>
              <a:cs typeface="Arial"/>
              <a:sym typeface="Arial"/>
            </a:endParaRPr>
          </a:p>
          <a:p>
            <a:pPr marL="0" lvl="0" indent="0" algn="l" rtl="0">
              <a:spcBef>
                <a:spcPts val="0"/>
              </a:spcBef>
              <a:spcAft>
                <a:spcPts val="0"/>
              </a:spcAft>
              <a:buNone/>
            </a:pPr>
            <a:r>
              <a:rPr lang="sv-SE">
                <a:highlight>
                  <a:srgbClr val="C9DAF8"/>
                </a:highlight>
                <a:latin typeface="Arial"/>
                <a:ea typeface="Arial"/>
                <a:cs typeface="Arial"/>
                <a:sym typeface="Arial"/>
              </a:rPr>
              <a:t>Den läxa du får kommer du få redovisa vid nästa tillfälle. </a:t>
            </a:r>
            <a:endParaRPr>
              <a:highlight>
                <a:srgbClr val="C9DAF8"/>
              </a:highlight>
              <a:latin typeface="Arial"/>
              <a:ea typeface="Arial"/>
              <a:cs typeface="Arial"/>
              <a:sym typeface="Arial"/>
            </a:endParaRPr>
          </a:p>
          <a:p>
            <a:pPr marL="0" lvl="0" indent="0" algn="l" rtl="0">
              <a:spcBef>
                <a:spcPts val="0"/>
              </a:spcBef>
              <a:spcAft>
                <a:spcPts val="0"/>
              </a:spcAft>
              <a:buNone/>
            </a:pPr>
            <a:endParaRPr>
              <a:highlight>
                <a:srgbClr val="C9DAF8"/>
              </a:highlight>
              <a:latin typeface="Arial"/>
              <a:ea typeface="Arial"/>
              <a:cs typeface="Arial"/>
              <a:sym typeface="Arial"/>
            </a:endParaRPr>
          </a:p>
          <a:p>
            <a:pPr marL="0" lvl="0" indent="0" algn="l" rtl="0">
              <a:spcBef>
                <a:spcPts val="0"/>
              </a:spcBef>
              <a:spcAft>
                <a:spcPts val="0"/>
              </a:spcAft>
              <a:buNone/>
            </a:pPr>
            <a:r>
              <a:rPr lang="sv-SE" b="1">
                <a:highlight>
                  <a:srgbClr val="C9DAF8"/>
                </a:highlight>
              </a:rPr>
              <a:t>SLKS LEDNINGSGRUPP</a:t>
            </a:r>
            <a:endParaRPr b="1">
              <a:highlight>
                <a:srgbClr val="C9DAF8"/>
              </a:highlight>
            </a:endParaRPr>
          </a:p>
          <a:p>
            <a:pPr marL="0" lvl="0" indent="0" algn="l" rtl="0">
              <a:spcBef>
                <a:spcPts val="0"/>
              </a:spcBef>
              <a:spcAft>
                <a:spcPts val="0"/>
              </a:spcAft>
              <a:buClr>
                <a:schemeClr val="dk1"/>
              </a:buClr>
              <a:buSzPts val="1100"/>
              <a:buFont typeface="Arial"/>
              <a:buNone/>
            </a:pPr>
            <a:r>
              <a:rPr lang="sv-SE" sz="1400">
                <a:highlight>
                  <a:srgbClr val="C9DAF8"/>
                </a:highlight>
              </a:rPr>
              <a:t>Kritiska faktorer för att nå resultat</a:t>
            </a:r>
            <a:endParaRPr sz="1400">
              <a:highlight>
                <a:srgbClr val="C9DAF8"/>
              </a:highlight>
            </a:endParaRPr>
          </a:p>
          <a:p>
            <a:pPr marL="0" lvl="0" indent="0" algn="l" rtl="0">
              <a:spcBef>
                <a:spcPts val="0"/>
              </a:spcBef>
              <a:spcAft>
                <a:spcPts val="0"/>
              </a:spcAft>
              <a:buClr>
                <a:schemeClr val="dk1"/>
              </a:buClr>
              <a:buSzPts val="1100"/>
              <a:buFont typeface="Arial"/>
              <a:buNone/>
            </a:pPr>
            <a:r>
              <a:rPr lang="sv-SE" sz="1400">
                <a:highlight>
                  <a:srgbClr val="C9DAF8"/>
                </a:highlight>
              </a:rPr>
              <a:t>Insiktsarbete i organisationen</a:t>
            </a:r>
            <a:endParaRPr sz="1400">
              <a:highlight>
                <a:srgbClr val="C9DAF8"/>
              </a:highlight>
            </a:endParaRPr>
          </a:p>
          <a:p>
            <a:pPr marL="0" lvl="0" indent="0" algn="l" rtl="0">
              <a:spcBef>
                <a:spcPts val="0"/>
              </a:spcBef>
              <a:spcAft>
                <a:spcPts val="0"/>
              </a:spcAft>
              <a:buClr>
                <a:schemeClr val="dk1"/>
              </a:buClr>
              <a:buSzPts val="1100"/>
              <a:buFont typeface="Arial"/>
              <a:buNone/>
            </a:pPr>
            <a:r>
              <a:rPr lang="sv-SE" sz="1400">
                <a:highlight>
                  <a:srgbClr val="C9DAF8"/>
                </a:highlight>
              </a:rPr>
              <a:t>Insikt - tid - förändring</a:t>
            </a:r>
            <a:endParaRPr sz="1400">
              <a:highlight>
                <a:srgbClr val="C9DAF8"/>
              </a:highlight>
            </a:endParaRPr>
          </a:p>
          <a:p>
            <a:pPr marL="0" lvl="0" indent="0" algn="l" rtl="0">
              <a:spcBef>
                <a:spcPts val="0"/>
              </a:spcBef>
              <a:spcAft>
                <a:spcPts val="0"/>
              </a:spcAft>
              <a:buClr>
                <a:schemeClr val="dk1"/>
              </a:buClr>
              <a:buSzPts val="1100"/>
              <a:buFont typeface="Arial"/>
              <a:buNone/>
            </a:pPr>
            <a:r>
              <a:rPr lang="sv-SE" sz="1400">
                <a:highlight>
                  <a:srgbClr val="C9DAF8"/>
                </a:highlight>
              </a:rPr>
              <a:t>Varandras lärresurser</a:t>
            </a:r>
            <a:endParaRPr sz="1400">
              <a:highlight>
                <a:srgbClr val="C9DAF8"/>
              </a:highlight>
            </a:endParaRPr>
          </a:p>
          <a:p>
            <a:pPr marL="0" lvl="0" indent="0" algn="l" rtl="0">
              <a:spcBef>
                <a:spcPts val="0"/>
              </a:spcBef>
              <a:spcAft>
                <a:spcPts val="0"/>
              </a:spcAft>
              <a:buClr>
                <a:schemeClr val="dk1"/>
              </a:buClr>
              <a:buSzPts val="1100"/>
              <a:buFont typeface="Arial"/>
              <a:buNone/>
            </a:pPr>
            <a:r>
              <a:rPr lang="sv-SE" sz="1400">
                <a:highlight>
                  <a:srgbClr val="C9DAF8"/>
                </a:highlight>
              </a:rPr>
              <a:t>Uppmana till egenutveckling, testa något nytt verktyg, eller nytt arbetssätt t ex i Teams. </a:t>
            </a:r>
            <a:endParaRPr sz="1400">
              <a:highlight>
                <a:srgbClr val="C9DAF8"/>
              </a:highlight>
            </a:endParaRPr>
          </a:p>
          <a:p>
            <a:pPr marL="0" lvl="0" indent="0" algn="l" rtl="0">
              <a:spcBef>
                <a:spcPts val="0"/>
              </a:spcBef>
              <a:spcAft>
                <a:spcPts val="0"/>
              </a:spcAft>
              <a:buClr>
                <a:schemeClr val="dk1"/>
              </a:buClr>
              <a:buSzPts val="1100"/>
              <a:buFont typeface="Arial"/>
              <a:buNone/>
            </a:pPr>
            <a:r>
              <a:rPr lang="sv-SE" sz="1400">
                <a:highlight>
                  <a:srgbClr val="C9DAF8"/>
                </a:highlight>
              </a:rPr>
              <a:t>Viktigt att uppmana att deltagarna ska avsätta tid i sina kalendrar</a:t>
            </a:r>
            <a:endParaRPr sz="1400">
              <a:highlight>
                <a:srgbClr val="C9DAF8"/>
              </a:highlight>
            </a:endParaRPr>
          </a:p>
        </p:txBody>
      </p:sp>
      <p:sp>
        <p:nvSpPr>
          <p:cNvPr id="471" name="Google Shape;471;g5fea66b66d_0_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3 text, petrol">
  <p:cSld name="2/3 text, petrol">
    <p:spTree>
      <p:nvGrpSpPr>
        <p:cNvPr id="1" name="Shape 15"/>
        <p:cNvGrpSpPr/>
        <p:nvPr/>
      </p:nvGrpSpPr>
      <p:grpSpPr>
        <a:xfrm>
          <a:off x="0" y="0"/>
          <a:ext cx="0" cy="0"/>
          <a:chOff x="0" y="0"/>
          <a:chExt cx="0" cy="0"/>
        </a:xfrm>
      </p:grpSpPr>
      <p:sp>
        <p:nvSpPr>
          <p:cNvPr id="16" name="Google Shape;16;p2"/>
          <p:cNvSpPr/>
          <p:nvPr/>
        </p:nvSpPr>
        <p:spPr>
          <a:xfrm>
            <a:off x="0" y="0"/>
            <a:ext cx="9144000" cy="3431100"/>
          </a:xfrm>
          <a:prstGeom prst="rect">
            <a:avLst/>
          </a:prstGeom>
          <a:solidFill>
            <a:schemeClr val="accent4"/>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7" name="Google Shape;17;p2"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8" name="Google Shape;18;p2"/>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9" name="Google Shape;19;p2"/>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0" name="Google Shape;20;p2"/>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1" name="Google Shape;21;p2"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nkel textsida, orange">
  <p:cSld name="Enkel textsida, orange">
    <p:spTree>
      <p:nvGrpSpPr>
        <p:cNvPr id="1" name="Shape 78"/>
        <p:cNvGrpSpPr/>
        <p:nvPr/>
      </p:nvGrpSpPr>
      <p:grpSpPr>
        <a:xfrm>
          <a:off x="0" y="0"/>
          <a:ext cx="0" cy="0"/>
          <a:chOff x="0" y="0"/>
          <a:chExt cx="0" cy="0"/>
        </a:xfrm>
      </p:grpSpPr>
      <p:sp>
        <p:nvSpPr>
          <p:cNvPr id="79" name="Google Shape;79;p11"/>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80" name="Google Shape;80;p11"/>
          <p:cNvSpPr/>
          <p:nvPr/>
        </p:nvSpPr>
        <p:spPr>
          <a:xfrm>
            <a:off x="0" y="0"/>
            <a:ext cx="9144000" cy="5143500"/>
          </a:xfrm>
          <a:prstGeom prst="rect">
            <a:avLst/>
          </a:prstGeom>
          <a:solidFill>
            <a:schemeClr val="accent1"/>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81" name="Google Shape;81;p11"/>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2" name="Google Shape;82;p11"/>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83" name="Google Shape;83;p11"/>
          <p:cNvPicPr preferRelativeResize="0"/>
          <p:nvPr/>
        </p:nvPicPr>
        <p:blipFill rotWithShape="1">
          <a:blip r:embed="rId2">
            <a:alphaModFix/>
          </a:blip>
          <a:srcRect/>
          <a:stretch/>
        </p:blipFill>
        <p:spPr>
          <a:xfrm>
            <a:off x="7009217" y="4286520"/>
            <a:ext cx="1411301" cy="4406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3 text och bild, orange">
  <p:cSld name="2/3 text och bild, orange">
    <p:spTree>
      <p:nvGrpSpPr>
        <p:cNvPr id="1" name="Shape 84"/>
        <p:cNvGrpSpPr/>
        <p:nvPr/>
      </p:nvGrpSpPr>
      <p:grpSpPr>
        <a:xfrm>
          <a:off x="0" y="0"/>
          <a:ext cx="0" cy="0"/>
          <a:chOff x="0" y="0"/>
          <a:chExt cx="0" cy="0"/>
        </a:xfrm>
      </p:grpSpPr>
      <p:sp>
        <p:nvSpPr>
          <p:cNvPr id="85" name="Google Shape;85;p12"/>
          <p:cNvSpPr/>
          <p:nvPr/>
        </p:nvSpPr>
        <p:spPr>
          <a:xfrm>
            <a:off x="0" y="0"/>
            <a:ext cx="9144000" cy="3431100"/>
          </a:xfrm>
          <a:prstGeom prst="rect">
            <a:avLst/>
          </a:prstGeom>
          <a:solidFill>
            <a:schemeClr val="accent1"/>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86" name="Google Shape;86;p12"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87" name="Google Shape;87;p12"/>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2400"/>
              <a:buFont typeface="Open Sans ExtraBold"/>
              <a:buNone/>
              <a:defRPr sz="24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8" name="Google Shape;88;p12"/>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600"/>
              <a:buFont typeface="Arial"/>
              <a:buNone/>
              <a:defRPr sz="16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89" name="Google Shape;89;p12"/>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90" name="Google Shape;90;p12"/>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91" name="Google Shape;91;p12"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kel textsida, vit">
  <p:cSld name="Enkel textsida, vit">
    <p:spTree>
      <p:nvGrpSpPr>
        <p:cNvPr id="1" name="Shape 92"/>
        <p:cNvGrpSpPr/>
        <p:nvPr/>
      </p:nvGrpSpPr>
      <p:grpSpPr>
        <a:xfrm>
          <a:off x="0" y="0"/>
          <a:ext cx="0" cy="0"/>
          <a:chOff x="0" y="0"/>
          <a:chExt cx="0" cy="0"/>
        </a:xfrm>
      </p:grpSpPr>
      <p:pic>
        <p:nvPicPr>
          <p:cNvPr id="93" name="Google Shape;93;p13"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94" name="Google Shape;94;p13"/>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chemeClr val="lt1"/>
              </a:buClr>
              <a:buSzPts val="3000"/>
              <a:buFont typeface="Open Sans ExtraBold"/>
              <a:buNone/>
              <a:defRPr sz="3000" b="0" i="0" u="none" strike="noStrike" cap="non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5" name="Google Shape;95;p13"/>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96" name="Google Shape;96;p13"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3 text och bild, vit">
  <p:cSld name="2/3 text och bild, vit">
    <p:spTree>
      <p:nvGrpSpPr>
        <p:cNvPr id="1" name="Shape 97"/>
        <p:cNvGrpSpPr/>
        <p:nvPr/>
      </p:nvGrpSpPr>
      <p:grpSpPr>
        <a:xfrm>
          <a:off x="0" y="0"/>
          <a:ext cx="0" cy="0"/>
          <a:chOff x="0" y="0"/>
          <a:chExt cx="0" cy="0"/>
        </a:xfrm>
      </p:grpSpPr>
      <p:sp>
        <p:nvSpPr>
          <p:cNvPr id="98" name="Google Shape;98;p14"/>
          <p:cNvSpPr>
            <a:spLocks noGrp="1"/>
          </p:cNvSpPr>
          <p:nvPr>
            <p:ph type="pic" idx="2"/>
          </p:nvPr>
        </p:nvSpPr>
        <p:spPr>
          <a:xfrm>
            <a:off x="0" y="0"/>
            <a:ext cx="9144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99" name="Google Shape;99;p14"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00" name="Google Shape;100;p14"/>
          <p:cNvSpPr txBox="1">
            <a:spLocks noGrp="1"/>
          </p:cNvSpPr>
          <p:nvPr>
            <p:ph type="title"/>
          </p:nvPr>
        </p:nvSpPr>
        <p:spPr>
          <a:xfrm>
            <a:off x="533400" y="133731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chemeClr val="lt1"/>
              </a:buClr>
              <a:buSzPts val="2400"/>
              <a:buFont typeface="Open Sans ExtraBold"/>
              <a:buNone/>
              <a:defRPr sz="2400" b="0" i="0" u="none" strike="noStrike" cap="non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1" name="Google Shape;101;p14"/>
          <p:cNvSpPr txBox="1">
            <a:spLocks noGrp="1"/>
          </p:cNvSpPr>
          <p:nvPr>
            <p:ph type="body" idx="1"/>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02" name="Google Shape;102;p14"/>
          <p:cNvSpPr txBox="1">
            <a:spLocks noGrp="1"/>
          </p:cNvSpPr>
          <p:nvPr>
            <p:ph type="body" idx="3"/>
          </p:nvPr>
        </p:nvSpPr>
        <p:spPr>
          <a:xfrm>
            <a:off x="533400" y="2194560"/>
            <a:ext cx="3733800" cy="857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600"/>
              <a:buFont typeface="Arial"/>
              <a:buNone/>
              <a:defRPr sz="1600" b="0" i="0" u="none" strike="noStrike" cap="none">
                <a:solidFill>
                  <a:schemeClr val="lt1"/>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03" name="Google Shape;103;p14"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ida med logotyp, vit">
  <p:cSld name="Blank sida med logotyp, vit">
    <p:spTree>
      <p:nvGrpSpPr>
        <p:cNvPr id="1" name="Shape 104"/>
        <p:cNvGrpSpPr/>
        <p:nvPr/>
      </p:nvGrpSpPr>
      <p:grpSpPr>
        <a:xfrm>
          <a:off x="0" y="0"/>
          <a:ext cx="0" cy="0"/>
          <a:chOff x="0" y="0"/>
          <a:chExt cx="0" cy="0"/>
        </a:xfrm>
      </p:grpSpPr>
      <p:pic>
        <p:nvPicPr>
          <p:cNvPr id="105" name="Google Shape;105;p15"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ida, vit">
  <p:cSld name="Blank sida, vit">
    <p:spTree>
      <p:nvGrpSpPr>
        <p:cNvPr id="1" name="Shape 106"/>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3 text, ljusgrå">
  <p:cSld name="2/3 text, ljusgrå">
    <p:spTree>
      <p:nvGrpSpPr>
        <p:cNvPr id="1" name="Shape 107"/>
        <p:cNvGrpSpPr/>
        <p:nvPr/>
      </p:nvGrpSpPr>
      <p:grpSpPr>
        <a:xfrm>
          <a:off x="0" y="0"/>
          <a:ext cx="0" cy="0"/>
          <a:chOff x="0" y="0"/>
          <a:chExt cx="0" cy="0"/>
        </a:xfrm>
      </p:grpSpPr>
      <p:sp>
        <p:nvSpPr>
          <p:cNvPr id="108" name="Google Shape;108;p17"/>
          <p:cNvSpPr/>
          <p:nvPr/>
        </p:nvSpPr>
        <p:spPr>
          <a:xfrm>
            <a:off x="0" y="0"/>
            <a:ext cx="9144000" cy="3431100"/>
          </a:xfrm>
          <a:prstGeom prst="rect">
            <a:avLst/>
          </a:prstGeom>
          <a:solidFill>
            <a:srgbClr val="F2F2F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09" name="Google Shape;109;p17"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10" name="Google Shape;110;p17"/>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chemeClr val="lt1"/>
              </a:buClr>
              <a:buSzPts val="3000"/>
              <a:buFont typeface="Open Sans ExtraBold"/>
              <a:buNone/>
              <a:defRPr sz="3000" b="0" i="0" u="none" strike="noStrike" cap="non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1" name="Google Shape;111;p17"/>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12" name="Google Shape;112;p17"/>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13" name="Google Shape;113;p17"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3 text och bild, ljusgrå">
  <p:cSld name="2/3 text och bild, ljusgrå">
    <p:spTree>
      <p:nvGrpSpPr>
        <p:cNvPr id="1" name="Shape 114"/>
        <p:cNvGrpSpPr/>
        <p:nvPr/>
      </p:nvGrpSpPr>
      <p:grpSpPr>
        <a:xfrm>
          <a:off x="0" y="0"/>
          <a:ext cx="0" cy="0"/>
          <a:chOff x="0" y="0"/>
          <a:chExt cx="0" cy="0"/>
        </a:xfrm>
      </p:grpSpPr>
      <p:sp>
        <p:nvSpPr>
          <p:cNvPr id="115" name="Google Shape;115;p18"/>
          <p:cNvSpPr/>
          <p:nvPr/>
        </p:nvSpPr>
        <p:spPr>
          <a:xfrm>
            <a:off x="0" y="0"/>
            <a:ext cx="9144000" cy="3431100"/>
          </a:xfrm>
          <a:prstGeom prst="rect">
            <a:avLst/>
          </a:prstGeom>
          <a:solidFill>
            <a:srgbClr val="F2F2F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16" name="Google Shape;116;p18"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17" name="Google Shape;117;p18"/>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chemeClr val="lt1"/>
              </a:buClr>
              <a:buSzPts val="2400"/>
              <a:buFont typeface="Open Sans ExtraBold"/>
              <a:buNone/>
              <a:defRPr sz="2400" b="0" i="0" u="none" strike="noStrike" cap="non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8" name="Google Shape;118;p18"/>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600"/>
              <a:buFont typeface="Arial"/>
              <a:buNone/>
              <a:defRPr sz="1600" b="0" i="0" u="none" strike="noStrike" cap="none">
                <a:solidFill>
                  <a:schemeClr val="lt1"/>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19" name="Google Shape;119;p18"/>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20" name="Google Shape;120;p18"/>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21" name="Google Shape;121;p18"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nkel textsida, ljusgrå">
  <p:cSld name="Enkel textsida, ljusgrå">
    <p:spTree>
      <p:nvGrpSpPr>
        <p:cNvPr id="1" name="Shape 122"/>
        <p:cNvGrpSpPr/>
        <p:nvPr/>
      </p:nvGrpSpPr>
      <p:grpSpPr>
        <a:xfrm>
          <a:off x="0" y="0"/>
          <a:ext cx="0" cy="0"/>
          <a:chOff x="0" y="0"/>
          <a:chExt cx="0" cy="0"/>
        </a:xfrm>
      </p:grpSpPr>
      <p:sp>
        <p:nvSpPr>
          <p:cNvPr id="123" name="Google Shape;123;p19"/>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24" name="Google Shape;124;p19"/>
          <p:cNvSpPr/>
          <p:nvPr/>
        </p:nvSpPr>
        <p:spPr>
          <a:xfrm>
            <a:off x="0" y="0"/>
            <a:ext cx="9144000" cy="5143500"/>
          </a:xfrm>
          <a:prstGeom prst="rect">
            <a:avLst/>
          </a:prstGeom>
          <a:solidFill>
            <a:srgbClr val="ECECEC"/>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25" name="Google Shape;125;p19"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26" name="Google Shape;126;p19"/>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chemeClr val="lt1"/>
              </a:buClr>
              <a:buSzPts val="3000"/>
              <a:buFont typeface="Open Sans ExtraBold"/>
              <a:buNone/>
              <a:defRPr sz="3000" b="0" i="0" u="none" strike="noStrike" cap="non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7" name="Google Shape;127;p19"/>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28" name="Google Shape;128;p19"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3 text, plommon">
  <p:cSld name="2/3 text, plommon">
    <p:spTree>
      <p:nvGrpSpPr>
        <p:cNvPr id="1" name="Shape 129"/>
        <p:cNvGrpSpPr/>
        <p:nvPr/>
      </p:nvGrpSpPr>
      <p:grpSpPr>
        <a:xfrm>
          <a:off x="0" y="0"/>
          <a:ext cx="0" cy="0"/>
          <a:chOff x="0" y="0"/>
          <a:chExt cx="0" cy="0"/>
        </a:xfrm>
      </p:grpSpPr>
      <p:sp>
        <p:nvSpPr>
          <p:cNvPr id="130" name="Google Shape;130;p20"/>
          <p:cNvSpPr/>
          <p:nvPr/>
        </p:nvSpPr>
        <p:spPr>
          <a:xfrm>
            <a:off x="0" y="0"/>
            <a:ext cx="9144000" cy="3431100"/>
          </a:xfrm>
          <a:prstGeom prst="rect">
            <a:avLst/>
          </a:prstGeom>
          <a:solidFill>
            <a:srgbClr val="623D5A"/>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31" name="Google Shape;131;p20"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32" name="Google Shape;132;p20"/>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33" name="Google Shape;133;p20"/>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34" name="Google Shape;134;p20"/>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35" name="Google Shape;135;p20"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kel textsida, petrol">
  <p:cSld name="Enkel textsida, petrol">
    <p:spTree>
      <p:nvGrpSpPr>
        <p:cNvPr id="1" name="Shape 22"/>
        <p:cNvGrpSpPr/>
        <p:nvPr/>
      </p:nvGrpSpPr>
      <p:grpSpPr>
        <a:xfrm>
          <a:off x="0" y="0"/>
          <a:ext cx="0" cy="0"/>
          <a:chOff x="0" y="0"/>
          <a:chExt cx="0" cy="0"/>
        </a:xfrm>
      </p:grpSpPr>
      <p:sp>
        <p:nvSpPr>
          <p:cNvPr id="23" name="Google Shape;23;p3"/>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4" name="Google Shape;24;p3"/>
          <p:cNvSpPr/>
          <p:nvPr/>
        </p:nvSpPr>
        <p:spPr>
          <a:xfrm>
            <a:off x="0" y="0"/>
            <a:ext cx="9144000" cy="5143500"/>
          </a:xfrm>
          <a:prstGeom prst="rect">
            <a:avLst/>
          </a:prstGeom>
          <a:solidFill>
            <a:schemeClr val="accent4"/>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5" name="Google Shape;25;p3"/>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6" name="Google Shape;26;p3"/>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7" name="Google Shape;27;p3"/>
          <p:cNvPicPr preferRelativeResize="0"/>
          <p:nvPr/>
        </p:nvPicPr>
        <p:blipFill rotWithShape="1">
          <a:blip r:embed="rId2">
            <a:alphaModFix/>
          </a:blip>
          <a:srcRect/>
          <a:stretch/>
        </p:blipFill>
        <p:spPr>
          <a:xfrm>
            <a:off x="7009217" y="4286520"/>
            <a:ext cx="1411301" cy="44064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3 text och bild, plommon">
  <p:cSld name="2/3 text och bild, plommon">
    <p:spTree>
      <p:nvGrpSpPr>
        <p:cNvPr id="1" name="Shape 136"/>
        <p:cNvGrpSpPr/>
        <p:nvPr/>
      </p:nvGrpSpPr>
      <p:grpSpPr>
        <a:xfrm>
          <a:off x="0" y="0"/>
          <a:ext cx="0" cy="0"/>
          <a:chOff x="0" y="0"/>
          <a:chExt cx="0" cy="0"/>
        </a:xfrm>
      </p:grpSpPr>
      <p:sp>
        <p:nvSpPr>
          <p:cNvPr id="137" name="Google Shape;137;p21"/>
          <p:cNvSpPr/>
          <p:nvPr/>
        </p:nvSpPr>
        <p:spPr>
          <a:xfrm>
            <a:off x="0" y="0"/>
            <a:ext cx="9144000" cy="3431100"/>
          </a:xfrm>
          <a:prstGeom prst="rect">
            <a:avLst/>
          </a:prstGeom>
          <a:solidFill>
            <a:srgbClr val="623D5A"/>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38" name="Google Shape;138;p21"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39" name="Google Shape;139;p21"/>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2400"/>
              <a:buFont typeface="Open Sans ExtraBold"/>
              <a:buNone/>
              <a:defRPr sz="24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0" name="Google Shape;140;p21"/>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600"/>
              <a:buFont typeface="Arial"/>
              <a:buNone/>
              <a:defRPr sz="16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41" name="Google Shape;141;p21"/>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42" name="Google Shape;142;p21"/>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43" name="Google Shape;143;p21"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Enkel textsida, plommon">
  <p:cSld name="1_Enkel textsida, plommon">
    <p:spTree>
      <p:nvGrpSpPr>
        <p:cNvPr id="1" name="Shape 144"/>
        <p:cNvGrpSpPr/>
        <p:nvPr/>
      </p:nvGrpSpPr>
      <p:grpSpPr>
        <a:xfrm>
          <a:off x="0" y="0"/>
          <a:ext cx="0" cy="0"/>
          <a:chOff x="0" y="0"/>
          <a:chExt cx="0" cy="0"/>
        </a:xfrm>
      </p:grpSpPr>
      <p:sp>
        <p:nvSpPr>
          <p:cNvPr id="145" name="Google Shape;145;p22"/>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46" name="Google Shape;146;p22"/>
          <p:cNvSpPr/>
          <p:nvPr/>
        </p:nvSpPr>
        <p:spPr>
          <a:xfrm>
            <a:off x="0" y="0"/>
            <a:ext cx="9144000" cy="5143500"/>
          </a:xfrm>
          <a:prstGeom prst="rect">
            <a:avLst/>
          </a:prstGeom>
          <a:solidFill>
            <a:srgbClr val="623D5A"/>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47" name="Google Shape;147;p22"/>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48" name="Google Shape;148;p22"/>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49" name="Google Shape;149;p22"/>
          <p:cNvPicPr preferRelativeResize="0"/>
          <p:nvPr/>
        </p:nvPicPr>
        <p:blipFill rotWithShape="1">
          <a:blip r:embed="rId2">
            <a:alphaModFix/>
          </a:blip>
          <a:srcRect/>
          <a:stretch/>
        </p:blipFill>
        <p:spPr>
          <a:xfrm>
            <a:off x="7009217" y="4286520"/>
            <a:ext cx="1411301" cy="4406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3 text, mint">
  <p:cSld name="2/3 text, mint">
    <p:spTree>
      <p:nvGrpSpPr>
        <p:cNvPr id="1" name="Shape 150"/>
        <p:cNvGrpSpPr/>
        <p:nvPr/>
      </p:nvGrpSpPr>
      <p:grpSpPr>
        <a:xfrm>
          <a:off x="0" y="0"/>
          <a:ext cx="0" cy="0"/>
          <a:chOff x="0" y="0"/>
          <a:chExt cx="0" cy="0"/>
        </a:xfrm>
      </p:grpSpPr>
      <p:sp>
        <p:nvSpPr>
          <p:cNvPr id="151" name="Google Shape;151;p23"/>
          <p:cNvSpPr/>
          <p:nvPr/>
        </p:nvSpPr>
        <p:spPr>
          <a:xfrm>
            <a:off x="0" y="0"/>
            <a:ext cx="9144000" cy="3431100"/>
          </a:xfrm>
          <a:prstGeom prst="rect">
            <a:avLst/>
          </a:prstGeom>
          <a:solidFill>
            <a:schemeClr val="accent5"/>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52" name="Google Shape;152;p23"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53" name="Google Shape;153;p23"/>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54" name="Google Shape;154;p23"/>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55" name="Google Shape;155;p23"/>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56" name="Google Shape;156;p23"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3 text, mörkblå">
  <p:cSld name="2/3 text, mörkblå">
    <p:spTree>
      <p:nvGrpSpPr>
        <p:cNvPr id="1" name="Shape 157"/>
        <p:cNvGrpSpPr/>
        <p:nvPr/>
      </p:nvGrpSpPr>
      <p:grpSpPr>
        <a:xfrm>
          <a:off x="0" y="0"/>
          <a:ext cx="0" cy="0"/>
          <a:chOff x="0" y="0"/>
          <a:chExt cx="0" cy="0"/>
        </a:xfrm>
      </p:grpSpPr>
      <p:sp>
        <p:nvSpPr>
          <p:cNvPr id="158" name="Google Shape;158;p24"/>
          <p:cNvSpPr/>
          <p:nvPr/>
        </p:nvSpPr>
        <p:spPr>
          <a:xfrm>
            <a:off x="0" y="0"/>
            <a:ext cx="9144000" cy="3431100"/>
          </a:xfrm>
          <a:prstGeom prst="rect">
            <a:avLst/>
          </a:prstGeom>
          <a:solidFill>
            <a:srgbClr val="13567D"/>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59" name="Google Shape;159;p24"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60" name="Google Shape;160;p24"/>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1" name="Google Shape;161;p24"/>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62" name="Google Shape;162;p24"/>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63" name="Google Shape;163;p24"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3 text och bild, mörkblå">
  <p:cSld name="2/3 text och bild, mörkblå">
    <p:spTree>
      <p:nvGrpSpPr>
        <p:cNvPr id="1" name="Shape 164"/>
        <p:cNvGrpSpPr/>
        <p:nvPr/>
      </p:nvGrpSpPr>
      <p:grpSpPr>
        <a:xfrm>
          <a:off x="0" y="0"/>
          <a:ext cx="0" cy="0"/>
          <a:chOff x="0" y="0"/>
          <a:chExt cx="0" cy="0"/>
        </a:xfrm>
      </p:grpSpPr>
      <p:sp>
        <p:nvSpPr>
          <p:cNvPr id="165" name="Google Shape;165;p25"/>
          <p:cNvSpPr/>
          <p:nvPr/>
        </p:nvSpPr>
        <p:spPr>
          <a:xfrm>
            <a:off x="0" y="0"/>
            <a:ext cx="9144000" cy="3431100"/>
          </a:xfrm>
          <a:prstGeom prst="rect">
            <a:avLst/>
          </a:prstGeom>
          <a:solidFill>
            <a:srgbClr val="13567D"/>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66" name="Google Shape;166;p25"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67" name="Google Shape;167;p25"/>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2400"/>
              <a:buFont typeface="Open Sans ExtraBold"/>
              <a:buNone/>
              <a:defRPr sz="24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8" name="Google Shape;168;p25"/>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600"/>
              <a:buFont typeface="Arial"/>
              <a:buNone/>
              <a:defRPr sz="16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69" name="Google Shape;169;p25"/>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70" name="Google Shape;170;p25"/>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71" name="Google Shape;171;p25"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nkel textsida, mörkblå">
  <p:cSld name="Enkel textsida, mörkblå">
    <p:spTree>
      <p:nvGrpSpPr>
        <p:cNvPr id="1" name="Shape 172"/>
        <p:cNvGrpSpPr/>
        <p:nvPr/>
      </p:nvGrpSpPr>
      <p:grpSpPr>
        <a:xfrm>
          <a:off x="0" y="0"/>
          <a:ext cx="0" cy="0"/>
          <a:chOff x="0" y="0"/>
          <a:chExt cx="0" cy="0"/>
        </a:xfrm>
      </p:grpSpPr>
      <p:sp>
        <p:nvSpPr>
          <p:cNvPr id="173" name="Google Shape;173;p26"/>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74" name="Google Shape;174;p26"/>
          <p:cNvSpPr/>
          <p:nvPr/>
        </p:nvSpPr>
        <p:spPr>
          <a:xfrm>
            <a:off x="0" y="0"/>
            <a:ext cx="9144000" cy="5143500"/>
          </a:xfrm>
          <a:prstGeom prst="rect">
            <a:avLst/>
          </a:prstGeom>
          <a:solidFill>
            <a:srgbClr val="13567D"/>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75" name="Google Shape;175;p26"/>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6" name="Google Shape;176;p26"/>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77" name="Google Shape;177;p26"/>
          <p:cNvPicPr preferRelativeResize="0"/>
          <p:nvPr/>
        </p:nvPicPr>
        <p:blipFill rotWithShape="1">
          <a:blip r:embed="rId2">
            <a:alphaModFix/>
          </a:blip>
          <a:srcRect/>
          <a:stretch/>
        </p:blipFill>
        <p:spPr>
          <a:xfrm>
            <a:off x="7009217" y="4286520"/>
            <a:ext cx="1411301" cy="44064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3 text, blå">
  <p:cSld name="2/3 text, blå">
    <p:spTree>
      <p:nvGrpSpPr>
        <p:cNvPr id="1" name="Shape 178"/>
        <p:cNvGrpSpPr/>
        <p:nvPr/>
      </p:nvGrpSpPr>
      <p:grpSpPr>
        <a:xfrm>
          <a:off x="0" y="0"/>
          <a:ext cx="0" cy="0"/>
          <a:chOff x="0" y="0"/>
          <a:chExt cx="0" cy="0"/>
        </a:xfrm>
      </p:grpSpPr>
      <p:sp>
        <p:nvSpPr>
          <p:cNvPr id="179" name="Google Shape;179;p27"/>
          <p:cNvSpPr/>
          <p:nvPr/>
        </p:nvSpPr>
        <p:spPr>
          <a:xfrm>
            <a:off x="0" y="0"/>
            <a:ext cx="9144000" cy="3431100"/>
          </a:xfrm>
          <a:prstGeom prst="rect">
            <a:avLst/>
          </a:prstGeom>
          <a:solidFill>
            <a:schemeClr val="lt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80" name="Google Shape;180;p27"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81" name="Google Shape;181;p27"/>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2" name="Google Shape;182;p27"/>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83" name="Google Shape;183;p27"/>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84" name="Google Shape;184;p27"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3 text och bild, blå">
  <p:cSld name="2/3 text och bild, blå">
    <p:spTree>
      <p:nvGrpSpPr>
        <p:cNvPr id="1" name="Shape 185"/>
        <p:cNvGrpSpPr/>
        <p:nvPr/>
      </p:nvGrpSpPr>
      <p:grpSpPr>
        <a:xfrm>
          <a:off x="0" y="0"/>
          <a:ext cx="0" cy="0"/>
          <a:chOff x="0" y="0"/>
          <a:chExt cx="0" cy="0"/>
        </a:xfrm>
      </p:grpSpPr>
      <p:sp>
        <p:nvSpPr>
          <p:cNvPr id="186" name="Google Shape;186;p28"/>
          <p:cNvSpPr/>
          <p:nvPr/>
        </p:nvSpPr>
        <p:spPr>
          <a:xfrm>
            <a:off x="0" y="0"/>
            <a:ext cx="9144000" cy="3431100"/>
          </a:xfrm>
          <a:prstGeom prst="rect">
            <a:avLst/>
          </a:prstGeom>
          <a:solidFill>
            <a:schemeClr val="lt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87" name="Google Shape;187;p28"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188" name="Google Shape;188;p28"/>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2400"/>
              <a:buFont typeface="Open Sans ExtraBold"/>
              <a:buNone/>
              <a:defRPr sz="24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9" name="Google Shape;189;p28"/>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600"/>
              <a:buFont typeface="Arial"/>
              <a:buNone/>
              <a:defRPr sz="16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90" name="Google Shape;190;p28"/>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91" name="Google Shape;191;p28"/>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92" name="Google Shape;192;p28"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nkel textsida, blå">
  <p:cSld name="Enkel textsida, blå">
    <p:spTree>
      <p:nvGrpSpPr>
        <p:cNvPr id="1" name="Shape 193"/>
        <p:cNvGrpSpPr/>
        <p:nvPr/>
      </p:nvGrpSpPr>
      <p:grpSpPr>
        <a:xfrm>
          <a:off x="0" y="0"/>
          <a:ext cx="0" cy="0"/>
          <a:chOff x="0" y="0"/>
          <a:chExt cx="0" cy="0"/>
        </a:xfrm>
      </p:grpSpPr>
      <p:sp>
        <p:nvSpPr>
          <p:cNvPr id="194" name="Google Shape;194;p29"/>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95" name="Google Shape;195;p29"/>
          <p:cNvSpPr/>
          <p:nvPr/>
        </p:nvSpPr>
        <p:spPr>
          <a:xfrm>
            <a:off x="0" y="0"/>
            <a:ext cx="9144000" cy="5143500"/>
          </a:xfrm>
          <a:prstGeom prst="rect">
            <a:avLst/>
          </a:prstGeom>
          <a:solidFill>
            <a:schemeClr val="lt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196" name="Google Shape;196;p29"/>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97" name="Google Shape;197;p29"/>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198" name="Google Shape;198;p29"/>
          <p:cNvPicPr preferRelativeResize="0"/>
          <p:nvPr/>
        </p:nvPicPr>
        <p:blipFill rotWithShape="1">
          <a:blip r:embed="rId2">
            <a:alphaModFix/>
          </a:blip>
          <a:srcRect/>
          <a:stretch/>
        </p:blipFill>
        <p:spPr>
          <a:xfrm>
            <a:off x="7009217" y="4286520"/>
            <a:ext cx="1411301" cy="44064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3 text, gul">
  <p:cSld name="2/3 text, gul">
    <p:spTree>
      <p:nvGrpSpPr>
        <p:cNvPr id="1" name="Shape 199"/>
        <p:cNvGrpSpPr/>
        <p:nvPr/>
      </p:nvGrpSpPr>
      <p:grpSpPr>
        <a:xfrm>
          <a:off x="0" y="0"/>
          <a:ext cx="0" cy="0"/>
          <a:chOff x="0" y="0"/>
          <a:chExt cx="0" cy="0"/>
        </a:xfrm>
      </p:grpSpPr>
      <p:sp>
        <p:nvSpPr>
          <p:cNvPr id="200" name="Google Shape;200;p30"/>
          <p:cNvSpPr/>
          <p:nvPr/>
        </p:nvSpPr>
        <p:spPr>
          <a:xfrm>
            <a:off x="0" y="0"/>
            <a:ext cx="9144000" cy="3431100"/>
          </a:xfrm>
          <a:prstGeom prst="rect">
            <a:avLst/>
          </a:prstGeom>
          <a:solidFill>
            <a:schemeClr val="accent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201" name="Google Shape;201;p30"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202" name="Google Shape;202;p30"/>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chemeClr val="lt1"/>
              </a:buClr>
              <a:buSzPts val="3000"/>
              <a:buFont typeface="Open Sans ExtraBold"/>
              <a:buNone/>
              <a:defRPr sz="3000" b="0" i="0" u="none" strike="noStrike" cap="non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03" name="Google Shape;203;p30"/>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04" name="Google Shape;204;p30"/>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05" name="Google Shape;205;p30"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3 text och bild, petrol">
  <p:cSld name="2/3 text och bild, petrol">
    <p:spTree>
      <p:nvGrpSpPr>
        <p:cNvPr id="1" name="Shape 28"/>
        <p:cNvGrpSpPr/>
        <p:nvPr/>
      </p:nvGrpSpPr>
      <p:grpSpPr>
        <a:xfrm>
          <a:off x="0" y="0"/>
          <a:ext cx="0" cy="0"/>
          <a:chOff x="0" y="0"/>
          <a:chExt cx="0" cy="0"/>
        </a:xfrm>
      </p:grpSpPr>
      <p:sp>
        <p:nvSpPr>
          <p:cNvPr id="29" name="Google Shape;29;p4"/>
          <p:cNvSpPr/>
          <p:nvPr/>
        </p:nvSpPr>
        <p:spPr>
          <a:xfrm>
            <a:off x="0" y="0"/>
            <a:ext cx="9144000" cy="3431100"/>
          </a:xfrm>
          <a:prstGeom prst="rect">
            <a:avLst/>
          </a:prstGeom>
          <a:solidFill>
            <a:schemeClr val="accent4"/>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30" name="Google Shape;30;p4"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31" name="Google Shape;31;p4"/>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2400"/>
              <a:buFont typeface="Open Sans ExtraBold"/>
              <a:buNone/>
              <a:defRPr sz="24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2" name="Google Shape;32;p4"/>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600"/>
              <a:buFont typeface="Arial"/>
              <a:buNone/>
              <a:defRPr sz="16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33" name="Google Shape;33;p4"/>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34" name="Google Shape;34;p4"/>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35" name="Google Shape;35;p4"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2/3 text och bild, orange">
  <p:cSld name="1_2/3 text och bild, orange">
    <p:spTree>
      <p:nvGrpSpPr>
        <p:cNvPr id="1" name="Shape 206"/>
        <p:cNvGrpSpPr/>
        <p:nvPr/>
      </p:nvGrpSpPr>
      <p:grpSpPr>
        <a:xfrm>
          <a:off x="0" y="0"/>
          <a:ext cx="0" cy="0"/>
          <a:chOff x="0" y="0"/>
          <a:chExt cx="0" cy="0"/>
        </a:xfrm>
      </p:grpSpPr>
      <p:sp>
        <p:nvSpPr>
          <p:cNvPr id="207" name="Google Shape;207;p31"/>
          <p:cNvSpPr/>
          <p:nvPr/>
        </p:nvSpPr>
        <p:spPr>
          <a:xfrm>
            <a:off x="0" y="0"/>
            <a:ext cx="9144000" cy="3431100"/>
          </a:xfrm>
          <a:prstGeom prst="rect">
            <a:avLst/>
          </a:prstGeom>
          <a:solidFill>
            <a:schemeClr val="accent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208" name="Google Shape;208;p31"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209" name="Google Shape;209;p31"/>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chemeClr val="lt1"/>
              </a:buClr>
              <a:buSzPts val="2400"/>
              <a:buFont typeface="Open Sans ExtraBold"/>
              <a:buNone/>
              <a:defRPr sz="2400" b="0" i="0" u="none" strike="noStrike" cap="non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10" name="Google Shape;210;p31"/>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600"/>
              <a:buFont typeface="Arial"/>
              <a:buNone/>
              <a:defRPr sz="1600" b="0" i="0" u="none" strike="noStrike" cap="none">
                <a:solidFill>
                  <a:schemeClr val="lt1"/>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11" name="Google Shape;211;p31"/>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12" name="Google Shape;212;p31"/>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13" name="Google Shape;213;p31"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Enkel textsida, gul">
  <p:cSld name="Enkel textsida, gul">
    <p:spTree>
      <p:nvGrpSpPr>
        <p:cNvPr id="1" name="Shape 214"/>
        <p:cNvGrpSpPr/>
        <p:nvPr/>
      </p:nvGrpSpPr>
      <p:grpSpPr>
        <a:xfrm>
          <a:off x="0" y="0"/>
          <a:ext cx="0" cy="0"/>
          <a:chOff x="0" y="0"/>
          <a:chExt cx="0" cy="0"/>
        </a:xfrm>
      </p:grpSpPr>
      <p:sp>
        <p:nvSpPr>
          <p:cNvPr id="215" name="Google Shape;215;p32"/>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16" name="Google Shape;216;p32"/>
          <p:cNvSpPr/>
          <p:nvPr/>
        </p:nvSpPr>
        <p:spPr>
          <a:xfrm>
            <a:off x="0" y="0"/>
            <a:ext cx="9144000" cy="5143500"/>
          </a:xfrm>
          <a:prstGeom prst="rect">
            <a:avLst/>
          </a:prstGeom>
          <a:solidFill>
            <a:schemeClr val="accent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17" name="Google Shape;217;p32"/>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chemeClr val="lt1"/>
              </a:buClr>
              <a:buSzPts val="3000"/>
              <a:buFont typeface="Open Sans ExtraBold"/>
              <a:buNone/>
              <a:defRPr sz="3000" b="0" i="0" u="none" strike="noStrike" cap="non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18" name="Google Shape;218;p32"/>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19" name="Google Shape;219;p32"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3 text, svart">
  <p:cSld name="2/3 text, svart">
    <p:spTree>
      <p:nvGrpSpPr>
        <p:cNvPr id="1" name="Shape 220"/>
        <p:cNvGrpSpPr/>
        <p:nvPr/>
      </p:nvGrpSpPr>
      <p:grpSpPr>
        <a:xfrm>
          <a:off x="0" y="0"/>
          <a:ext cx="0" cy="0"/>
          <a:chOff x="0" y="0"/>
          <a:chExt cx="0" cy="0"/>
        </a:xfrm>
      </p:grpSpPr>
      <p:sp>
        <p:nvSpPr>
          <p:cNvPr id="221" name="Google Shape;221;p33"/>
          <p:cNvSpPr/>
          <p:nvPr/>
        </p:nvSpPr>
        <p:spPr>
          <a:xfrm>
            <a:off x="0" y="0"/>
            <a:ext cx="9144000" cy="3431100"/>
          </a:xfrm>
          <a:prstGeom prst="rect">
            <a:avLst/>
          </a:prstGeom>
          <a:solidFill>
            <a:schemeClr val="dk1"/>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222" name="Google Shape;222;p33"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223" name="Google Shape;223;p33"/>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24" name="Google Shape;224;p33"/>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25" name="Google Shape;225;p33"/>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26" name="Google Shape;226;p33"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3 text och bild, svart">
  <p:cSld name="2/3 text och bild, svart">
    <p:spTree>
      <p:nvGrpSpPr>
        <p:cNvPr id="1" name="Shape 227"/>
        <p:cNvGrpSpPr/>
        <p:nvPr/>
      </p:nvGrpSpPr>
      <p:grpSpPr>
        <a:xfrm>
          <a:off x="0" y="0"/>
          <a:ext cx="0" cy="0"/>
          <a:chOff x="0" y="0"/>
          <a:chExt cx="0" cy="0"/>
        </a:xfrm>
      </p:grpSpPr>
      <p:sp>
        <p:nvSpPr>
          <p:cNvPr id="228" name="Google Shape;228;p34"/>
          <p:cNvSpPr/>
          <p:nvPr/>
        </p:nvSpPr>
        <p:spPr>
          <a:xfrm>
            <a:off x="0" y="0"/>
            <a:ext cx="9144000" cy="3431100"/>
          </a:xfrm>
          <a:prstGeom prst="rect">
            <a:avLst/>
          </a:prstGeom>
          <a:solidFill>
            <a:schemeClr val="dk1"/>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229" name="Google Shape;229;p34"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230" name="Google Shape;230;p34"/>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2400"/>
              <a:buFont typeface="Open Sans ExtraBold"/>
              <a:buNone/>
              <a:defRPr sz="24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31" name="Google Shape;231;p34"/>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600"/>
              <a:buFont typeface="Arial"/>
              <a:buNone/>
              <a:defRPr sz="16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32" name="Google Shape;232;p34"/>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33" name="Google Shape;233;p34"/>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34" name="Google Shape;234;p34"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nkel textsida, svart">
  <p:cSld name="Enkel textsida, svart">
    <p:spTree>
      <p:nvGrpSpPr>
        <p:cNvPr id="1" name="Shape 235"/>
        <p:cNvGrpSpPr/>
        <p:nvPr/>
      </p:nvGrpSpPr>
      <p:grpSpPr>
        <a:xfrm>
          <a:off x="0" y="0"/>
          <a:ext cx="0" cy="0"/>
          <a:chOff x="0" y="0"/>
          <a:chExt cx="0" cy="0"/>
        </a:xfrm>
      </p:grpSpPr>
      <p:sp>
        <p:nvSpPr>
          <p:cNvPr id="236" name="Google Shape;236;p35"/>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37" name="Google Shape;237;p35"/>
          <p:cNvSpPr/>
          <p:nvPr/>
        </p:nvSpPr>
        <p:spPr>
          <a:xfrm>
            <a:off x="0" y="0"/>
            <a:ext cx="9144000" cy="5143500"/>
          </a:xfrm>
          <a:prstGeom prst="rect">
            <a:avLst/>
          </a:prstGeom>
          <a:solidFill>
            <a:schemeClr val="dk1"/>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38" name="Google Shape;238;p35"/>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39" name="Google Shape;239;p35"/>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40" name="Google Shape;240;p35"/>
          <p:cNvPicPr preferRelativeResize="0"/>
          <p:nvPr/>
        </p:nvPicPr>
        <p:blipFill rotWithShape="1">
          <a:blip r:embed="rId2">
            <a:alphaModFix/>
          </a:blip>
          <a:srcRect/>
          <a:stretch/>
        </p:blipFill>
        <p:spPr>
          <a:xfrm>
            <a:off x="7009217" y="4286520"/>
            <a:ext cx="1411301" cy="44064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3 text, grafit">
  <p:cSld name="2/3 text, grafit">
    <p:spTree>
      <p:nvGrpSpPr>
        <p:cNvPr id="1" name="Shape 241"/>
        <p:cNvGrpSpPr/>
        <p:nvPr/>
      </p:nvGrpSpPr>
      <p:grpSpPr>
        <a:xfrm>
          <a:off x="0" y="0"/>
          <a:ext cx="0" cy="0"/>
          <a:chOff x="0" y="0"/>
          <a:chExt cx="0" cy="0"/>
        </a:xfrm>
      </p:grpSpPr>
      <p:sp>
        <p:nvSpPr>
          <p:cNvPr id="242" name="Google Shape;242;p36"/>
          <p:cNvSpPr/>
          <p:nvPr/>
        </p:nvSpPr>
        <p:spPr>
          <a:xfrm>
            <a:off x="0" y="0"/>
            <a:ext cx="9144000" cy="3431100"/>
          </a:xfrm>
          <a:prstGeom prst="rect">
            <a:avLst/>
          </a:prstGeom>
          <a:solidFill>
            <a:schemeClr val="lt1"/>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243" name="Google Shape;243;p36"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244" name="Google Shape;244;p36"/>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45" name="Google Shape;245;p36"/>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46" name="Google Shape;246;p36"/>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47" name="Google Shape;247;p36"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3 text och bild, grafit">
  <p:cSld name="2/3 text och bild, grafit">
    <p:spTree>
      <p:nvGrpSpPr>
        <p:cNvPr id="1" name="Shape 248"/>
        <p:cNvGrpSpPr/>
        <p:nvPr/>
      </p:nvGrpSpPr>
      <p:grpSpPr>
        <a:xfrm>
          <a:off x="0" y="0"/>
          <a:ext cx="0" cy="0"/>
          <a:chOff x="0" y="0"/>
          <a:chExt cx="0" cy="0"/>
        </a:xfrm>
      </p:grpSpPr>
      <p:sp>
        <p:nvSpPr>
          <p:cNvPr id="249" name="Google Shape;249;p37"/>
          <p:cNvSpPr/>
          <p:nvPr/>
        </p:nvSpPr>
        <p:spPr>
          <a:xfrm>
            <a:off x="0" y="0"/>
            <a:ext cx="9144000" cy="3431100"/>
          </a:xfrm>
          <a:prstGeom prst="rect">
            <a:avLst/>
          </a:prstGeom>
          <a:solidFill>
            <a:schemeClr val="lt1"/>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250" name="Google Shape;250;p37"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251" name="Google Shape;251;p37"/>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2400"/>
              <a:buFont typeface="Open Sans ExtraBold"/>
              <a:buNone/>
              <a:defRPr sz="24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52" name="Google Shape;252;p37"/>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600"/>
              <a:buFont typeface="Arial"/>
              <a:buNone/>
              <a:defRPr sz="16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53" name="Google Shape;253;p37"/>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54" name="Google Shape;254;p37"/>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55" name="Google Shape;255;p37"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nkel textsida, grafit">
  <p:cSld name="Enkel textsida, grafit">
    <p:spTree>
      <p:nvGrpSpPr>
        <p:cNvPr id="1" name="Shape 256"/>
        <p:cNvGrpSpPr/>
        <p:nvPr/>
      </p:nvGrpSpPr>
      <p:grpSpPr>
        <a:xfrm>
          <a:off x="0" y="0"/>
          <a:ext cx="0" cy="0"/>
          <a:chOff x="0" y="0"/>
          <a:chExt cx="0" cy="0"/>
        </a:xfrm>
      </p:grpSpPr>
      <p:sp>
        <p:nvSpPr>
          <p:cNvPr id="257" name="Google Shape;257;p38"/>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58" name="Google Shape;258;p38"/>
          <p:cNvSpPr/>
          <p:nvPr/>
        </p:nvSpPr>
        <p:spPr>
          <a:xfrm>
            <a:off x="0" y="0"/>
            <a:ext cx="9144000" cy="5143500"/>
          </a:xfrm>
          <a:prstGeom prst="rect">
            <a:avLst/>
          </a:prstGeom>
          <a:solidFill>
            <a:schemeClr val="lt1"/>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59" name="Google Shape;259;p38"/>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60" name="Google Shape;260;p38"/>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61" name="Google Shape;261;p38"/>
          <p:cNvPicPr preferRelativeResize="0"/>
          <p:nvPr/>
        </p:nvPicPr>
        <p:blipFill rotWithShape="1">
          <a:blip r:embed="rId2">
            <a:alphaModFix/>
          </a:blip>
          <a:srcRect/>
          <a:stretch/>
        </p:blipFill>
        <p:spPr>
          <a:xfrm>
            <a:off x="7009217" y="4286520"/>
            <a:ext cx="1411301" cy="44064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3 text, varm brun">
  <p:cSld name="2/3 text, varm brun">
    <p:spTree>
      <p:nvGrpSpPr>
        <p:cNvPr id="1" name="Shape 262"/>
        <p:cNvGrpSpPr/>
        <p:nvPr/>
      </p:nvGrpSpPr>
      <p:grpSpPr>
        <a:xfrm>
          <a:off x="0" y="0"/>
          <a:ext cx="0" cy="0"/>
          <a:chOff x="0" y="0"/>
          <a:chExt cx="0" cy="0"/>
        </a:xfrm>
      </p:grpSpPr>
      <p:sp>
        <p:nvSpPr>
          <p:cNvPr id="263" name="Google Shape;263;p39"/>
          <p:cNvSpPr/>
          <p:nvPr/>
        </p:nvSpPr>
        <p:spPr>
          <a:xfrm>
            <a:off x="0" y="0"/>
            <a:ext cx="9144000" cy="3431100"/>
          </a:xfrm>
          <a:prstGeom prst="rect">
            <a:avLst/>
          </a:prstGeom>
          <a:solidFill>
            <a:schemeClr val="accent6"/>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264" name="Google Shape;264;p39"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265" name="Google Shape;265;p39"/>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66" name="Google Shape;266;p39"/>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67" name="Google Shape;267;p39"/>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68" name="Google Shape;268;p39"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3 text och bild, varm brun">
  <p:cSld name="2/3 text och bild, varm brun">
    <p:spTree>
      <p:nvGrpSpPr>
        <p:cNvPr id="1" name="Shape 269"/>
        <p:cNvGrpSpPr/>
        <p:nvPr/>
      </p:nvGrpSpPr>
      <p:grpSpPr>
        <a:xfrm>
          <a:off x="0" y="0"/>
          <a:ext cx="0" cy="0"/>
          <a:chOff x="0" y="0"/>
          <a:chExt cx="0" cy="0"/>
        </a:xfrm>
      </p:grpSpPr>
      <p:sp>
        <p:nvSpPr>
          <p:cNvPr id="270" name="Google Shape;270;p40"/>
          <p:cNvSpPr/>
          <p:nvPr/>
        </p:nvSpPr>
        <p:spPr>
          <a:xfrm>
            <a:off x="0" y="0"/>
            <a:ext cx="9144000" cy="3431100"/>
          </a:xfrm>
          <a:prstGeom prst="rect">
            <a:avLst/>
          </a:prstGeom>
          <a:solidFill>
            <a:schemeClr val="accent6"/>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271" name="Google Shape;271;p40"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272" name="Google Shape;272;p40"/>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2400"/>
              <a:buFont typeface="Open Sans ExtraBold"/>
              <a:buNone/>
              <a:defRPr sz="24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3" name="Google Shape;273;p40"/>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600"/>
              <a:buFont typeface="Arial"/>
              <a:buNone/>
              <a:defRPr sz="16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74" name="Google Shape;274;p40"/>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75" name="Google Shape;275;p40"/>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76" name="Google Shape;276;p40"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3 text och bild, mint">
  <p:cSld name="2/3 text och bild, mint">
    <p:spTree>
      <p:nvGrpSpPr>
        <p:cNvPr id="1" name="Shape 36"/>
        <p:cNvGrpSpPr/>
        <p:nvPr/>
      </p:nvGrpSpPr>
      <p:grpSpPr>
        <a:xfrm>
          <a:off x="0" y="0"/>
          <a:ext cx="0" cy="0"/>
          <a:chOff x="0" y="0"/>
          <a:chExt cx="0" cy="0"/>
        </a:xfrm>
      </p:grpSpPr>
      <p:sp>
        <p:nvSpPr>
          <p:cNvPr id="37" name="Google Shape;37;p5"/>
          <p:cNvSpPr/>
          <p:nvPr/>
        </p:nvSpPr>
        <p:spPr>
          <a:xfrm>
            <a:off x="0" y="0"/>
            <a:ext cx="9144000" cy="3431100"/>
          </a:xfrm>
          <a:prstGeom prst="rect">
            <a:avLst/>
          </a:prstGeom>
          <a:solidFill>
            <a:schemeClr val="accent5"/>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38" name="Google Shape;38;p5"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39" name="Google Shape;39;p5"/>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2400"/>
              <a:buFont typeface="Open Sans ExtraBold"/>
              <a:buNone/>
              <a:defRPr sz="24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0" name="Google Shape;40;p5"/>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600"/>
              <a:buFont typeface="Arial"/>
              <a:buNone/>
              <a:defRPr sz="16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41" name="Google Shape;41;p5"/>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42" name="Google Shape;42;p5"/>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43" name="Google Shape;43;p5"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Enkel textsida, varm brun">
  <p:cSld name="Enkel textsida, varm brun">
    <p:spTree>
      <p:nvGrpSpPr>
        <p:cNvPr id="1" name="Shape 277"/>
        <p:cNvGrpSpPr/>
        <p:nvPr/>
      </p:nvGrpSpPr>
      <p:grpSpPr>
        <a:xfrm>
          <a:off x="0" y="0"/>
          <a:ext cx="0" cy="0"/>
          <a:chOff x="0" y="0"/>
          <a:chExt cx="0" cy="0"/>
        </a:xfrm>
      </p:grpSpPr>
      <p:sp>
        <p:nvSpPr>
          <p:cNvPr id="278" name="Google Shape;278;p41"/>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79" name="Google Shape;279;p41"/>
          <p:cNvSpPr/>
          <p:nvPr/>
        </p:nvSpPr>
        <p:spPr>
          <a:xfrm>
            <a:off x="0" y="0"/>
            <a:ext cx="9144000" cy="5143500"/>
          </a:xfrm>
          <a:prstGeom prst="rect">
            <a:avLst/>
          </a:prstGeom>
          <a:solidFill>
            <a:schemeClr val="accent6"/>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280" name="Google Shape;280;p41"/>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1" name="Google Shape;281;p41"/>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282" name="Google Shape;282;p41"/>
          <p:cNvPicPr preferRelativeResize="0"/>
          <p:nvPr/>
        </p:nvPicPr>
        <p:blipFill rotWithShape="1">
          <a:blip r:embed="rId2">
            <a:alphaModFix/>
          </a:blip>
          <a:srcRect/>
          <a:stretch/>
        </p:blipFill>
        <p:spPr>
          <a:xfrm>
            <a:off x="7009217" y="4286520"/>
            <a:ext cx="1411301" cy="44064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Rubrikbild">
  <p:cSld name="1_Rubrikbild">
    <p:spTree>
      <p:nvGrpSpPr>
        <p:cNvPr id="1" name="Shape 283"/>
        <p:cNvGrpSpPr/>
        <p:nvPr/>
      </p:nvGrpSpPr>
      <p:grpSpPr>
        <a:xfrm>
          <a:off x="0" y="0"/>
          <a:ext cx="0" cy="0"/>
          <a:chOff x="0" y="0"/>
          <a:chExt cx="0" cy="0"/>
        </a:xfrm>
      </p:grpSpPr>
      <p:sp>
        <p:nvSpPr>
          <p:cNvPr id="284" name="Google Shape;284;p42"/>
          <p:cNvSpPr/>
          <p:nvPr/>
        </p:nvSpPr>
        <p:spPr>
          <a:xfrm>
            <a:off x="0" y="0"/>
            <a:ext cx="9144000" cy="5143500"/>
          </a:xfrm>
          <a:prstGeom prst="rect">
            <a:avLst/>
          </a:prstGeom>
          <a:solidFill>
            <a:srgbClr val="474747"/>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285" name="Google Shape;285;p42"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286" name="Google Shape;286;p42"/>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chemeClr val="lt1"/>
              </a:buClr>
              <a:buSzPts val="3000"/>
              <a:buFont typeface="Open Sans ExtraBold"/>
              <a:buNone/>
              <a:defRPr sz="3000" b="0" i="0" u="none" strike="noStrike" cap="none">
                <a:solidFill>
                  <a:schemeClr val="lt1"/>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7" name="Google Shape;287;p42"/>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800"/>
              <a:buFont typeface="Arial"/>
              <a:buNone/>
              <a:defRPr sz="1800" b="0" i="0" u="none" strike="noStrike" cap="none">
                <a:solidFill>
                  <a:schemeClr val="lt1"/>
                </a:solidFill>
                <a:latin typeface="Open Sans Light"/>
                <a:ea typeface="Open Sans Light"/>
                <a:cs typeface="Open Sans Light"/>
                <a:sym typeface="Open Sans Light"/>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288" name="Google Shape;288;p42"/>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Rubrik och punktlista + kapitelmärkning">
  <p:cSld name="1_Rubrik och punktlista + kapitelmärkning">
    <p:spTree>
      <p:nvGrpSpPr>
        <p:cNvPr id="1" name="Shape 289"/>
        <p:cNvGrpSpPr/>
        <p:nvPr/>
      </p:nvGrpSpPr>
      <p:grpSpPr>
        <a:xfrm>
          <a:off x="0" y="0"/>
          <a:ext cx="0" cy="0"/>
          <a:chOff x="0" y="0"/>
          <a:chExt cx="0" cy="0"/>
        </a:xfrm>
      </p:grpSpPr>
      <p:sp>
        <p:nvSpPr>
          <p:cNvPr id="290" name="Google Shape;290;p43"/>
          <p:cNvSpPr txBox="1">
            <a:spLocks noGrp="1"/>
          </p:cNvSpPr>
          <p:nvPr>
            <p:ph type="title"/>
          </p:nvPr>
        </p:nvSpPr>
        <p:spPr>
          <a:xfrm>
            <a:off x="761565" y="573881"/>
            <a:ext cx="7704000" cy="585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0050A0"/>
              </a:buClr>
              <a:buSzPts val="3000"/>
              <a:buFont typeface="Calibri"/>
              <a:buNone/>
              <a:defRPr sz="3000">
                <a:solidFill>
                  <a:srgbClr val="0050A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1" name="Google Shape;291;p43"/>
          <p:cNvSpPr txBox="1">
            <a:spLocks noGrp="1"/>
          </p:cNvSpPr>
          <p:nvPr>
            <p:ph type="body" idx="1"/>
          </p:nvPr>
        </p:nvSpPr>
        <p:spPr>
          <a:xfrm>
            <a:off x="761564" y="1329929"/>
            <a:ext cx="7698300" cy="2610000"/>
          </a:xfrm>
          <a:prstGeom prst="rect">
            <a:avLst/>
          </a:prstGeom>
          <a:noFill/>
          <a:ln>
            <a:noFill/>
          </a:ln>
        </p:spPr>
        <p:txBody>
          <a:bodyPr spcFirstLastPara="1" wrap="square" lIns="91425" tIns="45700" rIns="91425" bIns="45700" anchor="t" anchorCtr="0">
            <a:noAutofit/>
          </a:bodyPr>
          <a:lstStyle>
            <a:lvl1pPr marL="457200" lvl="0" indent="-355600" algn="l" rtl="0">
              <a:spcBef>
                <a:spcPts val="400"/>
              </a:spcBef>
              <a:spcAft>
                <a:spcPts val="0"/>
              </a:spcAft>
              <a:buClr>
                <a:srgbClr val="0050A0"/>
              </a:buClr>
              <a:buSzPts val="2000"/>
              <a:buChar char="•"/>
              <a:defRPr sz="2000">
                <a:solidFill>
                  <a:schemeClr val="dk1"/>
                </a:solidFill>
                <a:latin typeface="Calibri"/>
                <a:ea typeface="Calibri"/>
                <a:cs typeface="Calibri"/>
                <a:sym typeface="Calibri"/>
              </a:defRPr>
            </a:lvl1pPr>
            <a:lvl2pPr marL="914400" lvl="1" indent="-342900" algn="l" rtl="0">
              <a:spcBef>
                <a:spcPts val="360"/>
              </a:spcBef>
              <a:spcAft>
                <a:spcPts val="0"/>
              </a:spcAft>
              <a:buClr>
                <a:srgbClr val="0050A0"/>
              </a:buClr>
              <a:buSzPts val="1800"/>
              <a:buFont typeface="Arial"/>
              <a:buChar char="•"/>
              <a:defRPr sz="1800">
                <a:solidFill>
                  <a:schemeClr val="dk1"/>
                </a:solidFill>
                <a:latin typeface="Calibri"/>
                <a:ea typeface="Calibri"/>
                <a:cs typeface="Calibri"/>
                <a:sym typeface="Calibri"/>
              </a:defRPr>
            </a:lvl2pPr>
            <a:lvl3pPr marL="1371600" lvl="2" indent="-330200" algn="l" rtl="0">
              <a:spcBef>
                <a:spcPts val="320"/>
              </a:spcBef>
              <a:spcAft>
                <a:spcPts val="0"/>
              </a:spcAft>
              <a:buClr>
                <a:srgbClr val="0050A0"/>
              </a:buClr>
              <a:buSzPts val="1600"/>
              <a:buFont typeface="Arial"/>
              <a:buChar char="•"/>
              <a:defRPr sz="1600">
                <a:solidFill>
                  <a:schemeClr val="dk1"/>
                </a:solidFill>
                <a:latin typeface="Calibri"/>
                <a:ea typeface="Calibri"/>
                <a:cs typeface="Calibri"/>
                <a:sym typeface="Calibri"/>
              </a:defRPr>
            </a:lvl3pPr>
            <a:lvl4pPr marL="1828800" lvl="3" indent="-317500" algn="l" rtl="0">
              <a:spcBef>
                <a:spcPts val="280"/>
              </a:spcBef>
              <a:spcAft>
                <a:spcPts val="0"/>
              </a:spcAft>
              <a:buClr>
                <a:srgbClr val="0050A0"/>
              </a:buClr>
              <a:buSzPts val="1400"/>
              <a:buFont typeface="Arial"/>
              <a:buChar char="•"/>
              <a:defRPr sz="1400">
                <a:solidFill>
                  <a:schemeClr val="dk1"/>
                </a:solidFill>
                <a:latin typeface="Calibri"/>
                <a:ea typeface="Calibri"/>
                <a:cs typeface="Calibri"/>
                <a:sym typeface="Calibri"/>
              </a:defRPr>
            </a:lvl4pPr>
            <a:lvl5pPr marL="2286000" lvl="4" indent="-304800" algn="l" rtl="0">
              <a:spcBef>
                <a:spcPts val="240"/>
              </a:spcBef>
              <a:spcAft>
                <a:spcPts val="0"/>
              </a:spcAft>
              <a:buClr>
                <a:srgbClr val="0050A0"/>
              </a:buClr>
              <a:buSzPts val="1200"/>
              <a:buFont typeface="Arial"/>
              <a:buChar char="•"/>
              <a:defRPr sz="1200">
                <a:solidFill>
                  <a:schemeClr val="dk1"/>
                </a:solidFill>
                <a:latin typeface="Calibri"/>
                <a:ea typeface="Calibri"/>
                <a:cs typeface="Calibri"/>
                <a:sym typeface="Calibri"/>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92" name="Google Shape;292;p43"/>
          <p:cNvSpPr txBox="1">
            <a:spLocks noGrp="1"/>
          </p:cNvSpPr>
          <p:nvPr>
            <p:ph type="body" idx="2"/>
          </p:nvPr>
        </p:nvSpPr>
        <p:spPr>
          <a:xfrm>
            <a:off x="396000" y="248400"/>
            <a:ext cx="8063700" cy="161100"/>
          </a:xfrm>
          <a:prstGeom prst="rect">
            <a:avLst/>
          </a:prstGeom>
          <a:noFill/>
          <a:ln>
            <a:noFill/>
          </a:ln>
        </p:spPr>
        <p:txBody>
          <a:bodyPr spcFirstLastPara="1" wrap="square" lIns="91425" tIns="45700" rIns="91425" bIns="45700" anchor="ctr" anchorCtr="0">
            <a:noAutofit/>
          </a:bodyPr>
          <a:lstStyle>
            <a:lvl1pPr marL="457200" lvl="0" indent="-228600" algn="l" rtl="0">
              <a:spcBef>
                <a:spcPts val="200"/>
              </a:spcBef>
              <a:spcAft>
                <a:spcPts val="0"/>
              </a:spcAft>
              <a:buSzPts val="1000"/>
              <a:buFont typeface="Calibri"/>
              <a:buNone/>
              <a:defRPr sz="1000" b="1">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93" name="Google Shape;293;p43"/>
          <p:cNvSpPr txBox="1"/>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v-SE" sz="1000" b="1">
                <a:solidFill>
                  <a:srgbClr val="0050A0"/>
                </a:solidFill>
                <a:latin typeface="Calibri"/>
                <a:ea typeface="Calibri"/>
                <a:cs typeface="Calibri"/>
                <a:sym typeface="Calibri"/>
              </a:rPr>
              <a:t>WS 1 | Att leda digital förändring | Skellefteå vt 2019</a:t>
            </a:r>
            <a:endParaRPr sz="1000" b="1">
              <a:solidFill>
                <a:srgbClr val="0050A0"/>
              </a:solidFill>
              <a:latin typeface="Calibri"/>
              <a:ea typeface="Calibri"/>
              <a:cs typeface="Calibri"/>
              <a:sym typeface="Calibri"/>
            </a:endParaRPr>
          </a:p>
        </p:txBody>
      </p:sp>
      <p:sp>
        <p:nvSpPr>
          <p:cNvPr id="294" name="Google Shape;294;p43"/>
          <p:cNvSpPr txBox="1">
            <a:spLocks noGrp="1"/>
          </p:cNvSpPr>
          <p:nvPr>
            <p:ph type="sldNum" idx="12"/>
          </p:nvPr>
        </p:nvSpPr>
        <p:spPr>
          <a:xfrm>
            <a:off x="8556784" y="4749851"/>
            <a:ext cx="548700" cy="393600"/>
          </a:xfrm>
          <a:prstGeom prst="rect">
            <a:avLst/>
          </a:prstGeom>
        </p:spPr>
        <p:txBody>
          <a:bodyPr spcFirstLastPara="1" wrap="square" lIns="91375" tIns="45675" rIns="91375" bIns="4567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
        <p:cNvGrpSpPr/>
        <p:nvPr/>
      </p:nvGrpSpPr>
      <p:grpSpPr>
        <a:xfrm>
          <a:off x="0" y="0"/>
          <a:ext cx="0" cy="0"/>
          <a:chOff x="0" y="0"/>
          <a:chExt cx="0" cy="0"/>
        </a:xfrm>
      </p:grpSpPr>
      <p:sp>
        <p:nvSpPr>
          <p:cNvPr id="296" name="Google Shape;296;p44"/>
          <p:cNvSpPr txBox="1">
            <a:spLocks noGrp="1"/>
          </p:cNvSpPr>
          <p:nvPr>
            <p:ph type="dt" idx="10"/>
          </p:nvPr>
        </p:nvSpPr>
        <p:spPr>
          <a:xfrm>
            <a:off x="457200" y="4767264"/>
            <a:ext cx="2133600" cy="273900"/>
          </a:xfrm>
          <a:prstGeom prst="rect">
            <a:avLst/>
          </a:prstGeom>
          <a:noFill/>
          <a:ln>
            <a:noFill/>
          </a:ln>
        </p:spPr>
        <p:txBody>
          <a:bodyPr spcFirstLastPara="1" wrap="square" lIns="91375" tIns="45675" rIns="91375" bIns="45675" anchor="t" anchorCtr="0">
            <a:noAutofit/>
          </a:bodyPr>
          <a:lstStyle>
            <a:lvl1pPr marL="0" marR="0" lvl="0"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7" name="Google Shape;297;p44"/>
          <p:cNvSpPr txBox="1">
            <a:spLocks noGrp="1"/>
          </p:cNvSpPr>
          <p:nvPr>
            <p:ph type="ftr" idx="11"/>
          </p:nvPr>
        </p:nvSpPr>
        <p:spPr>
          <a:xfrm>
            <a:off x="3124200" y="4767264"/>
            <a:ext cx="2895600" cy="273900"/>
          </a:xfrm>
          <a:prstGeom prst="rect">
            <a:avLst/>
          </a:prstGeom>
          <a:noFill/>
          <a:ln>
            <a:noFill/>
          </a:ln>
        </p:spPr>
        <p:txBody>
          <a:bodyPr spcFirstLastPara="1" wrap="square" lIns="91375" tIns="45675" rIns="91375" bIns="45675" anchor="t" anchorCtr="0">
            <a:noAutofit/>
          </a:bodyPr>
          <a:lstStyle>
            <a:lvl1pPr marL="0" marR="0" lvl="0"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8" name="Google Shape;298;p44"/>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sv-SE"/>
              <a:t>‹#›</a:t>
            </a:fld>
            <a:endParaRPr/>
          </a:p>
        </p:txBody>
      </p:sp>
      <p:sp>
        <p:nvSpPr>
          <p:cNvPr id="299" name="Google Shape;299;p44"/>
          <p:cNvSpPr txBox="1"/>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v-SE" sz="1000" b="1">
                <a:solidFill>
                  <a:srgbClr val="0050A0"/>
                </a:solidFill>
                <a:latin typeface="Calibri"/>
                <a:ea typeface="Calibri"/>
                <a:cs typeface="Calibri"/>
                <a:sym typeface="Calibri"/>
              </a:rPr>
              <a:t>WS 1 | Att leda digital förändring | Skellefteå vt 2019</a:t>
            </a:r>
            <a:endParaRPr sz="1000" b="1">
              <a:solidFill>
                <a:srgbClr val="0050A0"/>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1" type="tx">
  <p:cSld name="TITLE_AND_BODY">
    <p:spTree>
      <p:nvGrpSpPr>
        <p:cNvPr id="1" name="Shape 300"/>
        <p:cNvGrpSpPr/>
        <p:nvPr/>
      </p:nvGrpSpPr>
      <p:grpSpPr>
        <a:xfrm>
          <a:off x="0" y="0"/>
          <a:ext cx="0" cy="0"/>
          <a:chOff x="0" y="0"/>
          <a:chExt cx="0" cy="0"/>
        </a:xfrm>
      </p:grpSpPr>
      <p:pic>
        <p:nvPicPr>
          <p:cNvPr id="301" name="Google Shape;301;p45" descr="Bildobjekt 2"/>
          <p:cNvPicPr preferRelativeResize="0"/>
          <p:nvPr/>
        </p:nvPicPr>
        <p:blipFill rotWithShape="1">
          <a:blip r:embed="rId2">
            <a:alphaModFix/>
          </a:blip>
          <a:srcRect/>
          <a:stretch/>
        </p:blipFill>
        <p:spPr>
          <a:xfrm>
            <a:off x="12700" y="0"/>
            <a:ext cx="9143999" cy="901701"/>
          </a:xfrm>
          <a:prstGeom prst="rect">
            <a:avLst/>
          </a:prstGeom>
          <a:noFill/>
          <a:ln>
            <a:noFill/>
          </a:ln>
        </p:spPr>
      </p:pic>
      <p:pic>
        <p:nvPicPr>
          <p:cNvPr id="302" name="Google Shape;302;p45" descr="EUlogo_v_CMYK.eps"/>
          <p:cNvPicPr preferRelativeResize="0"/>
          <p:nvPr/>
        </p:nvPicPr>
        <p:blipFill rotWithShape="1">
          <a:blip r:embed="rId3">
            <a:alphaModFix/>
          </a:blip>
          <a:srcRect/>
          <a:stretch/>
        </p:blipFill>
        <p:spPr>
          <a:xfrm>
            <a:off x="722644" y="4560433"/>
            <a:ext cx="1389712" cy="480269"/>
          </a:xfrm>
          <a:prstGeom prst="rect">
            <a:avLst/>
          </a:prstGeom>
          <a:noFill/>
          <a:ln>
            <a:noFill/>
          </a:ln>
        </p:spPr>
      </p:pic>
      <p:sp>
        <p:nvSpPr>
          <p:cNvPr id="303" name="Google Shape;303;p45"/>
          <p:cNvSpPr txBox="1"/>
          <p:nvPr/>
        </p:nvSpPr>
        <p:spPr>
          <a:xfrm>
            <a:off x="4356100" y="102485"/>
            <a:ext cx="4788000" cy="396300"/>
          </a:xfrm>
          <a:prstGeom prst="rect">
            <a:avLst/>
          </a:prstGeom>
          <a:noFill/>
          <a:ln>
            <a:noFill/>
          </a:ln>
        </p:spPr>
        <p:txBody>
          <a:bodyPr spcFirstLastPara="1" wrap="square" lIns="45725" tIns="45725" rIns="45725" bIns="45725" anchor="t" anchorCtr="0">
            <a:noAutofit/>
          </a:bodyPr>
          <a:lstStyle/>
          <a:p>
            <a:pPr marL="0" marR="0" lvl="0" indent="0" algn="l" rtl="0">
              <a:lnSpc>
                <a:spcPct val="157692"/>
              </a:lnSpc>
              <a:spcBef>
                <a:spcPts val="0"/>
              </a:spcBef>
              <a:spcAft>
                <a:spcPts val="0"/>
              </a:spcAft>
              <a:buClr>
                <a:srgbClr val="FFFFFF"/>
              </a:buClr>
              <a:buSzPts val="2000"/>
              <a:buFont typeface="Calibri"/>
              <a:buNone/>
            </a:pPr>
            <a:r>
              <a:rPr lang="sv-SE" sz="2000" b="0" i="1" u="none" strike="noStrike" cap="none">
                <a:solidFill>
                  <a:srgbClr val="FFFFFF"/>
                </a:solidFill>
                <a:latin typeface="Calibri"/>
                <a:ea typeface="Calibri"/>
                <a:cs typeface="Calibri"/>
                <a:sym typeface="Calibri"/>
              </a:rPr>
              <a:t>Att leda digital förändring</a:t>
            </a:r>
            <a:endParaRPr sz="500"/>
          </a:p>
        </p:txBody>
      </p:sp>
      <p:sp>
        <p:nvSpPr>
          <p:cNvPr id="304" name="Google Shape;304;p45"/>
          <p:cNvSpPr txBox="1">
            <a:spLocks noGrp="1"/>
          </p:cNvSpPr>
          <p:nvPr>
            <p:ph type="sldNum" idx="12"/>
          </p:nvPr>
        </p:nvSpPr>
        <p:spPr>
          <a:xfrm>
            <a:off x="6553200" y="4767264"/>
            <a:ext cx="327900" cy="372300"/>
          </a:xfrm>
          <a:prstGeom prst="rect">
            <a:avLst/>
          </a:prstGeom>
          <a:noFill/>
          <a:ln>
            <a:noFill/>
          </a:ln>
        </p:spPr>
        <p:txBody>
          <a:bodyPr spcFirstLastPara="1" wrap="square" lIns="45725" tIns="45725" rIns="45725" bIns="45725" anchor="t" anchorCtr="0">
            <a:noAutofit/>
          </a:bodyPr>
          <a:lstStyle>
            <a:lvl1pPr marL="0" lvl="0"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1pPr>
            <a:lvl2pPr marL="0" lvl="1"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2pPr>
            <a:lvl3pPr marL="0" lvl="2"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3pPr>
            <a:lvl4pPr marL="0" lvl="3"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4pPr>
            <a:lvl5pPr marL="0" lvl="4"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5pPr>
            <a:lvl6pPr marL="0" lvl="5"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6pPr>
            <a:lvl7pPr marL="0" lvl="6"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7pPr>
            <a:lvl8pPr marL="0" lvl="7"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8pPr>
            <a:lvl9pPr marL="0" lvl="8"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sv-SE"/>
              <a:t>‹#›</a:t>
            </a:fld>
            <a:endParaRPr sz="1200">
              <a:latin typeface="Open Sans"/>
              <a:ea typeface="Open Sans"/>
              <a:cs typeface="Open Sans"/>
              <a:sym typeface="Open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lank 2">
  <p:cSld name="Blank">
    <p:spTree>
      <p:nvGrpSpPr>
        <p:cNvPr id="1" name="Shape 305"/>
        <p:cNvGrpSpPr/>
        <p:nvPr/>
      </p:nvGrpSpPr>
      <p:grpSpPr>
        <a:xfrm>
          <a:off x="0" y="0"/>
          <a:ext cx="0" cy="0"/>
          <a:chOff x="0" y="0"/>
          <a:chExt cx="0" cy="0"/>
        </a:xfrm>
      </p:grpSpPr>
      <p:pic>
        <p:nvPicPr>
          <p:cNvPr id="306" name="Google Shape;306;p46" descr="Bildobjekt 2"/>
          <p:cNvPicPr preferRelativeResize="0"/>
          <p:nvPr/>
        </p:nvPicPr>
        <p:blipFill rotWithShape="1">
          <a:blip r:embed="rId2">
            <a:alphaModFix/>
          </a:blip>
          <a:srcRect/>
          <a:stretch/>
        </p:blipFill>
        <p:spPr>
          <a:xfrm>
            <a:off x="12700" y="0"/>
            <a:ext cx="9143999" cy="901701"/>
          </a:xfrm>
          <a:prstGeom prst="rect">
            <a:avLst/>
          </a:prstGeom>
          <a:noFill/>
          <a:ln>
            <a:noFill/>
          </a:ln>
        </p:spPr>
      </p:pic>
      <p:pic>
        <p:nvPicPr>
          <p:cNvPr id="307" name="Google Shape;307;p46" descr="EUlogo_v_CMYK.eps"/>
          <p:cNvPicPr preferRelativeResize="0"/>
          <p:nvPr/>
        </p:nvPicPr>
        <p:blipFill rotWithShape="1">
          <a:blip r:embed="rId3">
            <a:alphaModFix/>
          </a:blip>
          <a:srcRect/>
          <a:stretch/>
        </p:blipFill>
        <p:spPr>
          <a:xfrm>
            <a:off x="722644" y="4560433"/>
            <a:ext cx="1389712" cy="480269"/>
          </a:xfrm>
          <a:prstGeom prst="rect">
            <a:avLst/>
          </a:prstGeom>
          <a:noFill/>
          <a:ln>
            <a:noFill/>
          </a:ln>
        </p:spPr>
      </p:pic>
      <p:sp>
        <p:nvSpPr>
          <p:cNvPr id="308" name="Google Shape;308;p46"/>
          <p:cNvSpPr txBox="1"/>
          <p:nvPr/>
        </p:nvSpPr>
        <p:spPr>
          <a:xfrm>
            <a:off x="4356100" y="112010"/>
            <a:ext cx="4788000" cy="396300"/>
          </a:xfrm>
          <a:prstGeom prst="rect">
            <a:avLst/>
          </a:prstGeom>
          <a:noFill/>
          <a:ln>
            <a:noFill/>
          </a:ln>
        </p:spPr>
        <p:txBody>
          <a:bodyPr spcFirstLastPara="1" wrap="square" lIns="45725" tIns="45725" rIns="45725" bIns="45725" anchor="t" anchorCtr="0">
            <a:noAutofit/>
          </a:bodyPr>
          <a:lstStyle/>
          <a:p>
            <a:pPr marL="0" marR="0" lvl="0" indent="0" algn="l" rtl="0">
              <a:lnSpc>
                <a:spcPct val="157692"/>
              </a:lnSpc>
              <a:spcBef>
                <a:spcPts val="0"/>
              </a:spcBef>
              <a:spcAft>
                <a:spcPts val="0"/>
              </a:spcAft>
              <a:buClr>
                <a:srgbClr val="FFFFFF"/>
              </a:buClr>
              <a:buSzPts val="2000"/>
              <a:buFont typeface="Calibri"/>
              <a:buNone/>
            </a:pPr>
            <a:r>
              <a:rPr lang="sv-SE" sz="2000" b="0" i="1" u="none" strike="noStrike" cap="none">
                <a:solidFill>
                  <a:srgbClr val="FFFFFF"/>
                </a:solidFill>
                <a:latin typeface="Calibri"/>
                <a:ea typeface="Calibri"/>
                <a:cs typeface="Calibri"/>
                <a:sym typeface="Calibri"/>
              </a:rPr>
              <a:t>Digital kompetens för beslutsfattare</a:t>
            </a:r>
            <a:endParaRPr sz="500"/>
          </a:p>
        </p:txBody>
      </p:sp>
      <p:sp>
        <p:nvSpPr>
          <p:cNvPr id="309" name="Google Shape;309;p46"/>
          <p:cNvSpPr txBox="1">
            <a:spLocks noGrp="1"/>
          </p:cNvSpPr>
          <p:nvPr>
            <p:ph type="sldNum" idx="12"/>
          </p:nvPr>
        </p:nvSpPr>
        <p:spPr>
          <a:xfrm>
            <a:off x="6553200" y="4767264"/>
            <a:ext cx="327900" cy="372300"/>
          </a:xfrm>
          <a:prstGeom prst="rect">
            <a:avLst/>
          </a:prstGeom>
          <a:noFill/>
          <a:ln>
            <a:noFill/>
          </a:ln>
        </p:spPr>
        <p:txBody>
          <a:bodyPr spcFirstLastPara="1" wrap="square" lIns="45725" tIns="45725" rIns="45725" bIns="45725" anchor="t" anchorCtr="0">
            <a:noAutofit/>
          </a:bodyPr>
          <a:lstStyle>
            <a:lvl1pPr marL="0" lvl="0"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1pPr>
            <a:lvl2pPr marL="0" lvl="1"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2pPr>
            <a:lvl3pPr marL="0" lvl="2"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3pPr>
            <a:lvl4pPr marL="0" lvl="3"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4pPr>
            <a:lvl5pPr marL="0" lvl="4"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5pPr>
            <a:lvl6pPr marL="0" lvl="5"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6pPr>
            <a:lvl7pPr marL="0" lvl="6"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7pPr>
            <a:lvl8pPr marL="0" lvl="7"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8pPr>
            <a:lvl9pPr marL="0" lvl="8" indent="0" algn="l" rtl="0">
              <a:lnSpc>
                <a:spcPct val="100000"/>
              </a:lnSpc>
              <a:spcBef>
                <a:spcPts val="0"/>
              </a:spcBef>
              <a:spcAft>
                <a:spcPts val="0"/>
              </a:spcAft>
              <a:buClr>
                <a:srgbClr val="000000"/>
              </a:buClr>
              <a:buSzPts val="1800"/>
              <a:buFont typeface="Calibri"/>
              <a:buNone/>
              <a:defRPr sz="1800">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sv-SE"/>
              <a:t>‹#›</a:t>
            </a:fld>
            <a:endParaRPr sz="1200">
              <a:latin typeface="Open Sans"/>
              <a:ea typeface="Open Sans"/>
              <a:cs typeface="Open Sans"/>
              <a:sym typeface="Open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Default">
  <p:cSld name="Default">
    <p:bg>
      <p:bgPr>
        <a:solidFill>
          <a:srgbClr val="000000"/>
        </a:solidFill>
        <a:effectLst/>
      </p:bgPr>
    </p:bg>
    <p:spTree>
      <p:nvGrpSpPr>
        <p:cNvPr id="1" name="Shape 310"/>
        <p:cNvGrpSpPr/>
        <p:nvPr/>
      </p:nvGrpSpPr>
      <p:grpSpPr>
        <a:xfrm>
          <a:off x="0" y="0"/>
          <a:ext cx="0" cy="0"/>
          <a:chOff x="0" y="0"/>
          <a:chExt cx="0" cy="0"/>
        </a:xfrm>
      </p:grpSpPr>
      <p:sp>
        <p:nvSpPr>
          <p:cNvPr id="311" name="Google Shape;311;p47"/>
          <p:cNvSpPr txBox="1">
            <a:spLocks noGrp="1"/>
          </p:cNvSpPr>
          <p:nvPr>
            <p:ph type="sldNum" idx="12"/>
          </p:nvPr>
        </p:nvSpPr>
        <p:spPr>
          <a:xfrm>
            <a:off x="6057900" y="4629150"/>
            <a:ext cx="1600200" cy="276300"/>
          </a:xfrm>
          <a:prstGeom prst="rect">
            <a:avLst/>
          </a:prstGeom>
          <a:noFill/>
          <a:ln>
            <a:noFill/>
          </a:ln>
        </p:spPr>
        <p:txBody>
          <a:bodyPr spcFirstLastPara="1" wrap="square" lIns="24100" tIns="24100" rIns="24100" bIns="24100" anchor="ctr" anchorCtr="0">
            <a:noAutofit/>
          </a:bodyPr>
          <a:lstStyle>
            <a:lvl1pPr marL="0" lvl="0" indent="0" algn="r" rtl="0">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1pPr>
            <a:lvl2pPr marL="0" lvl="1" indent="0" algn="r" rtl="0">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2pPr>
            <a:lvl3pPr marL="0" lvl="2" indent="0" algn="r" rtl="0">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3pPr>
            <a:lvl4pPr marL="0" lvl="3" indent="0" algn="r" rtl="0">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4pPr>
            <a:lvl5pPr marL="0" lvl="4" indent="0" algn="r" rtl="0">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5pPr>
            <a:lvl6pPr marL="0" lvl="5" indent="0" algn="r" rtl="0">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6pPr>
            <a:lvl7pPr marL="0" lvl="6" indent="0" algn="r" rtl="0">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7pPr>
            <a:lvl8pPr marL="0" lvl="7" indent="0" algn="r" rtl="0">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8pPr>
            <a:lvl9pPr marL="0" lvl="8" indent="0" algn="r" rtl="0">
              <a:lnSpc>
                <a:spcPct val="100000"/>
              </a:lnSpc>
              <a:spcBef>
                <a:spcPts val="0"/>
              </a:spcBef>
              <a:spcAft>
                <a:spcPts val="0"/>
              </a:spcAft>
              <a:buClr>
                <a:srgbClr val="000000"/>
              </a:buClr>
              <a:buSzPts val="600"/>
              <a:buFont typeface="Gill Sans"/>
              <a:buNone/>
              <a:defRPr sz="600">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sv-SE"/>
              <a:t>‹#›</a:t>
            </a:fld>
            <a:endParaRPr b="0" i="0" u="none" strike="noStrike" cap="none">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el och punkter">
  <p:cSld name="Titel och punkter">
    <p:spTree>
      <p:nvGrpSpPr>
        <p:cNvPr id="1" name="Shape 312"/>
        <p:cNvGrpSpPr/>
        <p:nvPr/>
      </p:nvGrpSpPr>
      <p:grpSpPr>
        <a:xfrm>
          <a:off x="0" y="0"/>
          <a:ext cx="0" cy="0"/>
          <a:chOff x="0" y="0"/>
          <a:chExt cx="0" cy="0"/>
        </a:xfrm>
      </p:grpSpPr>
      <p:sp>
        <p:nvSpPr>
          <p:cNvPr id="313" name="Google Shape;313;p48"/>
          <p:cNvSpPr txBox="1">
            <a:spLocks noGrp="1"/>
          </p:cNvSpPr>
          <p:nvPr>
            <p:ph type="title"/>
          </p:nvPr>
        </p:nvSpPr>
        <p:spPr>
          <a:xfrm>
            <a:off x="1645295" y="234404"/>
            <a:ext cx="5853300" cy="1138500"/>
          </a:xfrm>
          <a:prstGeom prst="rect">
            <a:avLst/>
          </a:prstGeom>
          <a:noFill/>
          <a:ln>
            <a:noFill/>
          </a:ln>
        </p:spPr>
        <p:txBody>
          <a:bodyPr spcFirstLastPara="1" wrap="square" lIns="26775" tIns="26775" rIns="26775" bIns="26775" anchor="ctr" anchorCtr="0">
            <a:noAutofit/>
          </a:bodyPr>
          <a:lstStyle>
            <a:lvl1pPr lvl="0" algn="ctr" rtl="0">
              <a:lnSpc>
                <a:spcPct val="100000"/>
              </a:lnSpc>
              <a:spcBef>
                <a:spcPts val="0"/>
              </a:spcBef>
              <a:spcAft>
                <a:spcPts val="0"/>
              </a:spcAft>
              <a:buClr>
                <a:srgbClr val="000000"/>
              </a:buClr>
              <a:buSzPts val="4200"/>
              <a:buFont typeface="Helvetica Neue Light"/>
              <a:buNone/>
              <a:defRPr sz="4200">
                <a:latin typeface="Helvetica Neue Light"/>
                <a:ea typeface="Helvetica Neue Light"/>
                <a:cs typeface="Helvetica Neue Light"/>
                <a:sym typeface="Helvetica Neue Light"/>
              </a:defRPr>
            </a:lvl1pPr>
            <a:lvl2pPr lvl="1" algn="ctr" rtl="0">
              <a:lnSpc>
                <a:spcPct val="100000"/>
              </a:lnSpc>
              <a:spcBef>
                <a:spcPts val="0"/>
              </a:spcBef>
              <a:spcAft>
                <a:spcPts val="0"/>
              </a:spcAft>
              <a:buClr>
                <a:srgbClr val="000000"/>
              </a:buClr>
              <a:buSzPts val="700"/>
              <a:buNone/>
              <a:defRPr/>
            </a:lvl2pPr>
            <a:lvl3pPr lvl="2" algn="ctr" rtl="0">
              <a:lnSpc>
                <a:spcPct val="100000"/>
              </a:lnSpc>
              <a:spcBef>
                <a:spcPts val="0"/>
              </a:spcBef>
              <a:spcAft>
                <a:spcPts val="0"/>
              </a:spcAft>
              <a:buClr>
                <a:srgbClr val="000000"/>
              </a:buClr>
              <a:buSzPts val="700"/>
              <a:buNone/>
              <a:defRPr/>
            </a:lvl3pPr>
            <a:lvl4pPr lvl="3" algn="ctr" rtl="0">
              <a:lnSpc>
                <a:spcPct val="100000"/>
              </a:lnSpc>
              <a:spcBef>
                <a:spcPts val="0"/>
              </a:spcBef>
              <a:spcAft>
                <a:spcPts val="0"/>
              </a:spcAft>
              <a:buClr>
                <a:srgbClr val="000000"/>
              </a:buClr>
              <a:buSzPts val="700"/>
              <a:buNone/>
              <a:defRPr/>
            </a:lvl4pPr>
            <a:lvl5pPr lvl="4" algn="ctr" rtl="0">
              <a:lnSpc>
                <a:spcPct val="100000"/>
              </a:lnSpc>
              <a:spcBef>
                <a:spcPts val="0"/>
              </a:spcBef>
              <a:spcAft>
                <a:spcPts val="0"/>
              </a:spcAft>
              <a:buClr>
                <a:srgbClr val="000000"/>
              </a:buClr>
              <a:buSzPts val="700"/>
              <a:buNone/>
              <a:defRPr/>
            </a:lvl5pPr>
            <a:lvl6pPr lvl="5" algn="ctr" rtl="0">
              <a:lnSpc>
                <a:spcPct val="100000"/>
              </a:lnSpc>
              <a:spcBef>
                <a:spcPts val="0"/>
              </a:spcBef>
              <a:spcAft>
                <a:spcPts val="0"/>
              </a:spcAft>
              <a:buClr>
                <a:srgbClr val="000000"/>
              </a:buClr>
              <a:buSzPts val="700"/>
              <a:buNone/>
              <a:defRPr/>
            </a:lvl6pPr>
            <a:lvl7pPr lvl="6" algn="ctr" rtl="0">
              <a:lnSpc>
                <a:spcPct val="100000"/>
              </a:lnSpc>
              <a:spcBef>
                <a:spcPts val="0"/>
              </a:spcBef>
              <a:spcAft>
                <a:spcPts val="0"/>
              </a:spcAft>
              <a:buClr>
                <a:srgbClr val="000000"/>
              </a:buClr>
              <a:buSzPts val="700"/>
              <a:buNone/>
              <a:defRPr/>
            </a:lvl7pPr>
            <a:lvl8pPr lvl="7" algn="ctr" rtl="0">
              <a:lnSpc>
                <a:spcPct val="100000"/>
              </a:lnSpc>
              <a:spcBef>
                <a:spcPts val="0"/>
              </a:spcBef>
              <a:spcAft>
                <a:spcPts val="0"/>
              </a:spcAft>
              <a:buClr>
                <a:srgbClr val="000000"/>
              </a:buClr>
              <a:buSzPts val="700"/>
              <a:buNone/>
              <a:defRPr/>
            </a:lvl8pPr>
            <a:lvl9pPr lvl="8" algn="ctr" rtl="0">
              <a:lnSpc>
                <a:spcPct val="100000"/>
              </a:lnSpc>
              <a:spcBef>
                <a:spcPts val="0"/>
              </a:spcBef>
              <a:spcAft>
                <a:spcPts val="0"/>
              </a:spcAft>
              <a:buClr>
                <a:srgbClr val="000000"/>
              </a:buClr>
              <a:buSzPts val="700"/>
              <a:buNone/>
              <a:defRPr/>
            </a:lvl9pPr>
          </a:lstStyle>
          <a:p>
            <a:endParaRPr/>
          </a:p>
        </p:txBody>
      </p:sp>
      <p:sp>
        <p:nvSpPr>
          <p:cNvPr id="314" name="Google Shape;314;p48"/>
          <p:cNvSpPr txBox="1">
            <a:spLocks noGrp="1"/>
          </p:cNvSpPr>
          <p:nvPr>
            <p:ph type="body" idx="1"/>
          </p:nvPr>
        </p:nvSpPr>
        <p:spPr>
          <a:xfrm>
            <a:off x="1645295" y="1372939"/>
            <a:ext cx="5853300" cy="3315300"/>
          </a:xfrm>
          <a:prstGeom prst="rect">
            <a:avLst/>
          </a:prstGeom>
          <a:noFill/>
          <a:ln>
            <a:noFill/>
          </a:ln>
        </p:spPr>
        <p:txBody>
          <a:bodyPr spcFirstLastPara="1" wrap="square" lIns="26775" tIns="26775" rIns="26775" bIns="26775" anchor="ctr" anchorCtr="0">
            <a:noAutofit/>
          </a:bodyPr>
          <a:lstStyle>
            <a:lvl1pPr marL="457200" lvl="0" indent="-317500" algn="l" rtl="0">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1pPr>
            <a:lvl2pPr marL="914400" lvl="1" indent="-317500" algn="l" rtl="0">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2pPr>
            <a:lvl3pPr marL="1371600" lvl="2" indent="-317500" algn="l" rtl="0">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3pPr>
            <a:lvl4pPr marL="1828800" lvl="3" indent="-317500" algn="l" rtl="0">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4pPr>
            <a:lvl5pPr marL="2286000" lvl="4" indent="-317500" algn="l" rtl="0">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5pPr>
            <a:lvl6pPr marL="2743200" lvl="5" indent="-273050" algn="l" rtl="0">
              <a:lnSpc>
                <a:spcPct val="100000"/>
              </a:lnSpc>
              <a:spcBef>
                <a:spcPts val="800"/>
              </a:spcBef>
              <a:spcAft>
                <a:spcPts val="0"/>
              </a:spcAft>
              <a:buClr>
                <a:srgbClr val="000000"/>
              </a:buClr>
              <a:buSzPts val="700"/>
              <a:buChar char="•"/>
              <a:defRPr/>
            </a:lvl6pPr>
            <a:lvl7pPr marL="3200400" lvl="6" indent="-273050" algn="l" rtl="0">
              <a:lnSpc>
                <a:spcPct val="100000"/>
              </a:lnSpc>
              <a:spcBef>
                <a:spcPts val="800"/>
              </a:spcBef>
              <a:spcAft>
                <a:spcPts val="0"/>
              </a:spcAft>
              <a:buClr>
                <a:srgbClr val="000000"/>
              </a:buClr>
              <a:buSzPts val="700"/>
              <a:buChar char="•"/>
              <a:defRPr/>
            </a:lvl7pPr>
            <a:lvl8pPr marL="3657600" lvl="7" indent="-273050" algn="l" rtl="0">
              <a:lnSpc>
                <a:spcPct val="100000"/>
              </a:lnSpc>
              <a:spcBef>
                <a:spcPts val="800"/>
              </a:spcBef>
              <a:spcAft>
                <a:spcPts val="0"/>
              </a:spcAft>
              <a:buClr>
                <a:srgbClr val="000000"/>
              </a:buClr>
              <a:buSzPts val="700"/>
              <a:buChar char="•"/>
              <a:defRPr/>
            </a:lvl8pPr>
            <a:lvl9pPr marL="4114800" lvl="8" indent="-273050" algn="l" rtl="0">
              <a:lnSpc>
                <a:spcPct val="100000"/>
              </a:lnSpc>
              <a:spcBef>
                <a:spcPts val="800"/>
              </a:spcBef>
              <a:spcAft>
                <a:spcPts val="0"/>
              </a:spcAft>
              <a:buClr>
                <a:srgbClr val="000000"/>
              </a:buClr>
              <a:buSzPts val="700"/>
              <a:buChar char="•"/>
              <a:defRPr/>
            </a:lvl9pPr>
          </a:lstStyle>
          <a:p>
            <a:endParaRPr/>
          </a:p>
        </p:txBody>
      </p:sp>
      <p:sp>
        <p:nvSpPr>
          <p:cNvPr id="315" name="Google Shape;315;p48"/>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lvl="0" indent="0" algn="ctr" rtl="0">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900"/>
              <a:buFont typeface="Helvetica Neue Light"/>
              <a:buNone/>
              <a:defRPr sz="9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sv-SE"/>
              <a:t>‹#›</a:t>
            </a:fld>
            <a:endParaRPr b="0" i="0" u="none" strike="noStrike" cap="none">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9_Anpassad layout">
  <p:cSld name="19_Anpassad layout">
    <p:spTree>
      <p:nvGrpSpPr>
        <p:cNvPr id="1" name="Shape 316"/>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317"/>
        <p:cNvGrpSpPr/>
        <p:nvPr/>
      </p:nvGrpSpPr>
      <p:grpSpPr>
        <a:xfrm>
          <a:off x="0" y="0"/>
          <a:ext cx="0" cy="0"/>
          <a:chOff x="0" y="0"/>
          <a:chExt cx="0" cy="0"/>
        </a:xfrm>
      </p:grpSpPr>
      <p:sp>
        <p:nvSpPr>
          <p:cNvPr id="318" name="Google Shape;318;p5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9" name="Google Shape;319;p5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0" name="Google Shape;320;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1" name="Google Shape;321;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2" name="Google Shape;322;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323" name="Google Shape;323;p50"/>
          <p:cNvSpPr txBox="1"/>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v-SE" sz="1000">
                <a:solidFill>
                  <a:srgbClr val="0050A0"/>
                </a:solidFill>
                <a:latin typeface="Calibri"/>
                <a:ea typeface="Calibri"/>
                <a:cs typeface="Calibri"/>
                <a:sym typeface="Calibri"/>
              </a:rPr>
              <a:t>WS 2 | Att leda digital förändring | Skellefteå vt 2019</a:t>
            </a:r>
            <a:endParaRPr sz="1000">
              <a:solidFill>
                <a:srgbClr val="0050A0"/>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kel textsida, mint">
  <p:cSld name="Enkel textsida, mint">
    <p:spTree>
      <p:nvGrpSpPr>
        <p:cNvPr id="1" name="Shape 44"/>
        <p:cNvGrpSpPr/>
        <p:nvPr/>
      </p:nvGrpSpPr>
      <p:grpSpPr>
        <a:xfrm>
          <a:off x="0" y="0"/>
          <a:ext cx="0" cy="0"/>
          <a:chOff x="0" y="0"/>
          <a:chExt cx="0" cy="0"/>
        </a:xfrm>
      </p:grpSpPr>
      <p:sp>
        <p:nvSpPr>
          <p:cNvPr id="45" name="Google Shape;45;p6"/>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46" name="Google Shape;46;p6"/>
          <p:cNvSpPr/>
          <p:nvPr/>
        </p:nvSpPr>
        <p:spPr>
          <a:xfrm>
            <a:off x="0" y="0"/>
            <a:ext cx="9144000" cy="5143500"/>
          </a:xfrm>
          <a:prstGeom prst="rect">
            <a:avLst/>
          </a:prstGeom>
          <a:solidFill>
            <a:schemeClr val="accent5"/>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47" name="Google Shape;47;p6"/>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8" name="Google Shape;48;p6"/>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49" name="Google Shape;49;p6"/>
          <p:cNvPicPr preferRelativeResize="0"/>
          <p:nvPr/>
        </p:nvPicPr>
        <p:blipFill rotWithShape="1">
          <a:blip r:embed="rId2">
            <a:alphaModFix/>
          </a:blip>
          <a:srcRect/>
          <a:stretch/>
        </p:blipFill>
        <p:spPr>
          <a:xfrm>
            <a:off x="7009217" y="4286520"/>
            <a:ext cx="1411301" cy="44064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0_Anpassad layout">
  <p:cSld name="10_Anpassad layout">
    <p:spTree>
      <p:nvGrpSpPr>
        <p:cNvPr id="1" name="Shape 324"/>
        <p:cNvGrpSpPr/>
        <p:nvPr/>
      </p:nvGrpSpPr>
      <p:grpSpPr>
        <a:xfrm>
          <a:off x="0" y="0"/>
          <a:ext cx="0" cy="0"/>
          <a:chOff x="0" y="0"/>
          <a:chExt cx="0" cy="0"/>
        </a:xfrm>
      </p:grpSpPr>
      <p:sp>
        <p:nvSpPr>
          <p:cNvPr id="325" name="Google Shape;325;p51"/>
          <p:cNvSpPr/>
          <p:nvPr/>
        </p:nvSpPr>
        <p:spPr>
          <a:xfrm>
            <a:off x="0" y="0"/>
            <a:ext cx="9144000" cy="5143500"/>
          </a:xfrm>
          <a:prstGeom prst="rect">
            <a:avLst/>
          </a:prstGeom>
          <a:solidFill>
            <a:srgbClr val="1293B0"/>
          </a:solidFill>
          <a:ln>
            <a:noFill/>
          </a:ln>
        </p:spPr>
        <p:txBody>
          <a:bodyPr spcFirstLastPara="1" wrap="square" lIns="91425" tIns="45725" rIns="91425" bIns="45725" anchor="ctr" anchorCtr="0">
            <a:noAutofit/>
          </a:bodyPr>
          <a:lstStyle/>
          <a:p>
            <a:pPr marL="0" marR="0" lvl="0" indent="0" algn="ctr"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pic>
        <p:nvPicPr>
          <p:cNvPr id="326" name="Google Shape;326;p51" descr="logo digjourney white.png"/>
          <p:cNvPicPr preferRelativeResize="0"/>
          <p:nvPr/>
        </p:nvPicPr>
        <p:blipFill rotWithShape="1">
          <a:blip r:embed="rId2">
            <a:alphaModFix/>
          </a:blip>
          <a:srcRect/>
          <a:stretch/>
        </p:blipFill>
        <p:spPr>
          <a:xfrm>
            <a:off x="4284664" y="4732339"/>
            <a:ext cx="395288" cy="338139"/>
          </a:xfrm>
          <a:prstGeom prst="rect">
            <a:avLst/>
          </a:prstGeom>
          <a:noFill/>
          <a:ln>
            <a:noFill/>
          </a:ln>
        </p:spPr>
      </p:pic>
      <p:pic>
        <p:nvPicPr>
          <p:cNvPr id="327" name="Google Shape;327;p51" descr="web-symbol.png"/>
          <p:cNvPicPr preferRelativeResize="0"/>
          <p:nvPr/>
        </p:nvPicPr>
        <p:blipFill rotWithShape="1">
          <a:blip r:embed="rId3">
            <a:alphaModFix/>
          </a:blip>
          <a:srcRect/>
          <a:stretch/>
        </p:blipFill>
        <p:spPr>
          <a:xfrm>
            <a:off x="6831013" y="3219450"/>
            <a:ext cx="2312987" cy="2312988"/>
          </a:xfrm>
          <a:prstGeom prst="rect">
            <a:avLst/>
          </a:prstGeom>
          <a:noFill/>
          <a:ln>
            <a:noFill/>
          </a:ln>
        </p:spPr>
      </p:pic>
      <p:sp>
        <p:nvSpPr>
          <p:cNvPr id="328" name="Google Shape;328;p51"/>
          <p:cNvSpPr txBox="1">
            <a:spLocks noGrp="1"/>
          </p:cNvSpPr>
          <p:nvPr>
            <p:ph type="body" idx="1"/>
          </p:nvPr>
        </p:nvSpPr>
        <p:spPr>
          <a:xfrm>
            <a:off x="251520" y="1203598"/>
            <a:ext cx="8640900" cy="24477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800"/>
              </a:spcBef>
              <a:spcAft>
                <a:spcPts val="0"/>
              </a:spcAft>
              <a:buClr>
                <a:schemeClr val="lt1"/>
              </a:buClr>
              <a:buSzPts val="3600"/>
              <a:buNone/>
              <a:defRPr sz="36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29" name="Google Shape;329;p51"/>
          <p:cNvSpPr txBox="1">
            <a:spLocks noGrp="1"/>
          </p:cNvSpPr>
          <p:nvPr>
            <p:ph type="body" idx="2"/>
          </p:nvPr>
        </p:nvSpPr>
        <p:spPr>
          <a:xfrm>
            <a:off x="251520" y="3795887"/>
            <a:ext cx="6840600" cy="10080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800"/>
              </a:spcBef>
              <a:spcAft>
                <a:spcPts val="0"/>
              </a:spcAft>
              <a:buClr>
                <a:schemeClr val="dk1"/>
              </a:buClr>
              <a:buSzPts val="6000"/>
              <a:buNone/>
              <a:defRPr sz="6000"/>
            </a:lvl1pPr>
            <a:lvl2pPr marL="914400" lvl="1" indent="-228600" algn="ctr" rtl="0">
              <a:lnSpc>
                <a:spcPct val="90000"/>
              </a:lnSpc>
              <a:spcBef>
                <a:spcPts val="400"/>
              </a:spcBef>
              <a:spcAft>
                <a:spcPts val="0"/>
              </a:spcAft>
              <a:buClr>
                <a:schemeClr val="dk1"/>
              </a:buClr>
              <a:buSzPts val="18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Rubrikbild på bakgrundsplatts">
  <p:cSld name="Rubrikbild på bakgrundsplatts">
    <p:spTree>
      <p:nvGrpSpPr>
        <p:cNvPr id="1" name="Shape 335"/>
        <p:cNvGrpSpPr/>
        <p:nvPr/>
      </p:nvGrpSpPr>
      <p:grpSpPr>
        <a:xfrm>
          <a:off x="0" y="0"/>
          <a:ext cx="0" cy="0"/>
          <a:chOff x="0" y="0"/>
          <a:chExt cx="0" cy="0"/>
        </a:xfrm>
      </p:grpSpPr>
      <p:pic>
        <p:nvPicPr>
          <p:cNvPr id="336" name="Google Shape;336;p53"/>
          <p:cNvPicPr preferRelativeResize="0"/>
          <p:nvPr/>
        </p:nvPicPr>
        <p:blipFill rotWithShape="1">
          <a:blip r:embed="rId2">
            <a:alphaModFix/>
          </a:blip>
          <a:srcRect b="41034"/>
          <a:stretch/>
        </p:blipFill>
        <p:spPr>
          <a:xfrm>
            <a:off x="0" y="-2"/>
            <a:ext cx="9147667" cy="4194000"/>
          </a:xfrm>
          <a:prstGeom prst="rect">
            <a:avLst/>
          </a:prstGeom>
          <a:noFill/>
          <a:ln>
            <a:noFill/>
          </a:ln>
        </p:spPr>
      </p:pic>
      <p:sp>
        <p:nvSpPr>
          <p:cNvPr id="337" name="Google Shape;337;p53"/>
          <p:cNvSpPr txBox="1">
            <a:spLocks noGrp="1"/>
          </p:cNvSpPr>
          <p:nvPr>
            <p:ph type="ctrTitle"/>
          </p:nvPr>
        </p:nvSpPr>
        <p:spPr>
          <a:xfrm>
            <a:off x="755650" y="1168004"/>
            <a:ext cx="7704000" cy="756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4400"/>
              <a:buFont typeface="Calibri"/>
              <a:buNone/>
              <a:defRPr sz="4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Rubrik på Bild">
  <p:cSld name="Rubrik på Bild">
    <p:spTree>
      <p:nvGrpSpPr>
        <p:cNvPr id="1" name="Shape 338"/>
        <p:cNvGrpSpPr/>
        <p:nvPr/>
      </p:nvGrpSpPr>
      <p:grpSpPr>
        <a:xfrm>
          <a:off x="0" y="0"/>
          <a:ext cx="0" cy="0"/>
          <a:chOff x="0" y="0"/>
          <a:chExt cx="0" cy="0"/>
        </a:xfrm>
      </p:grpSpPr>
      <p:pic>
        <p:nvPicPr>
          <p:cNvPr id="339" name="Google Shape;339;p54"/>
          <p:cNvPicPr preferRelativeResize="0"/>
          <p:nvPr/>
        </p:nvPicPr>
        <p:blipFill rotWithShape="1">
          <a:blip r:embed="rId2">
            <a:alphaModFix/>
          </a:blip>
          <a:srcRect/>
          <a:stretch/>
        </p:blipFill>
        <p:spPr>
          <a:xfrm>
            <a:off x="0" y="0"/>
            <a:ext cx="9144000" cy="4192588"/>
          </a:xfrm>
          <a:prstGeom prst="rect">
            <a:avLst/>
          </a:prstGeom>
          <a:noFill/>
          <a:ln>
            <a:noFill/>
          </a:ln>
        </p:spPr>
      </p:pic>
      <p:sp>
        <p:nvSpPr>
          <p:cNvPr id="340" name="Google Shape;340;p54"/>
          <p:cNvSpPr>
            <a:spLocks noGrp="1"/>
          </p:cNvSpPr>
          <p:nvPr>
            <p:ph type="pic" idx="2"/>
          </p:nvPr>
        </p:nvSpPr>
        <p:spPr>
          <a:xfrm>
            <a:off x="0" y="1"/>
            <a:ext cx="9144000" cy="41925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0050A0"/>
              </a:buClr>
              <a:buSzPts val="2000"/>
              <a:buFont typeface="Arial"/>
              <a:buNone/>
              <a:defRPr sz="2000" b="0" i="0" u="none" strike="noStrike" cap="none">
                <a:solidFill>
                  <a:schemeClr val="dk1"/>
                </a:solidFill>
                <a:latin typeface="Calibri"/>
                <a:ea typeface="Calibri"/>
                <a:cs typeface="Calibri"/>
                <a:sym typeface="Calibri"/>
              </a:defRPr>
            </a:lvl1pPr>
            <a:lvl2pPr marR="0" lvl="1" algn="l" rtl="0">
              <a:spcBef>
                <a:spcPts val="360"/>
              </a:spcBef>
              <a:spcAft>
                <a:spcPts val="0"/>
              </a:spcAft>
              <a:buClr>
                <a:srgbClr val="0050A0"/>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spcBef>
                <a:spcPts val="320"/>
              </a:spcBef>
              <a:spcAft>
                <a:spcPts val="0"/>
              </a:spcAft>
              <a:buClr>
                <a:srgbClr val="0050A0"/>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280"/>
              </a:spcBef>
              <a:spcAft>
                <a:spcPts val="0"/>
              </a:spcAft>
              <a:buClr>
                <a:srgbClr val="0050A0"/>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spcBef>
                <a:spcPts val="240"/>
              </a:spcBef>
              <a:spcAft>
                <a:spcPts val="0"/>
              </a:spcAft>
              <a:buClr>
                <a:srgbClr val="0050A0"/>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1" name="Google Shape;341;p54"/>
          <p:cNvSpPr txBox="1">
            <a:spLocks noGrp="1"/>
          </p:cNvSpPr>
          <p:nvPr>
            <p:ph type="ctrTitle"/>
          </p:nvPr>
        </p:nvSpPr>
        <p:spPr>
          <a:xfrm>
            <a:off x="762549" y="1168004"/>
            <a:ext cx="7704000" cy="756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4400"/>
              <a:buFont typeface="Calibri"/>
              <a:buNone/>
              <a:defRPr sz="4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Rubrik och punktlista + kapitelmärkning">
  <p:cSld name="1_Rubrik och punktlista + kapitelmärkning">
    <p:spTree>
      <p:nvGrpSpPr>
        <p:cNvPr id="1" name="Shape 342"/>
        <p:cNvGrpSpPr/>
        <p:nvPr/>
      </p:nvGrpSpPr>
      <p:grpSpPr>
        <a:xfrm>
          <a:off x="0" y="0"/>
          <a:ext cx="0" cy="0"/>
          <a:chOff x="0" y="0"/>
          <a:chExt cx="0" cy="0"/>
        </a:xfrm>
      </p:grpSpPr>
      <p:sp>
        <p:nvSpPr>
          <p:cNvPr id="343" name="Google Shape;343;p55"/>
          <p:cNvSpPr txBox="1">
            <a:spLocks noGrp="1"/>
          </p:cNvSpPr>
          <p:nvPr>
            <p:ph type="title"/>
          </p:nvPr>
        </p:nvSpPr>
        <p:spPr>
          <a:xfrm>
            <a:off x="761565" y="573881"/>
            <a:ext cx="7704000" cy="585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0050A0"/>
              </a:buClr>
              <a:buSzPts val="3000"/>
              <a:buFont typeface="Calibri"/>
              <a:buNone/>
              <a:defRPr sz="3000">
                <a:solidFill>
                  <a:srgbClr val="0050A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55"/>
          <p:cNvSpPr txBox="1">
            <a:spLocks noGrp="1"/>
          </p:cNvSpPr>
          <p:nvPr>
            <p:ph type="body" idx="1"/>
          </p:nvPr>
        </p:nvSpPr>
        <p:spPr>
          <a:xfrm>
            <a:off x="761564" y="1329929"/>
            <a:ext cx="7698300" cy="2610000"/>
          </a:xfrm>
          <a:prstGeom prst="rect">
            <a:avLst/>
          </a:prstGeom>
          <a:noFill/>
          <a:ln>
            <a:noFill/>
          </a:ln>
        </p:spPr>
        <p:txBody>
          <a:bodyPr spcFirstLastPara="1" wrap="square" lIns="91425" tIns="45700" rIns="91425" bIns="45700" anchor="t" anchorCtr="0">
            <a:noAutofit/>
          </a:bodyPr>
          <a:lstStyle>
            <a:lvl1pPr marL="457200" lvl="0" indent="-355600" algn="l" rtl="0">
              <a:spcBef>
                <a:spcPts val="400"/>
              </a:spcBef>
              <a:spcAft>
                <a:spcPts val="0"/>
              </a:spcAft>
              <a:buClr>
                <a:srgbClr val="0050A0"/>
              </a:buClr>
              <a:buSzPts val="2000"/>
              <a:buChar char="•"/>
              <a:defRPr sz="2000">
                <a:solidFill>
                  <a:schemeClr val="dk1"/>
                </a:solidFill>
                <a:latin typeface="Calibri"/>
                <a:ea typeface="Calibri"/>
                <a:cs typeface="Calibri"/>
                <a:sym typeface="Calibri"/>
              </a:defRPr>
            </a:lvl1pPr>
            <a:lvl2pPr marL="914400" lvl="1" indent="-342900" algn="l" rtl="0">
              <a:spcBef>
                <a:spcPts val="360"/>
              </a:spcBef>
              <a:spcAft>
                <a:spcPts val="0"/>
              </a:spcAft>
              <a:buClr>
                <a:srgbClr val="0050A0"/>
              </a:buClr>
              <a:buSzPts val="1800"/>
              <a:buFont typeface="Arial"/>
              <a:buChar char="•"/>
              <a:defRPr sz="1800">
                <a:solidFill>
                  <a:schemeClr val="dk1"/>
                </a:solidFill>
                <a:latin typeface="Calibri"/>
                <a:ea typeface="Calibri"/>
                <a:cs typeface="Calibri"/>
                <a:sym typeface="Calibri"/>
              </a:defRPr>
            </a:lvl2pPr>
            <a:lvl3pPr marL="1371600" lvl="2" indent="-330200" algn="l" rtl="0">
              <a:spcBef>
                <a:spcPts val="320"/>
              </a:spcBef>
              <a:spcAft>
                <a:spcPts val="0"/>
              </a:spcAft>
              <a:buClr>
                <a:srgbClr val="0050A0"/>
              </a:buClr>
              <a:buSzPts val="1600"/>
              <a:buFont typeface="Arial"/>
              <a:buChar char="•"/>
              <a:defRPr sz="1600">
                <a:solidFill>
                  <a:schemeClr val="dk1"/>
                </a:solidFill>
                <a:latin typeface="Calibri"/>
                <a:ea typeface="Calibri"/>
                <a:cs typeface="Calibri"/>
                <a:sym typeface="Calibri"/>
              </a:defRPr>
            </a:lvl3pPr>
            <a:lvl4pPr marL="1828800" lvl="3" indent="-317500" algn="l" rtl="0">
              <a:spcBef>
                <a:spcPts val="280"/>
              </a:spcBef>
              <a:spcAft>
                <a:spcPts val="0"/>
              </a:spcAft>
              <a:buClr>
                <a:srgbClr val="0050A0"/>
              </a:buClr>
              <a:buSzPts val="1400"/>
              <a:buFont typeface="Arial"/>
              <a:buChar char="•"/>
              <a:defRPr sz="1400">
                <a:solidFill>
                  <a:schemeClr val="dk1"/>
                </a:solidFill>
                <a:latin typeface="Calibri"/>
                <a:ea typeface="Calibri"/>
                <a:cs typeface="Calibri"/>
                <a:sym typeface="Calibri"/>
              </a:defRPr>
            </a:lvl4pPr>
            <a:lvl5pPr marL="2286000" lvl="4" indent="-304800" algn="l" rtl="0">
              <a:spcBef>
                <a:spcPts val="240"/>
              </a:spcBef>
              <a:spcAft>
                <a:spcPts val="0"/>
              </a:spcAft>
              <a:buClr>
                <a:srgbClr val="0050A0"/>
              </a:buClr>
              <a:buSzPts val="1200"/>
              <a:buFont typeface="Arial"/>
              <a:buChar char="•"/>
              <a:defRPr sz="1200">
                <a:solidFill>
                  <a:schemeClr val="dk1"/>
                </a:solidFill>
                <a:latin typeface="Calibri"/>
                <a:ea typeface="Calibri"/>
                <a:cs typeface="Calibri"/>
                <a:sym typeface="Calibri"/>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45" name="Google Shape;345;p55"/>
          <p:cNvSpPr txBox="1">
            <a:spLocks noGrp="1"/>
          </p:cNvSpPr>
          <p:nvPr>
            <p:ph type="body" idx="2"/>
          </p:nvPr>
        </p:nvSpPr>
        <p:spPr>
          <a:xfrm>
            <a:off x="396000" y="248400"/>
            <a:ext cx="8063700" cy="161100"/>
          </a:xfrm>
          <a:prstGeom prst="rect">
            <a:avLst/>
          </a:prstGeom>
          <a:noFill/>
          <a:ln>
            <a:noFill/>
          </a:ln>
        </p:spPr>
        <p:txBody>
          <a:bodyPr spcFirstLastPara="1" wrap="square" lIns="91425" tIns="45700" rIns="91425" bIns="45700" anchor="ctr" anchorCtr="0">
            <a:noAutofit/>
          </a:bodyPr>
          <a:lstStyle>
            <a:lvl1pPr marL="457200" lvl="0" indent="-228600" algn="l" rtl="0">
              <a:spcBef>
                <a:spcPts val="200"/>
              </a:spcBef>
              <a:spcAft>
                <a:spcPts val="0"/>
              </a:spcAft>
              <a:buSzPts val="1000"/>
              <a:buFont typeface="Calibri"/>
              <a:buNone/>
              <a:defRPr sz="1000" b="1">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46" name="Google Shape;346;p55"/>
          <p:cNvSpPr txBox="1"/>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v-SE" sz="1000" b="1">
                <a:solidFill>
                  <a:srgbClr val="0050A0"/>
                </a:solidFill>
                <a:latin typeface="Calibri"/>
                <a:ea typeface="Calibri"/>
                <a:cs typeface="Calibri"/>
                <a:sym typeface="Calibri"/>
              </a:rPr>
              <a:t>WS 1 | Att leda digital förändring | Skellefteå vt 2019</a:t>
            </a:r>
            <a:endParaRPr sz="1000" b="1">
              <a:solidFill>
                <a:srgbClr val="0050A0"/>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Rubrik, Brödtext, Bild, Kapitelmärkning">
  <p:cSld name="Rubrik, Brödtext, Bild, Kapitelmärkning">
    <p:spTree>
      <p:nvGrpSpPr>
        <p:cNvPr id="1" name="Shape 347"/>
        <p:cNvGrpSpPr/>
        <p:nvPr/>
      </p:nvGrpSpPr>
      <p:grpSpPr>
        <a:xfrm>
          <a:off x="0" y="0"/>
          <a:ext cx="0" cy="0"/>
          <a:chOff x="0" y="0"/>
          <a:chExt cx="0" cy="0"/>
        </a:xfrm>
      </p:grpSpPr>
      <p:sp>
        <p:nvSpPr>
          <p:cNvPr id="348" name="Google Shape;348;p56"/>
          <p:cNvSpPr txBox="1">
            <a:spLocks noGrp="1"/>
          </p:cNvSpPr>
          <p:nvPr>
            <p:ph type="body" idx="1"/>
          </p:nvPr>
        </p:nvSpPr>
        <p:spPr>
          <a:xfrm>
            <a:off x="755650" y="573882"/>
            <a:ext cx="3816300" cy="585000"/>
          </a:xfrm>
          <a:prstGeom prst="rect">
            <a:avLst/>
          </a:prstGeom>
          <a:noFill/>
          <a:ln>
            <a:noFill/>
          </a:ln>
        </p:spPr>
        <p:txBody>
          <a:bodyPr spcFirstLastPara="1" wrap="square" lIns="91425" tIns="45700" rIns="91425" bIns="45700" anchor="ctr" anchorCtr="0">
            <a:noAutofit/>
          </a:bodyPr>
          <a:lstStyle>
            <a:lvl1pPr marL="457200" lvl="0" indent="-228600" algn="l" rtl="0">
              <a:spcBef>
                <a:spcPts val="600"/>
              </a:spcBef>
              <a:spcAft>
                <a:spcPts val="0"/>
              </a:spcAft>
              <a:buSzPts val="3000"/>
              <a:buNone/>
              <a:defRPr sz="3000">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49" name="Google Shape;349;p56"/>
          <p:cNvSpPr txBox="1">
            <a:spLocks noGrp="1"/>
          </p:cNvSpPr>
          <p:nvPr>
            <p:ph type="body" idx="2"/>
          </p:nvPr>
        </p:nvSpPr>
        <p:spPr>
          <a:xfrm>
            <a:off x="755650" y="1330110"/>
            <a:ext cx="3816300" cy="2862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2000"/>
              <a:buNone/>
              <a:defRPr sz="2000">
                <a:solidFill>
                  <a:schemeClr val="dk1"/>
                </a:solidFill>
                <a:latin typeface="Calibri"/>
                <a:ea typeface="Calibri"/>
                <a:cs typeface="Calibri"/>
                <a:sym typeface="Calibri"/>
              </a:defRPr>
            </a:lvl1pPr>
            <a:lvl2pPr marL="914400" lvl="1" indent="-228600" algn="l" rtl="0">
              <a:spcBef>
                <a:spcPts val="600"/>
              </a:spcBef>
              <a:spcAft>
                <a:spcPts val="0"/>
              </a:spcAft>
              <a:buSzPts val="1800"/>
              <a:buNone/>
              <a:defRPr/>
            </a:lvl2pPr>
            <a:lvl3pPr marL="1371600" lvl="2" indent="-228600" algn="l" rtl="0">
              <a:spcBef>
                <a:spcPts val="320"/>
              </a:spcBef>
              <a:spcAft>
                <a:spcPts val="0"/>
              </a:spcAft>
              <a:buSzPts val="1600"/>
              <a:buNone/>
              <a:defRPr/>
            </a:lvl3pPr>
            <a:lvl4pPr marL="1828800" lvl="3" indent="-228600" algn="l" rtl="0">
              <a:spcBef>
                <a:spcPts val="280"/>
              </a:spcBef>
              <a:spcAft>
                <a:spcPts val="0"/>
              </a:spcAft>
              <a:buSzPts val="1400"/>
              <a:buNone/>
              <a:defRPr/>
            </a:lvl4pPr>
            <a:lvl5pPr marL="2286000" lvl="4" indent="-228600" algn="l" rtl="0">
              <a:spcBef>
                <a:spcPts val="240"/>
              </a:spcBef>
              <a:spcAft>
                <a:spcPts val="0"/>
              </a:spcAft>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50" name="Google Shape;350;p56"/>
          <p:cNvSpPr>
            <a:spLocks noGrp="1"/>
          </p:cNvSpPr>
          <p:nvPr>
            <p:ph type="pic" idx="3"/>
          </p:nvPr>
        </p:nvSpPr>
        <p:spPr>
          <a:xfrm>
            <a:off x="4859788" y="573882"/>
            <a:ext cx="3600000" cy="36183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0050A0"/>
              </a:buClr>
              <a:buSzPts val="2000"/>
              <a:buFont typeface="Arial"/>
              <a:buNone/>
              <a:defRPr sz="2000" b="0" i="0" u="none" strike="noStrike" cap="none">
                <a:solidFill>
                  <a:schemeClr val="dk1"/>
                </a:solidFill>
                <a:latin typeface="Calibri"/>
                <a:ea typeface="Calibri"/>
                <a:cs typeface="Calibri"/>
                <a:sym typeface="Calibri"/>
              </a:defRPr>
            </a:lvl1pPr>
            <a:lvl2pPr marR="0" lvl="1" algn="l" rtl="0">
              <a:spcBef>
                <a:spcPts val="360"/>
              </a:spcBef>
              <a:spcAft>
                <a:spcPts val="0"/>
              </a:spcAft>
              <a:buClr>
                <a:srgbClr val="0050A0"/>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spcBef>
                <a:spcPts val="320"/>
              </a:spcBef>
              <a:spcAft>
                <a:spcPts val="0"/>
              </a:spcAft>
              <a:buClr>
                <a:srgbClr val="0050A0"/>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280"/>
              </a:spcBef>
              <a:spcAft>
                <a:spcPts val="0"/>
              </a:spcAft>
              <a:buClr>
                <a:srgbClr val="0050A0"/>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spcBef>
                <a:spcPts val="240"/>
              </a:spcBef>
              <a:spcAft>
                <a:spcPts val="0"/>
              </a:spcAft>
              <a:buClr>
                <a:srgbClr val="0050A0"/>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56"/>
          <p:cNvSpPr txBox="1">
            <a:spLocks noGrp="1"/>
          </p:cNvSpPr>
          <p:nvPr>
            <p:ph type="body" idx="4"/>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lvl1pPr marL="457200" lvl="0" indent="-228600" algn="l" rtl="0">
              <a:spcBef>
                <a:spcPts val="200"/>
              </a:spcBef>
              <a:spcAft>
                <a:spcPts val="0"/>
              </a:spcAft>
              <a:buSzPts val="1000"/>
              <a:buFont typeface="Calibri"/>
              <a:buNone/>
              <a:defRPr sz="1000" b="1">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Rubrik + Bild, Kapitelmärkning">
  <p:cSld name="Rubrik + Bild, Kapitelmärkning">
    <p:spTree>
      <p:nvGrpSpPr>
        <p:cNvPr id="1" name="Shape 352"/>
        <p:cNvGrpSpPr/>
        <p:nvPr/>
      </p:nvGrpSpPr>
      <p:grpSpPr>
        <a:xfrm>
          <a:off x="0" y="0"/>
          <a:ext cx="0" cy="0"/>
          <a:chOff x="0" y="0"/>
          <a:chExt cx="0" cy="0"/>
        </a:xfrm>
      </p:grpSpPr>
      <p:sp>
        <p:nvSpPr>
          <p:cNvPr id="353" name="Google Shape;353;p57"/>
          <p:cNvSpPr txBox="1">
            <a:spLocks noGrp="1"/>
          </p:cNvSpPr>
          <p:nvPr>
            <p:ph type="body" idx="1"/>
          </p:nvPr>
        </p:nvSpPr>
        <p:spPr>
          <a:xfrm>
            <a:off x="755650" y="573882"/>
            <a:ext cx="7704000" cy="585000"/>
          </a:xfrm>
          <a:prstGeom prst="rect">
            <a:avLst/>
          </a:prstGeom>
          <a:noFill/>
          <a:ln>
            <a:noFill/>
          </a:ln>
        </p:spPr>
        <p:txBody>
          <a:bodyPr spcFirstLastPara="1" wrap="square" lIns="91425" tIns="45700" rIns="91425" bIns="45700" anchor="ctr" anchorCtr="0">
            <a:noAutofit/>
          </a:bodyPr>
          <a:lstStyle>
            <a:lvl1pPr marL="457200" lvl="0" indent="-228600" algn="l" rtl="0">
              <a:spcBef>
                <a:spcPts val="600"/>
              </a:spcBef>
              <a:spcAft>
                <a:spcPts val="0"/>
              </a:spcAft>
              <a:buSzPts val="3000"/>
              <a:buNone/>
              <a:defRPr sz="3000">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54" name="Google Shape;354;p57"/>
          <p:cNvSpPr>
            <a:spLocks noGrp="1"/>
          </p:cNvSpPr>
          <p:nvPr>
            <p:ph type="pic" idx="2"/>
          </p:nvPr>
        </p:nvSpPr>
        <p:spPr>
          <a:xfrm>
            <a:off x="755650" y="1329614"/>
            <a:ext cx="7704000" cy="2610600"/>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rgbClr val="0050A0"/>
              </a:buClr>
              <a:buSzPts val="2000"/>
              <a:buFont typeface="Arial"/>
              <a:buNone/>
              <a:defRPr sz="2000" b="0" i="0" u="none" strike="noStrike" cap="none">
                <a:solidFill>
                  <a:schemeClr val="dk1"/>
                </a:solidFill>
                <a:latin typeface="Calibri"/>
                <a:ea typeface="Calibri"/>
                <a:cs typeface="Calibri"/>
                <a:sym typeface="Calibri"/>
              </a:defRPr>
            </a:lvl1pPr>
            <a:lvl2pPr marR="0" lvl="1" algn="l" rtl="0">
              <a:spcBef>
                <a:spcPts val="360"/>
              </a:spcBef>
              <a:spcAft>
                <a:spcPts val="0"/>
              </a:spcAft>
              <a:buClr>
                <a:srgbClr val="0050A0"/>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spcBef>
                <a:spcPts val="320"/>
              </a:spcBef>
              <a:spcAft>
                <a:spcPts val="0"/>
              </a:spcAft>
              <a:buClr>
                <a:srgbClr val="0050A0"/>
              </a:buClr>
              <a:buSzPts val="1600"/>
              <a:buFont typeface="Arial"/>
              <a:buChar char="•"/>
              <a:defRPr sz="1600" b="0" i="0" u="none" strike="noStrike" cap="none">
                <a:solidFill>
                  <a:schemeClr val="dk1"/>
                </a:solidFill>
                <a:latin typeface="Calibri"/>
                <a:ea typeface="Calibri"/>
                <a:cs typeface="Calibri"/>
                <a:sym typeface="Calibri"/>
              </a:defRPr>
            </a:lvl3pPr>
            <a:lvl4pPr marR="0" lvl="3" algn="l" rtl="0">
              <a:spcBef>
                <a:spcPts val="280"/>
              </a:spcBef>
              <a:spcAft>
                <a:spcPts val="0"/>
              </a:spcAft>
              <a:buClr>
                <a:srgbClr val="0050A0"/>
              </a:buClr>
              <a:buSzPts val="1400"/>
              <a:buFont typeface="Arial"/>
              <a:buChar char="•"/>
              <a:defRPr sz="1400" b="0" i="0" u="none" strike="noStrike" cap="none">
                <a:solidFill>
                  <a:schemeClr val="dk1"/>
                </a:solidFill>
                <a:latin typeface="Calibri"/>
                <a:ea typeface="Calibri"/>
                <a:cs typeface="Calibri"/>
                <a:sym typeface="Calibri"/>
              </a:defRPr>
            </a:lvl4pPr>
            <a:lvl5pPr marR="0" lvl="4" algn="l" rtl="0">
              <a:spcBef>
                <a:spcPts val="240"/>
              </a:spcBef>
              <a:spcAft>
                <a:spcPts val="0"/>
              </a:spcAft>
              <a:buClr>
                <a:srgbClr val="0050A0"/>
              </a:buClr>
              <a:buSzPts val="1200"/>
              <a:buFont typeface="Arial"/>
              <a:buChar char="•"/>
              <a:defRPr sz="12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5" name="Google Shape;355;p57"/>
          <p:cNvSpPr txBox="1">
            <a:spLocks noGrp="1"/>
          </p:cNvSpPr>
          <p:nvPr>
            <p:ph type="body" idx="3"/>
          </p:nvPr>
        </p:nvSpPr>
        <p:spPr>
          <a:xfrm>
            <a:off x="395288" y="249492"/>
            <a:ext cx="8064600" cy="160200"/>
          </a:xfrm>
          <a:prstGeom prst="rect">
            <a:avLst/>
          </a:prstGeom>
          <a:noFill/>
          <a:ln>
            <a:noFill/>
          </a:ln>
        </p:spPr>
        <p:txBody>
          <a:bodyPr spcFirstLastPara="1" wrap="square" lIns="91425" tIns="45700" rIns="91425" bIns="45700" anchor="ctr" anchorCtr="0">
            <a:noAutofit/>
          </a:bodyPr>
          <a:lstStyle>
            <a:lvl1pPr marL="457200" lvl="0" indent="-228600" algn="l" rtl="0">
              <a:spcBef>
                <a:spcPts val="200"/>
              </a:spcBef>
              <a:spcAft>
                <a:spcPts val="0"/>
              </a:spcAft>
              <a:buSzPts val="1000"/>
              <a:buFont typeface="Calibri"/>
              <a:buNone/>
              <a:defRPr sz="1000" b="1">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Rubrik + Brödtext, mörk bakgrund, Kapitelmärkning">
  <p:cSld name="Rubrik + Brödtext, mörk bakgrund, Kapitelmärkning">
    <p:spTree>
      <p:nvGrpSpPr>
        <p:cNvPr id="1" name="Shape 356"/>
        <p:cNvGrpSpPr/>
        <p:nvPr/>
      </p:nvGrpSpPr>
      <p:grpSpPr>
        <a:xfrm>
          <a:off x="0" y="0"/>
          <a:ext cx="0" cy="0"/>
          <a:chOff x="0" y="0"/>
          <a:chExt cx="0" cy="0"/>
        </a:xfrm>
      </p:grpSpPr>
      <p:pic>
        <p:nvPicPr>
          <p:cNvPr id="357" name="Google Shape;357;p58"/>
          <p:cNvPicPr preferRelativeResize="0"/>
          <p:nvPr/>
        </p:nvPicPr>
        <p:blipFill rotWithShape="1">
          <a:blip r:embed="rId2">
            <a:alphaModFix/>
          </a:blip>
          <a:srcRect b="41034"/>
          <a:stretch/>
        </p:blipFill>
        <p:spPr>
          <a:xfrm>
            <a:off x="0" y="-2"/>
            <a:ext cx="9147667" cy="4194000"/>
          </a:xfrm>
          <a:prstGeom prst="rect">
            <a:avLst/>
          </a:prstGeom>
          <a:noFill/>
          <a:ln>
            <a:noFill/>
          </a:ln>
        </p:spPr>
      </p:pic>
      <p:sp>
        <p:nvSpPr>
          <p:cNvPr id="358" name="Google Shape;358;p58"/>
          <p:cNvSpPr txBox="1">
            <a:spLocks noGrp="1"/>
          </p:cNvSpPr>
          <p:nvPr>
            <p:ph type="body" idx="1"/>
          </p:nvPr>
        </p:nvSpPr>
        <p:spPr>
          <a:xfrm>
            <a:off x="755650" y="573882"/>
            <a:ext cx="7704000" cy="585000"/>
          </a:xfrm>
          <a:prstGeom prst="rect">
            <a:avLst/>
          </a:prstGeom>
          <a:noFill/>
          <a:ln>
            <a:noFill/>
          </a:ln>
        </p:spPr>
        <p:txBody>
          <a:bodyPr spcFirstLastPara="1" wrap="square" lIns="91425" tIns="45700" rIns="91425" bIns="45700" anchor="ctr" anchorCtr="0">
            <a:noAutofit/>
          </a:bodyPr>
          <a:lstStyle>
            <a:lvl1pPr marL="457200" lvl="0" indent="-228600" algn="l" rtl="0">
              <a:spcBef>
                <a:spcPts val="600"/>
              </a:spcBef>
              <a:spcAft>
                <a:spcPts val="0"/>
              </a:spcAft>
              <a:buSzPts val="3000"/>
              <a:buNone/>
              <a:defRPr sz="3000">
                <a:solidFill>
                  <a:schemeClr val="lt1"/>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59" name="Google Shape;359;p58"/>
          <p:cNvSpPr txBox="1">
            <a:spLocks noGrp="1"/>
          </p:cNvSpPr>
          <p:nvPr>
            <p:ph type="body" idx="2"/>
          </p:nvPr>
        </p:nvSpPr>
        <p:spPr>
          <a:xfrm>
            <a:off x="755650" y="1325563"/>
            <a:ext cx="7704000" cy="26142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2000"/>
              <a:buNone/>
              <a:defRPr sz="2000">
                <a:solidFill>
                  <a:schemeClr val="lt1"/>
                </a:solidFill>
                <a:latin typeface="Calibri"/>
                <a:ea typeface="Calibri"/>
                <a:cs typeface="Calibri"/>
                <a:sym typeface="Calibri"/>
              </a:defRPr>
            </a:lvl1pPr>
            <a:lvl2pPr marL="914400" lvl="1" indent="-228600" algn="l" rtl="0">
              <a:spcBef>
                <a:spcPts val="600"/>
              </a:spcBef>
              <a:spcAft>
                <a:spcPts val="0"/>
              </a:spcAft>
              <a:buSzPts val="1800"/>
              <a:buNone/>
              <a:defRPr/>
            </a:lvl2pPr>
            <a:lvl3pPr marL="1371600" lvl="2" indent="-228600" algn="l" rtl="0">
              <a:spcBef>
                <a:spcPts val="320"/>
              </a:spcBef>
              <a:spcAft>
                <a:spcPts val="0"/>
              </a:spcAft>
              <a:buSzPts val="1600"/>
              <a:buNone/>
              <a:defRPr/>
            </a:lvl3pPr>
            <a:lvl4pPr marL="1828800" lvl="3" indent="-228600" algn="l" rtl="0">
              <a:spcBef>
                <a:spcPts val="280"/>
              </a:spcBef>
              <a:spcAft>
                <a:spcPts val="0"/>
              </a:spcAft>
              <a:buSzPts val="1400"/>
              <a:buNone/>
              <a:defRPr/>
            </a:lvl4pPr>
            <a:lvl5pPr marL="2286000" lvl="4" indent="-228600" algn="l" rtl="0">
              <a:spcBef>
                <a:spcPts val="240"/>
              </a:spcBef>
              <a:spcAft>
                <a:spcPts val="0"/>
              </a:spcAft>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60" name="Google Shape;360;p58"/>
          <p:cNvSpPr txBox="1">
            <a:spLocks noGrp="1"/>
          </p:cNvSpPr>
          <p:nvPr>
            <p:ph type="body" idx="3"/>
          </p:nvPr>
        </p:nvSpPr>
        <p:spPr>
          <a:xfrm>
            <a:off x="395288" y="245562"/>
            <a:ext cx="8064300" cy="164100"/>
          </a:xfrm>
          <a:prstGeom prst="rect">
            <a:avLst/>
          </a:prstGeom>
          <a:noFill/>
          <a:ln>
            <a:noFill/>
          </a:ln>
        </p:spPr>
        <p:txBody>
          <a:bodyPr spcFirstLastPara="1" wrap="square" lIns="91425" tIns="45700" rIns="91425" bIns="45700" anchor="ctr" anchorCtr="0">
            <a:noAutofit/>
          </a:bodyPr>
          <a:lstStyle>
            <a:lvl1pPr marL="457200" lvl="0" indent="-228600" algn="l" rtl="0">
              <a:spcBef>
                <a:spcPts val="200"/>
              </a:spcBef>
              <a:spcAft>
                <a:spcPts val="0"/>
              </a:spcAft>
              <a:buSzPts val="1000"/>
              <a:buFont typeface="Calibri"/>
              <a:buNone/>
              <a:defRPr sz="1000" b="1">
                <a:solidFill>
                  <a:schemeClr val="lt1"/>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Rubrik + Brödtext, ljus bakgrund, Kapitelmärkning">
  <p:cSld name="Rubrik + Brödtext, ljus bakgrund, Kapitelmärkning">
    <p:spTree>
      <p:nvGrpSpPr>
        <p:cNvPr id="1" name="Shape 361"/>
        <p:cNvGrpSpPr/>
        <p:nvPr/>
      </p:nvGrpSpPr>
      <p:grpSpPr>
        <a:xfrm>
          <a:off x="0" y="0"/>
          <a:ext cx="0" cy="0"/>
          <a:chOff x="0" y="0"/>
          <a:chExt cx="0" cy="0"/>
        </a:xfrm>
      </p:grpSpPr>
      <p:pic>
        <p:nvPicPr>
          <p:cNvPr id="362" name="Google Shape;362;p59"/>
          <p:cNvPicPr preferRelativeResize="0"/>
          <p:nvPr/>
        </p:nvPicPr>
        <p:blipFill rotWithShape="1">
          <a:blip r:embed="rId2">
            <a:alphaModFix/>
          </a:blip>
          <a:srcRect b="41547"/>
          <a:stretch/>
        </p:blipFill>
        <p:spPr>
          <a:xfrm>
            <a:off x="-6263" y="-2"/>
            <a:ext cx="9150266" cy="4194000"/>
          </a:xfrm>
          <a:prstGeom prst="rect">
            <a:avLst/>
          </a:prstGeom>
          <a:noFill/>
          <a:ln>
            <a:noFill/>
          </a:ln>
        </p:spPr>
      </p:pic>
      <p:sp>
        <p:nvSpPr>
          <p:cNvPr id="363" name="Google Shape;363;p59"/>
          <p:cNvSpPr txBox="1">
            <a:spLocks noGrp="1"/>
          </p:cNvSpPr>
          <p:nvPr>
            <p:ph type="body" idx="1"/>
          </p:nvPr>
        </p:nvSpPr>
        <p:spPr>
          <a:xfrm>
            <a:off x="760578" y="573882"/>
            <a:ext cx="7704000" cy="585000"/>
          </a:xfrm>
          <a:prstGeom prst="rect">
            <a:avLst/>
          </a:prstGeom>
          <a:noFill/>
          <a:ln>
            <a:noFill/>
          </a:ln>
        </p:spPr>
        <p:txBody>
          <a:bodyPr spcFirstLastPara="1" wrap="square" lIns="91425" tIns="45700" rIns="91425" bIns="45700" anchor="ctr" anchorCtr="0">
            <a:noAutofit/>
          </a:bodyPr>
          <a:lstStyle>
            <a:lvl1pPr marL="457200" lvl="0" indent="-228600" algn="l" rtl="0">
              <a:spcBef>
                <a:spcPts val="600"/>
              </a:spcBef>
              <a:spcAft>
                <a:spcPts val="0"/>
              </a:spcAft>
              <a:buSzPts val="3000"/>
              <a:buNone/>
              <a:defRPr sz="3000">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64" name="Google Shape;364;p59"/>
          <p:cNvSpPr txBox="1">
            <a:spLocks noGrp="1"/>
          </p:cNvSpPr>
          <p:nvPr>
            <p:ph type="body" idx="2"/>
          </p:nvPr>
        </p:nvSpPr>
        <p:spPr>
          <a:xfrm>
            <a:off x="755650" y="1336769"/>
            <a:ext cx="7704000" cy="26031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2000"/>
              <a:buNone/>
              <a:defRPr sz="2000">
                <a:solidFill>
                  <a:schemeClr val="dk1"/>
                </a:solidFill>
                <a:latin typeface="Calibri"/>
                <a:ea typeface="Calibri"/>
                <a:cs typeface="Calibri"/>
                <a:sym typeface="Calibri"/>
              </a:defRPr>
            </a:lvl1pPr>
            <a:lvl2pPr marL="914400" lvl="1" indent="-228600" algn="l" rtl="0">
              <a:spcBef>
                <a:spcPts val="600"/>
              </a:spcBef>
              <a:spcAft>
                <a:spcPts val="0"/>
              </a:spcAft>
              <a:buSzPts val="1800"/>
              <a:buNone/>
              <a:defRPr/>
            </a:lvl2pPr>
            <a:lvl3pPr marL="1371600" lvl="2" indent="-228600" algn="l" rtl="0">
              <a:spcBef>
                <a:spcPts val="320"/>
              </a:spcBef>
              <a:spcAft>
                <a:spcPts val="0"/>
              </a:spcAft>
              <a:buSzPts val="1600"/>
              <a:buNone/>
              <a:defRPr/>
            </a:lvl3pPr>
            <a:lvl4pPr marL="1828800" lvl="3" indent="-228600" algn="l" rtl="0">
              <a:spcBef>
                <a:spcPts val="280"/>
              </a:spcBef>
              <a:spcAft>
                <a:spcPts val="0"/>
              </a:spcAft>
              <a:buSzPts val="1400"/>
              <a:buNone/>
              <a:defRPr/>
            </a:lvl4pPr>
            <a:lvl5pPr marL="2286000" lvl="4" indent="-228600" algn="l" rtl="0">
              <a:spcBef>
                <a:spcPts val="240"/>
              </a:spcBef>
              <a:spcAft>
                <a:spcPts val="0"/>
              </a:spcAft>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65" name="Google Shape;365;p59"/>
          <p:cNvSpPr txBox="1">
            <a:spLocks noGrp="1"/>
          </p:cNvSpPr>
          <p:nvPr>
            <p:ph type="body" idx="3"/>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lvl1pPr marL="457200" lvl="0" indent="-228600" algn="l" rtl="0">
              <a:spcBef>
                <a:spcPts val="200"/>
              </a:spcBef>
              <a:spcAft>
                <a:spcPts val="0"/>
              </a:spcAft>
              <a:buSzPts val="1000"/>
              <a:buFont typeface="Calibri"/>
              <a:buNone/>
              <a:defRPr sz="1000" b="1">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Rubrik + Brödtext, ljus bakgrund, Kapitelmärkning">
  <p:cSld name="2_Rubrik + Brödtext, ljus bakgrund, Kapitelmärkning">
    <p:spTree>
      <p:nvGrpSpPr>
        <p:cNvPr id="1" name="Shape 366"/>
        <p:cNvGrpSpPr/>
        <p:nvPr/>
      </p:nvGrpSpPr>
      <p:grpSpPr>
        <a:xfrm>
          <a:off x="0" y="0"/>
          <a:ext cx="0" cy="0"/>
          <a:chOff x="0" y="0"/>
          <a:chExt cx="0" cy="0"/>
        </a:xfrm>
      </p:grpSpPr>
      <p:sp>
        <p:nvSpPr>
          <p:cNvPr id="367" name="Google Shape;367;p60"/>
          <p:cNvSpPr/>
          <p:nvPr/>
        </p:nvSpPr>
        <p:spPr>
          <a:xfrm>
            <a:off x="0" y="0"/>
            <a:ext cx="9144000" cy="41958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8" name="Google Shape;368;p60"/>
          <p:cNvSpPr txBox="1">
            <a:spLocks noGrp="1"/>
          </p:cNvSpPr>
          <p:nvPr>
            <p:ph type="body" idx="1"/>
          </p:nvPr>
        </p:nvSpPr>
        <p:spPr>
          <a:xfrm>
            <a:off x="760578" y="573882"/>
            <a:ext cx="7704000" cy="585000"/>
          </a:xfrm>
          <a:prstGeom prst="rect">
            <a:avLst/>
          </a:prstGeom>
          <a:noFill/>
          <a:ln>
            <a:noFill/>
          </a:ln>
        </p:spPr>
        <p:txBody>
          <a:bodyPr spcFirstLastPara="1" wrap="square" lIns="91425" tIns="45700" rIns="91425" bIns="45700" anchor="ctr" anchorCtr="0">
            <a:noAutofit/>
          </a:bodyPr>
          <a:lstStyle>
            <a:lvl1pPr marL="457200" lvl="0" indent="-228600" algn="l" rtl="0">
              <a:spcBef>
                <a:spcPts val="600"/>
              </a:spcBef>
              <a:spcAft>
                <a:spcPts val="0"/>
              </a:spcAft>
              <a:buSzPts val="3000"/>
              <a:buNone/>
              <a:defRPr sz="3000">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69" name="Google Shape;369;p60"/>
          <p:cNvSpPr txBox="1">
            <a:spLocks noGrp="1"/>
          </p:cNvSpPr>
          <p:nvPr>
            <p:ph type="body" idx="2"/>
          </p:nvPr>
        </p:nvSpPr>
        <p:spPr>
          <a:xfrm>
            <a:off x="755650" y="1336769"/>
            <a:ext cx="7704000" cy="26031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2000"/>
              <a:buNone/>
              <a:defRPr sz="2000">
                <a:solidFill>
                  <a:schemeClr val="dk1"/>
                </a:solidFill>
                <a:latin typeface="Calibri"/>
                <a:ea typeface="Calibri"/>
                <a:cs typeface="Calibri"/>
                <a:sym typeface="Calibri"/>
              </a:defRPr>
            </a:lvl1pPr>
            <a:lvl2pPr marL="914400" lvl="1" indent="-228600" algn="l" rtl="0">
              <a:spcBef>
                <a:spcPts val="600"/>
              </a:spcBef>
              <a:spcAft>
                <a:spcPts val="0"/>
              </a:spcAft>
              <a:buSzPts val="1800"/>
              <a:buNone/>
              <a:defRPr/>
            </a:lvl2pPr>
            <a:lvl3pPr marL="1371600" lvl="2" indent="-228600" algn="l" rtl="0">
              <a:spcBef>
                <a:spcPts val="320"/>
              </a:spcBef>
              <a:spcAft>
                <a:spcPts val="0"/>
              </a:spcAft>
              <a:buSzPts val="1600"/>
              <a:buNone/>
              <a:defRPr/>
            </a:lvl3pPr>
            <a:lvl4pPr marL="1828800" lvl="3" indent="-228600" algn="l" rtl="0">
              <a:spcBef>
                <a:spcPts val="280"/>
              </a:spcBef>
              <a:spcAft>
                <a:spcPts val="0"/>
              </a:spcAft>
              <a:buSzPts val="1400"/>
              <a:buNone/>
              <a:defRPr/>
            </a:lvl4pPr>
            <a:lvl5pPr marL="2286000" lvl="4" indent="-228600" algn="l" rtl="0">
              <a:spcBef>
                <a:spcPts val="240"/>
              </a:spcBef>
              <a:spcAft>
                <a:spcPts val="0"/>
              </a:spcAft>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70" name="Google Shape;370;p60"/>
          <p:cNvSpPr txBox="1">
            <a:spLocks noGrp="1"/>
          </p:cNvSpPr>
          <p:nvPr>
            <p:ph type="body" idx="3"/>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lvl1pPr marL="457200" lvl="0" indent="-228600" algn="l" rtl="0">
              <a:spcBef>
                <a:spcPts val="200"/>
              </a:spcBef>
              <a:spcAft>
                <a:spcPts val="0"/>
              </a:spcAft>
              <a:buSzPts val="1000"/>
              <a:buFont typeface="Calibri"/>
              <a:buNone/>
              <a:defRPr sz="1000" b="1">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Rubrik + Brödtext, mörk bakgrund, Kapitelmärkning">
  <p:cSld name="1_Rubrik + Brödtext, mörk bakgrund, Kapitelmärkning">
    <p:spTree>
      <p:nvGrpSpPr>
        <p:cNvPr id="1" name="Shape 371"/>
        <p:cNvGrpSpPr/>
        <p:nvPr/>
      </p:nvGrpSpPr>
      <p:grpSpPr>
        <a:xfrm>
          <a:off x="0" y="0"/>
          <a:ext cx="0" cy="0"/>
          <a:chOff x="0" y="0"/>
          <a:chExt cx="0" cy="0"/>
        </a:xfrm>
      </p:grpSpPr>
      <p:pic>
        <p:nvPicPr>
          <p:cNvPr id="372" name="Google Shape;372;p61"/>
          <p:cNvPicPr preferRelativeResize="0"/>
          <p:nvPr/>
        </p:nvPicPr>
        <p:blipFill rotWithShape="1">
          <a:blip r:embed="rId2">
            <a:alphaModFix/>
          </a:blip>
          <a:srcRect b="40933"/>
          <a:stretch/>
        </p:blipFill>
        <p:spPr>
          <a:xfrm>
            <a:off x="0" y="-3"/>
            <a:ext cx="9147600" cy="4194000"/>
          </a:xfrm>
          <a:prstGeom prst="rect">
            <a:avLst/>
          </a:prstGeom>
          <a:noFill/>
          <a:ln>
            <a:noFill/>
          </a:ln>
        </p:spPr>
      </p:pic>
      <p:sp>
        <p:nvSpPr>
          <p:cNvPr id="373" name="Google Shape;373;p61"/>
          <p:cNvSpPr txBox="1">
            <a:spLocks noGrp="1"/>
          </p:cNvSpPr>
          <p:nvPr>
            <p:ph type="body" idx="1"/>
          </p:nvPr>
        </p:nvSpPr>
        <p:spPr>
          <a:xfrm>
            <a:off x="755650" y="568325"/>
            <a:ext cx="7704000" cy="590700"/>
          </a:xfrm>
          <a:prstGeom prst="rect">
            <a:avLst/>
          </a:prstGeom>
          <a:noFill/>
          <a:ln>
            <a:noFill/>
          </a:ln>
        </p:spPr>
        <p:txBody>
          <a:bodyPr spcFirstLastPara="1" wrap="square" lIns="91425" tIns="45700" rIns="91425" bIns="45700" anchor="ctr" anchorCtr="0">
            <a:noAutofit/>
          </a:bodyPr>
          <a:lstStyle>
            <a:lvl1pPr marL="457200" lvl="0" indent="-228600" algn="l" rtl="0">
              <a:spcBef>
                <a:spcPts val="600"/>
              </a:spcBef>
              <a:spcAft>
                <a:spcPts val="0"/>
              </a:spcAft>
              <a:buSzPts val="3000"/>
              <a:buNone/>
              <a:defRPr sz="3000">
                <a:solidFill>
                  <a:schemeClr val="lt1"/>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74" name="Google Shape;374;p61"/>
          <p:cNvSpPr txBox="1">
            <a:spLocks noGrp="1"/>
          </p:cNvSpPr>
          <p:nvPr>
            <p:ph type="body" idx="2"/>
          </p:nvPr>
        </p:nvSpPr>
        <p:spPr>
          <a:xfrm>
            <a:off x="755576" y="1329929"/>
            <a:ext cx="7704000" cy="26100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2000"/>
              <a:buNone/>
              <a:defRPr sz="2000">
                <a:solidFill>
                  <a:schemeClr val="lt1"/>
                </a:solidFill>
                <a:latin typeface="Calibri"/>
                <a:ea typeface="Calibri"/>
                <a:cs typeface="Calibri"/>
                <a:sym typeface="Calibri"/>
              </a:defRPr>
            </a:lvl1pPr>
            <a:lvl2pPr marL="914400" lvl="1" indent="-228600" algn="l" rtl="0">
              <a:spcBef>
                <a:spcPts val="600"/>
              </a:spcBef>
              <a:spcAft>
                <a:spcPts val="0"/>
              </a:spcAft>
              <a:buSzPts val="1800"/>
              <a:buNone/>
              <a:defRPr/>
            </a:lvl2pPr>
            <a:lvl3pPr marL="1371600" lvl="2" indent="-228600" algn="l" rtl="0">
              <a:spcBef>
                <a:spcPts val="320"/>
              </a:spcBef>
              <a:spcAft>
                <a:spcPts val="0"/>
              </a:spcAft>
              <a:buSzPts val="1600"/>
              <a:buNone/>
              <a:defRPr/>
            </a:lvl3pPr>
            <a:lvl4pPr marL="1828800" lvl="3" indent="-228600" algn="l" rtl="0">
              <a:spcBef>
                <a:spcPts val="280"/>
              </a:spcBef>
              <a:spcAft>
                <a:spcPts val="0"/>
              </a:spcAft>
              <a:buSzPts val="1400"/>
              <a:buNone/>
              <a:defRPr/>
            </a:lvl4pPr>
            <a:lvl5pPr marL="2286000" lvl="4" indent="-228600" algn="l" rtl="0">
              <a:spcBef>
                <a:spcPts val="240"/>
              </a:spcBef>
              <a:spcAft>
                <a:spcPts val="0"/>
              </a:spcAft>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75" name="Google Shape;375;p61"/>
          <p:cNvSpPr txBox="1">
            <a:spLocks noGrp="1"/>
          </p:cNvSpPr>
          <p:nvPr>
            <p:ph type="body" idx="3"/>
          </p:nvPr>
        </p:nvSpPr>
        <p:spPr>
          <a:xfrm>
            <a:off x="395288" y="245562"/>
            <a:ext cx="8064300" cy="164100"/>
          </a:xfrm>
          <a:prstGeom prst="rect">
            <a:avLst/>
          </a:prstGeom>
          <a:noFill/>
          <a:ln>
            <a:noFill/>
          </a:ln>
        </p:spPr>
        <p:txBody>
          <a:bodyPr spcFirstLastPara="1" wrap="square" lIns="91425" tIns="45700" rIns="91425" bIns="45700" anchor="ctr" anchorCtr="0">
            <a:noAutofit/>
          </a:bodyPr>
          <a:lstStyle>
            <a:lvl1pPr marL="457200" lvl="0" indent="-228600" algn="l" rtl="0">
              <a:spcBef>
                <a:spcPts val="200"/>
              </a:spcBef>
              <a:spcAft>
                <a:spcPts val="0"/>
              </a:spcAft>
              <a:buSzPts val="1000"/>
              <a:buFont typeface="Calibri"/>
              <a:buNone/>
              <a:defRPr sz="1000" b="1">
                <a:solidFill>
                  <a:schemeClr val="lt1"/>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3 text och bild, ljuslila">
  <p:cSld name="2/3 text och bild, ljuslila">
    <p:spTree>
      <p:nvGrpSpPr>
        <p:cNvPr id="1" name="Shape 50"/>
        <p:cNvGrpSpPr/>
        <p:nvPr/>
      </p:nvGrpSpPr>
      <p:grpSpPr>
        <a:xfrm>
          <a:off x="0" y="0"/>
          <a:ext cx="0" cy="0"/>
          <a:chOff x="0" y="0"/>
          <a:chExt cx="0" cy="0"/>
        </a:xfrm>
      </p:grpSpPr>
      <p:sp>
        <p:nvSpPr>
          <p:cNvPr id="51" name="Google Shape;51;p7"/>
          <p:cNvSpPr/>
          <p:nvPr/>
        </p:nvSpPr>
        <p:spPr>
          <a:xfrm>
            <a:off x="0" y="0"/>
            <a:ext cx="9144000" cy="3431100"/>
          </a:xfrm>
          <a:prstGeom prst="rect">
            <a:avLst/>
          </a:prstGeom>
          <a:solidFill>
            <a:schemeClr val="accent3"/>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52" name="Google Shape;52;p7"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53" name="Google Shape;53;p7"/>
          <p:cNvSpPr txBox="1">
            <a:spLocks noGrp="1"/>
          </p:cNvSpPr>
          <p:nvPr>
            <p:ph type="title"/>
          </p:nvPr>
        </p:nvSpPr>
        <p:spPr>
          <a:xfrm>
            <a:off x="457200" y="240030"/>
            <a:ext cx="37338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2400"/>
              <a:buFont typeface="Open Sans ExtraBold"/>
              <a:buNone/>
              <a:defRPr sz="24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4" name="Google Shape;54;p7"/>
          <p:cNvSpPr txBox="1">
            <a:spLocks noGrp="1"/>
          </p:cNvSpPr>
          <p:nvPr>
            <p:ph type="body" idx="1"/>
          </p:nvPr>
        </p:nvSpPr>
        <p:spPr>
          <a:xfrm>
            <a:off x="457200" y="1097280"/>
            <a:ext cx="37338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600"/>
              <a:buFont typeface="Arial"/>
              <a:buNone/>
              <a:defRPr sz="16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55" name="Google Shape;55;p7"/>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56" name="Google Shape;56;p7"/>
          <p:cNvSpPr>
            <a:spLocks noGrp="1"/>
          </p:cNvSpPr>
          <p:nvPr>
            <p:ph type="pic" idx="3"/>
          </p:nvPr>
        </p:nvSpPr>
        <p:spPr>
          <a:xfrm>
            <a:off x="4572000" y="0"/>
            <a:ext cx="4572000" cy="3431100"/>
          </a:xfrm>
          <a:prstGeom prst="rect">
            <a:avLst/>
          </a:prstGeom>
          <a:noFill/>
          <a:ln>
            <a:noFill/>
          </a:ln>
        </p:spPr>
        <p:txBody>
          <a:bodyPr spcFirstLastPara="1" wrap="square" lIns="91375" tIns="45675" rIns="91375" bIns="45675" anchor="ctr" anchorCtr="0">
            <a:noAutofit/>
          </a:bodyPr>
          <a:lstStyle>
            <a:lvl1pPr marR="0" lvl="0" algn="ctr" rtl="0">
              <a:spcBef>
                <a:spcPts val="280"/>
              </a:spcBef>
              <a:spcAft>
                <a:spcPts val="0"/>
              </a:spcAft>
              <a:buClr>
                <a:schemeClr val="lt1"/>
              </a:buClr>
              <a:buSzPts val="1400"/>
              <a:buFont typeface="Arial"/>
              <a:buChar char="•"/>
              <a:defRPr sz="1400" b="0" i="0" u="none" strike="noStrike" cap="none">
                <a:solidFill>
                  <a:schemeClr val="lt1"/>
                </a:solidFill>
                <a:latin typeface="Open Sans Light"/>
                <a:ea typeface="Open Sans Light"/>
                <a:cs typeface="Open Sans Light"/>
                <a:sym typeface="Open Sans Light"/>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57" name="Google Shape;57;p7"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Rubrik + Brödtext, ljus bakgrund, Kapitelmärkning">
  <p:cSld name="1_Rubrik + Brödtext, ljus bakgrund, Kapitelmärkning">
    <p:spTree>
      <p:nvGrpSpPr>
        <p:cNvPr id="1" name="Shape 376"/>
        <p:cNvGrpSpPr/>
        <p:nvPr/>
      </p:nvGrpSpPr>
      <p:grpSpPr>
        <a:xfrm>
          <a:off x="0" y="0"/>
          <a:ext cx="0" cy="0"/>
          <a:chOff x="0" y="0"/>
          <a:chExt cx="0" cy="0"/>
        </a:xfrm>
      </p:grpSpPr>
      <p:pic>
        <p:nvPicPr>
          <p:cNvPr id="377" name="Google Shape;377;p62"/>
          <p:cNvPicPr preferRelativeResize="0"/>
          <p:nvPr/>
        </p:nvPicPr>
        <p:blipFill rotWithShape="1">
          <a:blip r:embed="rId2">
            <a:alphaModFix/>
          </a:blip>
          <a:srcRect b="40957"/>
          <a:stretch/>
        </p:blipFill>
        <p:spPr>
          <a:xfrm>
            <a:off x="0" y="-3"/>
            <a:ext cx="9147600" cy="4194000"/>
          </a:xfrm>
          <a:prstGeom prst="rect">
            <a:avLst/>
          </a:prstGeom>
          <a:noFill/>
          <a:ln>
            <a:noFill/>
          </a:ln>
        </p:spPr>
      </p:pic>
      <p:sp>
        <p:nvSpPr>
          <p:cNvPr id="378" name="Google Shape;378;p62"/>
          <p:cNvSpPr txBox="1">
            <a:spLocks noGrp="1"/>
          </p:cNvSpPr>
          <p:nvPr>
            <p:ph type="body" idx="1"/>
          </p:nvPr>
        </p:nvSpPr>
        <p:spPr>
          <a:xfrm>
            <a:off x="760578" y="568325"/>
            <a:ext cx="7704000" cy="590700"/>
          </a:xfrm>
          <a:prstGeom prst="rect">
            <a:avLst/>
          </a:prstGeom>
          <a:noFill/>
          <a:ln>
            <a:noFill/>
          </a:ln>
        </p:spPr>
        <p:txBody>
          <a:bodyPr spcFirstLastPara="1" wrap="square" lIns="91425" tIns="45700" rIns="91425" bIns="45700" anchor="ctr" anchorCtr="0">
            <a:noAutofit/>
          </a:bodyPr>
          <a:lstStyle>
            <a:lvl1pPr marL="457200" lvl="0" indent="-228600" algn="l" rtl="0">
              <a:spcBef>
                <a:spcPts val="600"/>
              </a:spcBef>
              <a:spcAft>
                <a:spcPts val="0"/>
              </a:spcAft>
              <a:buSzPts val="3000"/>
              <a:buNone/>
              <a:defRPr sz="3000">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79" name="Google Shape;379;p62"/>
          <p:cNvSpPr txBox="1">
            <a:spLocks noGrp="1"/>
          </p:cNvSpPr>
          <p:nvPr>
            <p:ph type="body" idx="2"/>
          </p:nvPr>
        </p:nvSpPr>
        <p:spPr>
          <a:xfrm>
            <a:off x="755650" y="1336769"/>
            <a:ext cx="7704000" cy="26031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2000"/>
              <a:buNone/>
              <a:defRPr sz="2000">
                <a:solidFill>
                  <a:schemeClr val="dk1"/>
                </a:solidFill>
                <a:latin typeface="Calibri"/>
                <a:ea typeface="Calibri"/>
                <a:cs typeface="Calibri"/>
                <a:sym typeface="Calibri"/>
              </a:defRPr>
            </a:lvl1pPr>
            <a:lvl2pPr marL="914400" lvl="1" indent="-228600" algn="l" rtl="0">
              <a:spcBef>
                <a:spcPts val="600"/>
              </a:spcBef>
              <a:spcAft>
                <a:spcPts val="0"/>
              </a:spcAft>
              <a:buSzPts val="1800"/>
              <a:buNone/>
              <a:defRPr/>
            </a:lvl2pPr>
            <a:lvl3pPr marL="1371600" lvl="2" indent="-228600" algn="l" rtl="0">
              <a:spcBef>
                <a:spcPts val="320"/>
              </a:spcBef>
              <a:spcAft>
                <a:spcPts val="0"/>
              </a:spcAft>
              <a:buSzPts val="1600"/>
              <a:buNone/>
              <a:defRPr/>
            </a:lvl3pPr>
            <a:lvl4pPr marL="1828800" lvl="3" indent="-228600" algn="l" rtl="0">
              <a:spcBef>
                <a:spcPts val="280"/>
              </a:spcBef>
              <a:spcAft>
                <a:spcPts val="0"/>
              </a:spcAft>
              <a:buSzPts val="1400"/>
              <a:buNone/>
              <a:defRPr/>
            </a:lvl4pPr>
            <a:lvl5pPr marL="2286000" lvl="4" indent="-228600" algn="l" rtl="0">
              <a:spcBef>
                <a:spcPts val="240"/>
              </a:spcBef>
              <a:spcAft>
                <a:spcPts val="0"/>
              </a:spcAft>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80" name="Google Shape;380;p62"/>
          <p:cNvSpPr txBox="1">
            <a:spLocks noGrp="1"/>
          </p:cNvSpPr>
          <p:nvPr>
            <p:ph type="body" idx="3"/>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lvl1pPr marL="457200" lvl="0" indent="-228600" algn="l" rtl="0">
              <a:spcBef>
                <a:spcPts val="200"/>
              </a:spcBef>
              <a:spcAft>
                <a:spcPts val="0"/>
              </a:spcAft>
              <a:buSzPts val="1000"/>
              <a:buFont typeface="Calibri"/>
              <a:buNone/>
              <a:defRPr sz="1000" b="1">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_Rubrik + Brödtext, ljus bakgrund, Kapitelmärkning">
  <p:cSld name="3_Rubrik + Brödtext, ljus bakgrund, Kapitelmärkning">
    <p:spTree>
      <p:nvGrpSpPr>
        <p:cNvPr id="1" name="Shape 381"/>
        <p:cNvGrpSpPr/>
        <p:nvPr/>
      </p:nvGrpSpPr>
      <p:grpSpPr>
        <a:xfrm>
          <a:off x="0" y="0"/>
          <a:ext cx="0" cy="0"/>
          <a:chOff x="0" y="0"/>
          <a:chExt cx="0" cy="0"/>
        </a:xfrm>
      </p:grpSpPr>
      <p:sp>
        <p:nvSpPr>
          <p:cNvPr id="382" name="Google Shape;382;p63"/>
          <p:cNvSpPr/>
          <p:nvPr/>
        </p:nvSpPr>
        <p:spPr>
          <a:xfrm>
            <a:off x="0" y="0"/>
            <a:ext cx="9144000" cy="41958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3" name="Google Shape;383;p63"/>
          <p:cNvSpPr txBox="1">
            <a:spLocks noGrp="1"/>
          </p:cNvSpPr>
          <p:nvPr>
            <p:ph type="body" idx="1"/>
          </p:nvPr>
        </p:nvSpPr>
        <p:spPr>
          <a:xfrm>
            <a:off x="760578" y="568325"/>
            <a:ext cx="7704000" cy="590700"/>
          </a:xfrm>
          <a:prstGeom prst="rect">
            <a:avLst/>
          </a:prstGeom>
          <a:noFill/>
          <a:ln>
            <a:noFill/>
          </a:ln>
        </p:spPr>
        <p:txBody>
          <a:bodyPr spcFirstLastPara="1" wrap="square" lIns="91425" tIns="45700" rIns="91425" bIns="45700" anchor="ctr" anchorCtr="0">
            <a:noAutofit/>
          </a:bodyPr>
          <a:lstStyle>
            <a:lvl1pPr marL="457200" lvl="0" indent="-228600" algn="l" rtl="0">
              <a:spcBef>
                <a:spcPts val="600"/>
              </a:spcBef>
              <a:spcAft>
                <a:spcPts val="0"/>
              </a:spcAft>
              <a:buSzPts val="3000"/>
              <a:buNone/>
              <a:defRPr sz="3000">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84" name="Google Shape;384;p63"/>
          <p:cNvSpPr txBox="1">
            <a:spLocks noGrp="1"/>
          </p:cNvSpPr>
          <p:nvPr>
            <p:ph type="body" idx="2"/>
          </p:nvPr>
        </p:nvSpPr>
        <p:spPr>
          <a:xfrm>
            <a:off x="755650" y="1336769"/>
            <a:ext cx="7704000" cy="2603100"/>
          </a:xfrm>
          <a:prstGeom prst="rect">
            <a:avLst/>
          </a:prstGeom>
          <a:noFill/>
          <a:ln>
            <a:noFill/>
          </a:ln>
        </p:spPr>
        <p:txBody>
          <a:bodyPr spcFirstLastPara="1" wrap="square" lIns="91425" tIns="45700" rIns="91425" bIns="45700" anchor="t" anchorCtr="0">
            <a:noAutofit/>
          </a:bodyPr>
          <a:lstStyle>
            <a:lvl1pPr marL="457200" lvl="0" indent="-228600" algn="l" rtl="0">
              <a:spcBef>
                <a:spcPts val="600"/>
              </a:spcBef>
              <a:spcAft>
                <a:spcPts val="0"/>
              </a:spcAft>
              <a:buSzPts val="2000"/>
              <a:buNone/>
              <a:defRPr sz="2000">
                <a:solidFill>
                  <a:schemeClr val="dk1"/>
                </a:solidFill>
                <a:latin typeface="Calibri"/>
                <a:ea typeface="Calibri"/>
                <a:cs typeface="Calibri"/>
                <a:sym typeface="Calibri"/>
              </a:defRPr>
            </a:lvl1pPr>
            <a:lvl2pPr marL="914400" lvl="1" indent="-228600" algn="l" rtl="0">
              <a:spcBef>
                <a:spcPts val="600"/>
              </a:spcBef>
              <a:spcAft>
                <a:spcPts val="0"/>
              </a:spcAft>
              <a:buSzPts val="1800"/>
              <a:buNone/>
              <a:defRPr/>
            </a:lvl2pPr>
            <a:lvl3pPr marL="1371600" lvl="2" indent="-228600" algn="l" rtl="0">
              <a:spcBef>
                <a:spcPts val="320"/>
              </a:spcBef>
              <a:spcAft>
                <a:spcPts val="0"/>
              </a:spcAft>
              <a:buSzPts val="1600"/>
              <a:buNone/>
              <a:defRPr/>
            </a:lvl3pPr>
            <a:lvl4pPr marL="1828800" lvl="3" indent="-228600" algn="l" rtl="0">
              <a:spcBef>
                <a:spcPts val="280"/>
              </a:spcBef>
              <a:spcAft>
                <a:spcPts val="0"/>
              </a:spcAft>
              <a:buSzPts val="1400"/>
              <a:buNone/>
              <a:defRPr/>
            </a:lvl4pPr>
            <a:lvl5pPr marL="2286000" lvl="4" indent="-228600" algn="l" rtl="0">
              <a:spcBef>
                <a:spcPts val="240"/>
              </a:spcBef>
              <a:spcAft>
                <a:spcPts val="0"/>
              </a:spcAft>
              <a:buSzPts val="1200"/>
              <a:buNone/>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85" name="Google Shape;385;p63"/>
          <p:cNvSpPr txBox="1">
            <a:spLocks noGrp="1"/>
          </p:cNvSpPr>
          <p:nvPr>
            <p:ph type="body" idx="3"/>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lvl1pPr marL="457200" lvl="0" indent="-228600" algn="l" rtl="0">
              <a:spcBef>
                <a:spcPts val="200"/>
              </a:spcBef>
              <a:spcAft>
                <a:spcPts val="0"/>
              </a:spcAft>
              <a:buSzPts val="1000"/>
              <a:buFont typeface="Calibri"/>
              <a:buNone/>
              <a:defRPr sz="1000" b="1">
                <a:solidFill>
                  <a:srgbClr val="0050A0"/>
                </a:solidFill>
                <a:latin typeface="Calibri"/>
                <a:ea typeface="Calibri"/>
                <a:cs typeface="Calibri"/>
                <a:sym typeface="Calibri"/>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6"/>
        <p:cNvGrpSpPr/>
        <p:nvPr/>
      </p:nvGrpSpPr>
      <p:grpSpPr>
        <a:xfrm>
          <a:off x="0" y="0"/>
          <a:ext cx="0" cy="0"/>
          <a:chOff x="0" y="0"/>
          <a:chExt cx="0" cy="0"/>
        </a:xfrm>
      </p:grpSpPr>
      <p:sp>
        <p:nvSpPr>
          <p:cNvPr id="387" name="Google Shape;387;p64"/>
          <p:cNvSpPr txBox="1">
            <a:spLocks noGrp="1"/>
          </p:cNvSpPr>
          <p:nvPr>
            <p:ph type="dt" idx="10"/>
          </p:nvPr>
        </p:nvSpPr>
        <p:spPr>
          <a:xfrm>
            <a:off x="457200" y="4767264"/>
            <a:ext cx="2133600" cy="273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8" name="Google Shape;388;p64"/>
          <p:cNvSpPr txBox="1">
            <a:spLocks noGrp="1"/>
          </p:cNvSpPr>
          <p:nvPr>
            <p:ph type="ftr" idx="11"/>
          </p:nvPr>
        </p:nvSpPr>
        <p:spPr>
          <a:xfrm>
            <a:off x="3124200" y="4767264"/>
            <a:ext cx="2895600" cy="273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9" name="Google Shape;389;p64"/>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sv-SE"/>
              <a:t>‹#›</a:t>
            </a:fld>
            <a:endParaRPr/>
          </a:p>
        </p:txBody>
      </p:sp>
      <p:sp>
        <p:nvSpPr>
          <p:cNvPr id="390" name="Google Shape;390;p64"/>
          <p:cNvSpPr txBox="1"/>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v-SE" sz="1000">
                <a:solidFill>
                  <a:srgbClr val="0050A0"/>
                </a:solidFill>
                <a:latin typeface="Calibri"/>
                <a:ea typeface="Calibri"/>
                <a:cs typeface="Calibri"/>
                <a:sym typeface="Calibri"/>
              </a:rPr>
              <a:t>WS 2 | Att leda digital förändring | Skellefteå vt 2019</a:t>
            </a:r>
            <a:endParaRPr sz="1000">
              <a:solidFill>
                <a:srgbClr val="0050A0"/>
              </a:solidFill>
              <a:latin typeface="Calibri"/>
              <a:ea typeface="Calibri"/>
              <a:cs typeface="Calibri"/>
              <a:sym typeface="Calibri"/>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Blank 1" type="tx">
  <p:cSld name="TITLE_AND_BODY">
    <p:spTree>
      <p:nvGrpSpPr>
        <p:cNvPr id="1" name="Shape 391"/>
        <p:cNvGrpSpPr/>
        <p:nvPr/>
      </p:nvGrpSpPr>
      <p:grpSpPr>
        <a:xfrm>
          <a:off x="0" y="0"/>
          <a:ext cx="0" cy="0"/>
          <a:chOff x="0" y="0"/>
          <a:chExt cx="0" cy="0"/>
        </a:xfrm>
      </p:grpSpPr>
      <p:pic>
        <p:nvPicPr>
          <p:cNvPr id="392" name="Google Shape;392;p65" descr="Bildobjekt 2"/>
          <p:cNvPicPr preferRelativeResize="0"/>
          <p:nvPr/>
        </p:nvPicPr>
        <p:blipFill rotWithShape="1">
          <a:blip r:embed="rId2">
            <a:alphaModFix/>
          </a:blip>
          <a:srcRect/>
          <a:stretch/>
        </p:blipFill>
        <p:spPr>
          <a:xfrm>
            <a:off x="12700" y="0"/>
            <a:ext cx="9143999" cy="901701"/>
          </a:xfrm>
          <a:prstGeom prst="rect">
            <a:avLst/>
          </a:prstGeom>
          <a:noFill/>
          <a:ln>
            <a:noFill/>
          </a:ln>
        </p:spPr>
      </p:pic>
      <p:pic>
        <p:nvPicPr>
          <p:cNvPr id="393" name="Google Shape;393;p65" descr="EUlogo_v_CMYK.eps"/>
          <p:cNvPicPr preferRelativeResize="0"/>
          <p:nvPr/>
        </p:nvPicPr>
        <p:blipFill rotWithShape="1">
          <a:blip r:embed="rId3">
            <a:alphaModFix/>
          </a:blip>
          <a:srcRect/>
          <a:stretch/>
        </p:blipFill>
        <p:spPr>
          <a:xfrm>
            <a:off x="722644" y="4560433"/>
            <a:ext cx="1389712" cy="480269"/>
          </a:xfrm>
          <a:prstGeom prst="rect">
            <a:avLst/>
          </a:prstGeom>
          <a:noFill/>
          <a:ln>
            <a:noFill/>
          </a:ln>
        </p:spPr>
      </p:pic>
      <p:sp>
        <p:nvSpPr>
          <p:cNvPr id="394" name="Google Shape;394;p65"/>
          <p:cNvSpPr txBox="1"/>
          <p:nvPr/>
        </p:nvSpPr>
        <p:spPr>
          <a:xfrm>
            <a:off x="4356100" y="102485"/>
            <a:ext cx="4788000" cy="396300"/>
          </a:xfrm>
          <a:prstGeom prst="rect">
            <a:avLst/>
          </a:prstGeom>
          <a:noFill/>
          <a:ln>
            <a:noFill/>
          </a:ln>
        </p:spPr>
        <p:txBody>
          <a:bodyPr spcFirstLastPara="1" wrap="square" lIns="45725" tIns="45725" rIns="45725" bIns="45725" anchor="t" anchorCtr="0">
            <a:noAutofit/>
          </a:bodyPr>
          <a:lstStyle/>
          <a:p>
            <a:pPr marL="0" marR="0" lvl="0" indent="0" algn="l" rtl="0">
              <a:lnSpc>
                <a:spcPct val="157692"/>
              </a:lnSpc>
              <a:spcBef>
                <a:spcPts val="0"/>
              </a:spcBef>
              <a:spcAft>
                <a:spcPts val="0"/>
              </a:spcAft>
              <a:buClr>
                <a:srgbClr val="FFFFFF"/>
              </a:buClr>
              <a:buSzPts val="2000"/>
              <a:buFont typeface="Calibri"/>
              <a:buNone/>
            </a:pPr>
            <a:r>
              <a:rPr lang="sv-SE" sz="2000" b="0" i="1" u="none" strike="noStrike" cap="none">
                <a:solidFill>
                  <a:srgbClr val="FFFFFF"/>
                </a:solidFill>
                <a:latin typeface="Calibri"/>
                <a:ea typeface="Calibri"/>
                <a:cs typeface="Calibri"/>
                <a:sym typeface="Calibri"/>
              </a:rPr>
              <a:t>Att leda digital förändring</a:t>
            </a:r>
            <a:endParaRPr sz="500"/>
          </a:p>
        </p:txBody>
      </p:sp>
      <p:sp>
        <p:nvSpPr>
          <p:cNvPr id="395" name="Google Shape;395;p65"/>
          <p:cNvSpPr txBox="1">
            <a:spLocks noGrp="1"/>
          </p:cNvSpPr>
          <p:nvPr>
            <p:ph type="sldNum" idx="12"/>
          </p:nvPr>
        </p:nvSpPr>
        <p:spPr>
          <a:xfrm>
            <a:off x="6553200" y="4767264"/>
            <a:ext cx="327900" cy="372300"/>
          </a:xfrm>
          <a:prstGeom prst="rect">
            <a:avLst/>
          </a:prstGeom>
          <a:noFill/>
          <a:ln>
            <a:noFill/>
          </a:ln>
        </p:spPr>
        <p:txBody>
          <a:bodyPr spcFirstLastPara="1" wrap="square" lIns="45725" tIns="45725" rIns="45725" bIns="45725"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sv-SE"/>
              <a:t>‹#›</a:t>
            </a:fld>
            <a:endParaRPr sz="1400">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9_Anpassad layout">
  <p:cSld name="19_Anpassad layout">
    <p:spTree>
      <p:nvGrpSpPr>
        <p:cNvPr id="1" name="Shape 396"/>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397"/>
        <p:cNvGrpSpPr/>
        <p:nvPr/>
      </p:nvGrpSpPr>
      <p:grpSpPr>
        <a:xfrm>
          <a:off x="0" y="0"/>
          <a:ext cx="0" cy="0"/>
          <a:chOff x="0" y="0"/>
          <a:chExt cx="0" cy="0"/>
        </a:xfrm>
      </p:grpSpPr>
      <p:sp>
        <p:nvSpPr>
          <p:cNvPr id="398" name="Google Shape;398;p6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9" name="Google Shape;399;p6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0" name="Google Shape;400;p6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1" name="Google Shape;401;p6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2" name="Google Shape;402;p6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
        <p:nvSpPr>
          <p:cNvPr id="403" name="Google Shape;403;p67"/>
          <p:cNvSpPr txBox="1"/>
          <p:nvPr/>
        </p:nvSpPr>
        <p:spPr>
          <a:xfrm>
            <a:off x="395288" y="249083"/>
            <a:ext cx="8064600" cy="160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sv-SE" sz="1000">
                <a:solidFill>
                  <a:srgbClr val="0050A0"/>
                </a:solidFill>
                <a:latin typeface="Calibri"/>
                <a:ea typeface="Calibri"/>
                <a:cs typeface="Calibri"/>
                <a:sym typeface="Calibri"/>
              </a:rPr>
              <a:t>WS 2 | Att leda digital förändring | Skellefteå vt 2019</a:t>
            </a:r>
            <a:endParaRPr sz="1000">
              <a:solidFill>
                <a:srgbClr val="0050A0"/>
              </a:solidFill>
              <a:latin typeface="Calibri"/>
              <a:ea typeface="Calibri"/>
              <a:cs typeface="Calibri"/>
              <a:sym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0_Anpassad layout">
  <p:cSld name="10_Anpassad layout">
    <p:spTree>
      <p:nvGrpSpPr>
        <p:cNvPr id="1" name="Shape 404"/>
        <p:cNvGrpSpPr/>
        <p:nvPr/>
      </p:nvGrpSpPr>
      <p:grpSpPr>
        <a:xfrm>
          <a:off x="0" y="0"/>
          <a:ext cx="0" cy="0"/>
          <a:chOff x="0" y="0"/>
          <a:chExt cx="0" cy="0"/>
        </a:xfrm>
      </p:grpSpPr>
      <p:sp>
        <p:nvSpPr>
          <p:cNvPr id="405" name="Google Shape;405;p68"/>
          <p:cNvSpPr/>
          <p:nvPr/>
        </p:nvSpPr>
        <p:spPr>
          <a:xfrm>
            <a:off x="0" y="0"/>
            <a:ext cx="9144000" cy="5143500"/>
          </a:xfrm>
          <a:prstGeom prst="rect">
            <a:avLst/>
          </a:prstGeom>
          <a:solidFill>
            <a:srgbClr val="1293B0"/>
          </a:solidFill>
          <a:ln>
            <a:noFill/>
          </a:ln>
        </p:spPr>
        <p:txBody>
          <a:bodyPr spcFirstLastPara="1" wrap="square" lIns="91425" tIns="45725" rIns="91425" bIns="45725" anchor="ctr" anchorCtr="0">
            <a:noAutofit/>
          </a:bodyPr>
          <a:lstStyle/>
          <a:p>
            <a:pPr marL="0" marR="0" lvl="0" indent="0" algn="ctr" rtl="0">
              <a:spcBef>
                <a:spcPts val="0"/>
              </a:spcBef>
              <a:spcAft>
                <a:spcPts val="0"/>
              </a:spcAft>
              <a:buNone/>
            </a:pPr>
            <a:endParaRPr sz="1800">
              <a:solidFill>
                <a:schemeClr val="lt1"/>
              </a:solidFill>
              <a:latin typeface="Sorts Mill Goudy"/>
              <a:ea typeface="Sorts Mill Goudy"/>
              <a:cs typeface="Sorts Mill Goudy"/>
              <a:sym typeface="Sorts Mill Goudy"/>
            </a:endParaRPr>
          </a:p>
        </p:txBody>
      </p:sp>
      <p:pic>
        <p:nvPicPr>
          <p:cNvPr id="406" name="Google Shape;406;p68" descr="logo digjourney white.png"/>
          <p:cNvPicPr preferRelativeResize="0"/>
          <p:nvPr/>
        </p:nvPicPr>
        <p:blipFill rotWithShape="1">
          <a:blip r:embed="rId2">
            <a:alphaModFix/>
          </a:blip>
          <a:srcRect/>
          <a:stretch/>
        </p:blipFill>
        <p:spPr>
          <a:xfrm>
            <a:off x="4284664" y="4732339"/>
            <a:ext cx="395288" cy="338139"/>
          </a:xfrm>
          <a:prstGeom prst="rect">
            <a:avLst/>
          </a:prstGeom>
          <a:noFill/>
          <a:ln>
            <a:noFill/>
          </a:ln>
        </p:spPr>
      </p:pic>
      <p:pic>
        <p:nvPicPr>
          <p:cNvPr id="407" name="Google Shape;407;p68" descr="web-symbol.png"/>
          <p:cNvPicPr preferRelativeResize="0"/>
          <p:nvPr/>
        </p:nvPicPr>
        <p:blipFill rotWithShape="1">
          <a:blip r:embed="rId3">
            <a:alphaModFix/>
          </a:blip>
          <a:srcRect/>
          <a:stretch/>
        </p:blipFill>
        <p:spPr>
          <a:xfrm>
            <a:off x="6831013" y="3219450"/>
            <a:ext cx="2312987" cy="2312988"/>
          </a:xfrm>
          <a:prstGeom prst="rect">
            <a:avLst/>
          </a:prstGeom>
          <a:noFill/>
          <a:ln>
            <a:noFill/>
          </a:ln>
        </p:spPr>
      </p:pic>
      <p:sp>
        <p:nvSpPr>
          <p:cNvPr id="408" name="Google Shape;408;p68"/>
          <p:cNvSpPr txBox="1">
            <a:spLocks noGrp="1"/>
          </p:cNvSpPr>
          <p:nvPr>
            <p:ph type="body" idx="1"/>
          </p:nvPr>
        </p:nvSpPr>
        <p:spPr>
          <a:xfrm>
            <a:off x="251520" y="1203598"/>
            <a:ext cx="8640900" cy="24477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800"/>
              </a:spcBef>
              <a:spcAft>
                <a:spcPts val="0"/>
              </a:spcAft>
              <a:buClr>
                <a:schemeClr val="lt1"/>
              </a:buClr>
              <a:buSzPts val="3600"/>
              <a:buNone/>
              <a:defRPr sz="3600">
                <a:solidFill>
                  <a:schemeClr val="lt1"/>
                </a:solidFill>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409" name="Google Shape;409;p68"/>
          <p:cNvSpPr txBox="1">
            <a:spLocks noGrp="1"/>
          </p:cNvSpPr>
          <p:nvPr>
            <p:ph type="body" idx="2"/>
          </p:nvPr>
        </p:nvSpPr>
        <p:spPr>
          <a:xfrm>
            <a:off x="251520" y="3795887"/>
            <a:ext cx="6840600" cy="10080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800"/>
              </a:spcBef>
              <a:spcAft>
                <a:spcPts val="0"/>
              </a:spcAft>
              <a:buClr>
                <a:schemeClr val="dk1"/>
              </a:buClr>
              <a:buSzPts val="6000"/>
              <a:buNone/>
              <a:defRPr sz="6000"/>
            </a:lvl1pPr>
            <a:lvl2pPr marL="914400" lvl="1" indent="-228600" algn="ctr" rtl="0">
              <a:lnSpc>
                <a:spcPct val="90000"/>
              </a:lnSpc>
              <a:spcBef>
                <a:spcPts val="400"/>
              </a:spcBef>
              <a:spcAft>
                <a:spcPts val="0"/>
              </a:spcAft>
              <a:buClr>
                <a:schemeClr val="dk1"/>
              </a:buClr>
              <a:buSzPts val="18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kel textsida, ljuslila">
  <p:cSld name="Enkel textsida, ljuslila">
    <p:spTree>
      <p:nvGrpSpPr>
        <p:cNvPr id="1" name="Shape 58"/>
        <p:cNvGrpSpPr/>
        <p:nvPr/>
      </p:nvGrpSpPr>
      <p:grpSpPr>
        <a:xfrm>
          <a:off x="0" y="0"/>
          <a:ext cx="0" cy="0"/>
          <a:chOff x="0" y="0"/>
          <a:chExt cx="0" cy="0"/>
        </a:xfrm>
      </p:grpSpPr>
      <p:sp>
        <p:nvSpPr>
          <p:cNvPr id="59" name="Google Shape;59;p8"/>
          <p:cNvSpPr/>
          <p:nvPr/>
        </p:nvSpPr>
        <p:spPr>
          <a:xfrm>
            <a:off x="0" y="0"/>
            <a:ext cx="9144000" cy="5143500"/>
          </a:xfrm>
          <a:prstGeom prst="rect">
            <a:avLst/>
          </a:prstGeom>
          <a:solidFill>
            <a:schemeClr val="dk2"/>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60" name="Google Shape;60;p8"/>
          <p:cNvSpPr/>
          <p:nvPr/>
        </p:nvSpPr>
        <p:spPr>
          <a:xfrm>
            <a:off x="0" y="0"/>
            <a:ext cx="9144000" cy="5143500"/>
          </a:xfrm>
          <a:prstGeom prst="rect">
            <a:avLst/>
          </a:prstGeom>
          <a:solidFill>
            <a:schemeClr val="accent3"/>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61" name="Google Shape;61;p8"/>
          <p:cNvSpPr txBox="1">
            <a:spLocks noGrp="1"/>
          </p:cNvSpPr>
          <p:nvPr>
            <p:ph type="title"/>
          </p:nvPr>
        </p:nvSpPr>
        <p:spPr>
          <a:xfrm>
            <a:off x="457200" y="54864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2" name="Google Shape;62;p8"/>
          <p:cNvSpPr txBox="1">
            <a:spLocks noGrp="1"/>
          </p:cNvSpPr>
          <p:nvPr>
            <p:ph type="body" idx="1"/>
          </p:nvPr>
        </p:nvSpPr>
        <p:spPr>
          <a:xfrm>
            <a:off x="457200" y="1405890"/>
            <a:ext cx="8229600" cy="26061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63" name="Google Shape;63;p8"/>
          <p:cNvPicPr preferRelativeResize="0"/>
          <p:nvPr/>
        </p:nvPicPr>
        <p:blipFill rotWithShape="1">
          <a:blip r:embed="rId2">
            <a:alphaModFix/>
          </a:blip>
          <a:srcRect/>
          <a:stretch/>
        </p:blipFill>
        <p:spPr>
          <a:xfrm>
            <a:off x="7009217" y="4286520"/>
            <a:ext cx="1411301" cy="44064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3 text, ljuslila">
  <p:cSld name="2/3 text, ljuslila">
    <p:spTree>
      <p:nvGrpSpPr>
        <p:cNvPr id="1" name="Shape 64"/>
        <p:cNvGrpSpPr/>
        <p:nvPr/>
      </p:nvGrpSpPr>
      <p:grpSpPr>
        <a:xfrm>
          <a:off x="0" y="0"/>
          <a:ext cx="0" cy="0"/>
          <a:chOff x="0" y="0"/>
          <a:chExt cx="0" cy="0"/>
        </a:xfrm>
      </p:grpSpPr>
      <p:sp>
        <p:nvSpPr>
          <p:cNvPr id="65" name="Google Shape;65;p9"/>
          <p:cNvSpPr/>
          <p:nvPr/>
        </p:nvSpPr>
        <p:spPr>
          <a:xfrm>
            <a:off x="0" y="0"/>
            <a:ext cx="9144000" cy="3431100"/>
          </a:xfrm>
          <a:prstGeom prst="rect">
            <a:avLst/>
          </a:prstGeom>
          <a:solidFill>
            <a:schemeClr val="accent3"/>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66" name="Google Shape;66;p9"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67" name="Google Shape;67;p9"/>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8" name="Google Shape;68;p9"/>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69" name="Google Shape;69;p9"/>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70" name="Google Shape;70;p9"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3 text, orange">
  <p:cSld name="2/3 text, orange">
    <p:spTree>
      <p:nvGrpSpPr>
        <p:cNvPr id="1" name="Shape 71"/>
        <p:cNvGrpSpPr/>
        <p:nvPr/>
      </p:nvGrpSpPr>
      <p:grpSpPr>
        <a:xfrm>
          <a:off x="0" y="0"/>
          <a:ext cx="0" cy="0"/>
          <a:chOff x="0" y="0"/>
          <a:chExt cx="0" cy="0"/>
        </a:xfrm>
      </p:grpSpPr>
      <p:sp>
        <p:nvSpPr>
          <p:cNvPr id="72" name="Google Shape;72;p10"/>
          <p:cNvSpPr/>
          <p:nvPr/>
        </p:nvSpPr>
        <p:spPr>
          <a:xfrm>
            <a:off x="0" y="0"/>
            <a:ext cx="9144000" cy="3431100"/>
          </a:xfrm>
          <a:prstGeom prst="rect">
            <a:avLst/>
          </a:prstGeom>
          <a:solidFill>
            <a:schemeClr val="accent1"/>
          </a:solid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73" name="Google Shape;73;p10"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
        <p:nvSpPr>
          <p:cNvPr id="74" name="Google Shape;74;p10"/>
          <p:cNvSpPr txBox="1">
            <a:spLocks noGrp="1"/>
          </p:cNvSpPr>
          <p:nvPr>
            <p:ph type="title"/>
          </p:nvPr>
        </p:nvSpPr>
        <p:spPr>
          <a:xfrm>
            <a:off x="457200" y="240030"/>
            <a:ext cx="8229600" cy="8574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Clr>
                <a:srgbClr val="FFFFFF"/>
              </a:buClr>
              <a:buSzPts val="3000"/>
              <a:buFont typeface="Open Sans ExtraBold"/>
              <a:buNone/>
              <a:defRPr sz="3000" b="0" i="0" u="none" strike="noStrike" cap="none">
                <a:solidFill>
                  <a:srgbClr val="FFFFFF"/>
                </a:solidFill>
                <a:latin typeface="Open Sans ExtraBold"/>
                <a:ea typeface="Open Sans ExtraBold"/>
                <a:cs typeface="Open Sans ExtraBold"/>
                <a:sym typeface="Open Sans Extra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5" name="Google Shape;75;p10"/>
          <p:cNvSpPr txBox="1">
            <a:spLocks noGrp="1"/>
          </p:cNvSpPr>
          <p:nvPr>
            <p:ph type="body" idx="1"/>
          </p:nvPr>
        </p:nvSpPr>
        <p:spPr>
          <a:xfrm>
            <a:off x="457200" y="1097280"/>
            <a:ext cx="8229600" cy="20916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rgbClr val="FFFFFF"/>
              </a:buClr>
              <a:buSzPts val="1800"/>
              <a:buFont typeface="Arial"/>
              <a:buNone/>
              <a:defRPr sz="1800" b="0" i="0" u="none" strike="noStrike" cap="none">
                <a:solidFill>
                  <a:srgbClr val="FFFFFF"/>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76" name="Google Shape;76;p10"/>
          <p:cNvSpPr txBox="1">
            <a:spLocks noGrp="1"/>
          </p:cNvSpPr>
          <p:nvPr>
            <p:ph type="body" idx="2"/>
          </p:nvPr>
        </p:nvSpPr>
        <p:spPr>
          <a:xfrm>
            <a:off x="533400" y="4354830"/>
            <a:ext cx="4095600" cy="221400"/>
          </a:xfrm>
          <a:prstGeom prst="rect">
            <a:avLst/>
          </a:prstGeom>
          <a:noFill/>
          <a:ln>
            <a:noFill/>
          </a:ln>
        </p:spPr>
        <p:txBody>
          <a:bodyPr spcFirstLastPara="1" wrap="square" lIns="91375" tIns="45675" rIns="91375" bIns="45675" anchor="t" anchorCtr="0">
            <a:noAutofit/>
          </a:bodyPr>
          <a:lstStyle>
            <a:lvl1pPr marL="457200" marR="0" lvl="0" indent="-228600" algn="l" rtl="0">
              <a:spcBef>
                <a:spcPts val="0"/>
              </a:spcBef>
              <a:spcAft>
                <a:spcPts val="0"/>
              </a:spcAft>
              <a:buClr>
                <a:schemeClr val="lt1"/>
              </a:buClr>
              <a:buSzPts val="1000"/>
              <a:buFont typeface="Arial"/>
              <a:buNone/>
              <a:defRPr sz="1000" b="0" i="0" u="none" strike="noStrike" cap="none">
                <a:solidFill>
                  <a:schemeClr val="lt1"/>
                </a:solidFill>
                <a:latin typeface="Open Sans ExtraBold"/>
                <a:ea typeface="Open Sans ExtraBold"/>
                <a:cs typeface="Open Sans ExtraBold"/>
                <a:sym typeface="Open Sans ExtraBold"/>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pic>
        <p:nvPicPr>
          <p:cNvPr id="77" name="Google Shape;77;p10" descr="Skellefteå kommun_SVART.eps"/>
          <p:cNvPicPr preferRelativeResize="0"/>
          <p:nvPr/>
        </p:nvPicPr>
        <p:blipFill rotWithShape="1">
          <a:blip r:embed="rId2">
            <a:alphaModFix/>
          </a:blip>
          <a:srcRect/>
          <a:stretch/>
        </p:blipFill>
        <p:spPr>
          <a:xfrm>
            <a:off x="7010400" y="4286250"/>
            <a:ext cx="1408886" cy="4420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7.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2.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1.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8"/>
            <a:ext cx="8229600" cy="857400"/>
          </a:xfrm>
          <a:prstGeom prst="rect">
            <a:avLst/>
          </a:prstGeom>
          <a:noFill/>
          <a:ln>
            <a:noFill/>
          </a:ln>
        </p:spPr>
        <p:txBody>
          <a:bodyPr spcFirstLastPara="1" wrap="square" lIns="91375" tIns="45675" rIns="91375" bIns="45675" anchor="ctr" anchorCtr="0">
            <a:noAutofit/>
          </a:bodyPr>
          <a:lstStyle>
            <a:lvl1pPr marR="0" lvl="0" algn="ctr" rtl="0">
              <a:spcBef>
                <a:spcPts val="0"/>
              </a:spcBef>
              <a:spcAft>
                <a:spcPts val="0"/>
              </a:spcAft>
              <a:buClr>
                <a:schemeClr val="lt1"/>
              </a:buClr>
              <a:buSzPts val="4400"/>
              <a:buFont typeface="Open Sans"/>
              <a:buNone/>
              <a:defRPr sz="4400" b="0" i="0" u="none" strike="noStrike" cap="none">
                <a:solidFill>
                  <a:schemeClr val="lt1"/>
                </a:solidFill>
                <a:latin typeface="Open Sans"/>
                <a:ea typeface="Open Sans"/>
                <a:cs typeface="Open Sans"/>
                <a:sym typeface="Open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200150"/>
            <a:ext cx="8229600" cy="3394500"/>
          </a:xfrm>
          <a:prstGeom prst="rect">
            <a:avLst/>
          </a:prstGeom>
          <a:noFill/>
          <a:ln>
            <a:noFill/>
          </a:ln>
        </p:spPr>
        <p:txBody>
          <a:bodyPr spcFirstLastPara="1" wrap="square" lIns="91375" tIns="45675" rIns="91375" bIns="45675"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Open Sans"/>
                <a:ea typeface="Open Sans"/>
                <a:cs typeface="Open Sans"/>
                <a:sym typeface="Open Sans"/>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Open Sans"/>
                <a:ea typeface="Open Sans"/>
                <a:cs typeface="Open Sans"/>
                <a:sym typeface="Open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9pPr>
          </a:lstStyle>
          <a:p>
            <a:endParaRPr/>
          </a:p>
        </p:txBody>
      </p:sp>
      <p:sp>
        <p:nvSpPr>
          <p:cNvPr id="12" name="Google Shape;12;p1"/>
          <p:cNvSpPr txBox="1">
            <a:spLocks noGrp="1"/>
          </p:cNvSpPr>
          <p:nvPr>
            <p:ph type="dt" idx="10"/>
          </p:nvPr>
        </p:nvSpPr>
        <p:spPr>
          <a:xfrm>
            <a:off x="457200" y="4767276"/>
            <a:ext cx="2133600" cy="273900"/>
          </a:xfrm>
          <a:prstGeom prst="rect">
            <a:avLst/>
          </a:prstGeom>
          <a:noFill/>
          <a:ln>
            <a:noFill/>
          </a:ln>
        </p:spPr>
        <p:txBody>
          <a:bodyPr spcFirstLastPara="1" wrap="square" lIns="91375" tIns="45675" rIns="91375" bIns="45675" anchor="ctr" anchorCtr="0">
            <a:noAutofit/>
          </a:bodyPr>
          <a:lstStyle>
            <a:lvl1pPr marR="0" lvl="0" algn="l" rtl="0">
              <a:spcBef>
                <a:spcPts val="0"/>
              </a:spcBef>
              <a:spcAft>
                <a:spcPts val="0"/>
              </a:spcAft>
              <a:buSzPts val="1400"/>
              <a:buNone/>
              <a:defRPr sz="12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3" name="Google Shape;13;p1"/>
          <p:cNvSpPr txBox="1">
            <a:spLocks noGrp="1"/>
          </p:cNvSpPr>
          <p:nvPr>
            <p:ph type="ftr" idx="11"/>
          </p:nvPr>
        </p:nvSpPr>
        <p:spPr>
          <a:xfrm>
            <a:off x="3124200" y="4767276"/>
            <a:ext cx="2895600" cy="273900"/>
          </a:xfrm>
          <a:prstGeom prst="rect">
            <a:avLst/>
          </a:prstGeom>
          <a:noFill/>
          <a:ln>
            <a:noFill/>
          </a:ln>
        </p:spPr>
        <p:txBody>
          <a:bodyPr spcFirstLastPara="1" wrap="square" lIns="91375" tIns="45675" rIns="91375" bIns="45675" anchor="ctr" anchorCtr="0">
            <a:noAutofit/>
          </a:bodyPr>
          <a:lstStyle>
            <a:lvl1pPr marR="0" lvl="0" algn="ctr" rtl="0">
              <a:spcBef>
                <a:spcPts val="0"/>
              </a:spcBef>
              <a:spcAft>
                <a:spcPts val="0"/>
              </a:spcAft>
              <a:buSzPts val="1400"/>
              <a:buNone/>
              <a:defRPr sz="12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2pPr>
            <a:lvl3pPr marR="0" lvl="2"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3pPr>
            <a:lvl4pPr marR="0" lvl="3"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4pPr>
            <a:lvl5pPr marR="0" lvl="4"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5pPr>
            <a:lvl6pPr marR="0" lvl="5"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6pPr>
            <a:lvl7pPr marR="0" lvl="6"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7pPr>
            <a:lvl8pPr marR="0" lvl="7"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8pPr>
            <a:lvl9pPr marR="0" lvl="8" algn="l" rtl="0">
              <a:spcBef>
                <a:spcPts val="0"/>
              </a:spcBef>
              <a:spcAft>
                <a:spcPts val="0"/>
              </a:spcAft>
              <a:buSzPts val="1400"/>
              <a:buNone/>
              <a:defRPr sz="1800" b="0" i="0" u="none" strike="noStrike" cap="none">
                <a:solidFill>
                  <a:schemeClr val="dk1"/>
                </a:solidFill>
                <a:latin typeface="Open Sans"/>
                <a:ea typeface="Open Sans"/>
                <a:cs typeface="Open Sans"/>
                <a:sym typeface="Open Sans"/>
              </a:defRPr>
            </a:lvl9pPr>
          </a:lstStyle>
          <a:p>
            <a:endParaRPr/>
          </a:p>
        </p:txBody>
      </p:sp>
      <p:sp>
        <p:nvSpPr>
          <p:cNvPr id="14" name="Google Shape;14;p1"/>
          <p:cNvSpPr txBox="1">
            <a:spLocks noGrp="1"/>
          </p:cNvSpPr>
          <p:nvPr>
            <p:ph type="sldNum" idx="12"/>
          </p:nvPr>
        </p:nvSpPr>
        <p:spPr>
          <a:xfrm>
            <a:off x="6553200" y="4767276"/>
            <a:ext cx="2133600" cy="273900"/>
          </a:xfrm>
          <a:prstGeom prst="rect">
            <a:avLst/>
          </a:prstGeom>
          <a:noFill/>
          <a:ln>
            <a:noFill/>
          </a:ln>
        </p:spPr>
        <p:txBody>
          <a:bodyPr spcFirstLastPara="1" wrap="square" lIns="91375" tIns="45675" rIns="91375" bIns="45675" anchor="ctr" anchorCtr="0">
            <a:noAutofit/>
          </a:bodyPr>
          <a:lstStyle>
            <a:lvl1pPr marL="0" marR="0" lvl="0" indent="0" algn="r" rtl="0">
              <a:spcBef>
                <a:spcPts val="0"/>
              </a:spcBef>
              <a:buNone/>
              <a:defRPr sz="1200" b="0" i="0" u="none" strike="noStrike" cap="none">
                <a:solidFill>
                  <a:srgbClr val="888888"/>
                </a:solidFill>
                <a:latin typeface="Open Sans"/>
                <a:ea typeface="Open Sans"/>
                <a:cs typeface="Open Sans"/>
                <a:sym typeface="Open Sans"/>
              </a:defRPr>
            </a:lvl1pPr>
            <a:lvl2pPr marL="0" marR="0" lvl="1" indent="0" algn="r" rtl="0">
              <a:spcBef>
                <a:spcPts val="0"/>
              </a:spcBef>
              <a:buNone/>
              <a:defRPr sz="1200" b="0" i="0" u="none" strike="noStrike" cap="none">
                <a:solidFill>
                  <a:srgbClr val="888888"/>
                </a:solidFill>
                <a:latin typeface="Open Sans"/>
                <a:ea typeface="Open Sans"/>
                <a:cs typeface="Open Sans"/>
                <a:sym typeface="Open Sans"/>
              </a:defRPr>
            </a:lvl2pPr>
            <a:lvl3pPr marL="0" marR="0" lvl="2" indent="0" algn="r" rtl="0">
              <a:spcBef>
                <a:spcPts val="0"/>
              </a:spcBef>
              <a:buNone/>
              <a:defRPr sz="1200" b="0" i="0" u="none" strike="noStrike" cap="none">
                <a:solidFill>
                  <a:srgbClr val="888888"/>
                </a:solidFill>
                <a:latin typeface="Open Sans"/>
                <a:ea typeface="Open Sans"/>
                <a:cs typeface="Open Sans"/>
                <a:sym typeface="Open Sans"/>
              </a:defRPr>
            </a:lvl3pPr>
            <a:lvl4pPr marL="0" marR="0" lvl="3" indent="0" algn="r" rtl="0">
              <a:spcBef>
                <a:spcPts val="0"/>
              </a:spcBef>
              <a:buNone/>
              <a:defRPr sz="1200" b="0" i="0" u="none" strike="noStrike" cap="none">
                <a:solidFill>
                  <a:srgbClr val="888888"/>
                </a:solidFill>
                <a:latin typeface="Open Sans"/>
                <a:ea typeface="Open Sans"/>
                <a:cs typeface="Open Sans"/>
                <a:sym typeface="Open Sans"/>
              </a:defRPr>
            </a:lvl4pPr>
            <a:lvl5pPr marL="0" marR="0" lvl="4" indent="0" algn="r" rtl="0">
              <a:spcBef>
                <a:spcPts val="0"/>
              </a:spcBef>
              <a:buNone/>
              <a:defRPr sz="1200" b="0" i="0" u="none" strike="noStrike" cap="none">
                <a:solidFill>
                  <a:srgbClr val="888888"/>
                </a:solidFill>
                <a:latin typeface="Open Sans"/>
                <a:ea typeface="Open Sans"/>
                <a:cs typeface="Open Sans"/>
                <a:sym typeface="Open Sans"/>
              </a:defRPr>
            </a:lvl5pPr>
            <a:lvl6pPr marL="0" marR="0" lvl="5" indent="0" algn="r" rtl="0">
              <a:spcBef>
                <a:spcPts val="0"/>
              </a:spcBef>
              <a:buNone/>
              <a:defRPr sz="1200" b="0" i="0" u="none" strike="noStrike" cap="none">
                <a:solidFill>
                  <a:srgbClr val="888888"/>
                </a:solidFill>
                <a:latin typeface="Open Sans"/>
                <a:ea typeface="Open Sans"/>
                <a:cs typeface="Open Sans"/>
                <a:sym typeface="Open Sans"/>
              </a:defRPr>
            </a:lvl6pPr>
            <a:lvl7pPr marL="0" marR="0" lvl="6" indent="0" algn="r" rtl="0">
              <a:spcBef>
                <a:spcPts val="0"/>
              </a:spcBef>
              <a:buNone/>
              <a:defRPr sz="1200" b="0" i="0" u="none" strike="noStrike" cap="none">
                <a:solidFill>
                  <a:srgbClr val="888888"/>
                </a:solidFill>
                <a:latin typeface="Open Sans"/>
                <a:ea typeface="Open Sans"/>
                <a:cs typeface="Open Sans"/>
                <a:sym typeface="Open Sans"/>
              </a:defRPr>
            </a:lvl7pPr>
            <a:lvl8pPr marL="0" marR="0" lvl="7" indent="0" algn="r" rtl="0">
              <a:spcBef>
                <a:spcPts val="0"/>
              </a:spcBef>
              <a:buNone/>
              <a:defRPr sz="1200" b="0" i="0" u="none" strike="noStrike" cap="none">
                <a:solidFill>
                  <a:srgbClr val="888888"/>
                </a:solidFill>
                <a:latin typeface="Open Sans"/>
                <a:ea typeface="Open Sans"/>
                <a:cs typeface="Open Sans"/>
                <a:sym typeface="Open Sans"/>
              </a:defRPr>
            </a:lvl8pPr>
            <a:lvl9pPr marL="0" marR="0" lvl="8" indent="0" algn="r" rtl="0">
              <a:spcBef>
                <a:spcPts val="0"/>
              </a:spcBef>
              <a:buNone/>
              <a:defRPr sz="1200" b="0" i="0" u="none" strike="noStrike" cap="none">
                <a:solidFill>
                  <a:srgbClr val="888888"/>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sv-SE"/>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52"/>
          <p:cNvSpPr txBox="1">
            <a:spLocks noGrp="1"/>
          </p:cNvSpPr>
          <p:nvPr>
            <p:ph type="title"/>
          </p:nvPr>
        </p:nvSpPr>
        <p:spPr>
          <a:xfrm>
            <a:off x="755651" y="205979"/>
            <a:ext cx="77040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50A0"/>
              </a:buClr>
              <a:buSzPts val="4400"/>
              <a:buFont typeface="Calibri"/>
              <a:buNone/>
              <a:defRPr sz="4400" b="0" i="0" u="none" strike="noStrike" cap="none">
                <a:solidFill>
                  <a:srgbClr val="0050A0"/>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2" name="Google Shape;332;p52"/>
          <p:cNvSpPr txBox="1">
            <a:spLocks noGrp="1"/>
          </p:cNvSpPr>
          <p:nvPr>
            <p:ph type="body" idx="1"/>
          </p:nvPr>
        </p:nvSpPr>
        <p:spPr>
          <a:xfrm>
            <a:off x="755651" y="1200151"/>
            <a:ext cx="7704000" cy="26676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rgbClr val="0050A0"/>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spcBef>
                <a:spcPts val="360"/>
              </a:spcBef>
              <a:spcAft>
                <a:spcPts val="0"/>
              </a:spcAft>
              <a:buClr>
                <a:srgbClr val="0050A0"/>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rgbClr val="0050A0"/>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spcBef>
                <a:spcPts val="280"/>
              </a:spcBef>
              <a:spcAft>
                <a:spcPts val="0"/>
              </a:spcAft>
              <a:buClr>
                <a:srgbClr val="0050A0"/>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04800" algn="l" rtl="0">
              <a:spcBef>
                <a:spcPts val="240"/>
              </a:spcBef>
              <a:spcAft>
                <a:spcPts val="0"/>
              </a:spcAft>
              <a:buClr>
                <a:srgbClr val="0050A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33" name="Google Shape;333;p52"/>
          <p:cNvPicPr preferRelativeResize="0"/>
          <p:nvPr/>
        </p:nvPicPr>
        <p:blipFill rotWithShape="1">
          <a:blip r:embed="rId18">
            <a:alphaModFix/>
          </a:blip>
          <a:srcRect/>
          <a:stretch/>
        </p:blipFill>
        <p:spPr>
          <a:xfrm>
            <a:off x="7019629" y="4505693"/>
            <a:ext cx="1440161" cy="325996"/>
          </a:xfrm>
          <a:prstGeom prst="rect">
            <a:avLst/>
          </a:prstGeom>
          <a:noFill/>
          <a:ln>
            <a:noFill/>
          </a:ln>
        </p:spPr>
      </p:pic>
      <p:pic>
        <p:nvPicPr>
          <p:cNvPr id="334" name="Google Shape;334;p52" descr="Skellefteå kommun_SVART.eps"/>
          <p:cNvPicPr preferRelativeResize="0"/>
          <p:nvPr/>
        </p:nvPicPr>
        <p:blipFill rotWithShape="1">
          <a:blip r:embed="rId19">
            <a:alphaModFix/>
          </a:blip>
          <a:srcRect/>
          <a:stretch/>
        </p:blipFill>
        <p:spPr>
          <a:xfrm>
            <a:off x="5708525" y="4505700"/>
            <a:ext cx="1038995" cy="326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643">
          <p15:clr>
            <a:srgbClr val="F26B43"/>
          </p15:clr>
        </p15:guide>
        <p15:guide id="2" pos="476">
          <p15:clr>
            <a:srgbClr val="F26B43"/>
          </p15:clr>
        </p15:guide>
        <p15:guide id="3" orient="horz" pos="158">
          <p15:clr>
            <a:srgbClr val="F26B43"/>
          </p15:clr>
        </p15:guide>
        <p15:guide id="4" orient="horz" pos="259">
          <p15:clr>
            <a:srgbClr val="F26B43"/>
          </p15:clr>
        </p15:guide>
        <p15:guide id="5" orient="horz" pos="835">
          <p15:clr>
            <a:srgbClr val="F26B43"/>
          </p15:clr>
        </p15:guide>
        <p15:guide id="6" orient="horz" pos="730">
          <p15:clr>
            <a:srgbClr val="F26B43"/>
          </p15:clr>
        </p15:guide>
        <p15:guide id="7" pos="5329">
          <p15:clr>
            <a:srgbClr val="F26B43"/>
          </p15:clr>
        </p15:guide>
        <p15:guide id="8" pos="249">
          <p15:clr>
            <a:srgbClr val="F26B43"/>
          </p15:clr>
        </p15:guide>
        <p15:guide id="9" orient="horz" pos="2482">
          <p15:clr>
            <a:srgbClr val="F26B43"/>
          </p15:clr>
        </p15:guide>
        <p15:guide id="10" orient="horz" pos="358">
          <p15:clr>
            <a:srgbClr val="F26B43"/>
          </p15:clr>
        </p15:guide>
        <p15:guide id="11" orient="horz" pos="2835">
          <p15:clr>
            <a:srgbClr val="F26B43"/>
          </p15:clr>
        </p15:guide>
        <p15:guide id="12" orient="horz" pos="3044">
          <p15:clr>
            <a:srgbClr val="F26B43"/>
          </p15:clr>
        </p15:guide>
        <p15:guide id="13" pos="2880">
          <p15:clr>
            <a:srgbClr val="F26B43"/>
          </p15:clr>
        </p15:guide>
        <p15:guide id="14" pos="306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hyperlink" Target="https://unsplash.com/search/photos/girl-surf?utm_source=unsplash&amp;utm_medium=referral&amp;utm_content=creditCopyText" TargetMode="External"/><Relationship Id="rId4" Type="http://schemas.openxmlformats.org/officeDocument/2006/relationships/hyperlink" Target="https://unsplash.com/photos/1LWl2vhwNBQ?utm_source=unsplash&amp;utm_medium=referral&amp;utm_content=creditCopyTex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hyperlink" Target="https://unsplash.com/search/photos/surf?utm_source=unsplash&amp;utm_medium=referral&amp;utm_content=creditCopyText" TargetMode="External"/><Relationship Id="rId4" Type="http://schemas.openxmlformats.org/officeDocument/2006/relationships/hyperlink" Target="https://unsplash.com/photos/eyXArRm5tyY?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hyperlink" Target="https://unsplash.com/search/photos/big-wave-surfing?utm_source=unsplash&amp;utm_medium=referral&amp;utm_content=creditCopyText" TargetMode="External"/><Relationship Id="rId4" Type="http://schemas.openxmlformats.org/officeDocument/2006/relationships/hyperlink" Target="https://unsplash.com/photos/oC32cy4x-ZA?utm_source=unsplash&amp;utm_medium=referral&amp;utm_content=creditCopyTex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hyperlink" Target="https://unsplash.com/search/photos/wave?utm_source=unsplash&amp;utm_medium=referral&amp;utm_content=creditCopyText" TargetMode="External"/><Relationship Id="rId4" Type="http://schemas.openxmlformats.org/officeDocument/2006/relationships/hyperlink" Target="https://unsplash.com/photos/iftBhUFfecE?utm_source=unsplash&amp;utm_medium=referral&amp;utm_content=creditCopyText"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hyperlink" Target="https://unsplash.com/search/photos/surfing?utm_source=unsplash&amp;utm_medium=referral&amp;utm_content=creditCopyText" TargetMode="External"/><Relationship Id="rId4" Type="http://schemas.openxmlformats.org/officeDocument/2006/relationships/hyperlink" Target="https://unsplash.com/photos/HNTgcfFRjQU?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hyperlink" Target="https://unsplash.com/search/photos/surfing?utm_source=unsplash&amp;utm_medium=referral&amp;utm_content=creditCopyText" TargetMode="External"/><Relationship Id="rId4" Type="http://schemas.openxmlformats.org/officeDocument/2006/relationships/hyperlink" Target="https://unsplash.com/photos/LVbfbs0BPNY?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19.jp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5oASpWw-6hk" TargetMode="External"/><Relationship Id="rId2" Type="http://schemas.openxmlformats.org/officeDocument/2006/relationships/notesSlide" Target="../notesSlides/notesSlide41.xml"/><Relationship Id="rId1" Type="http://schemas.openxmlformats.org/officeDocument/2006/relationships/slideLayout" Target="../slideLayouts/slideLayout34.xml"/><Relationship Id="rId4" Type="http://schemas.openxmlformats.org/officeDocument/2006/relationships/image" Target="../media/image46.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54.xml"/><Relationship Id="rId6" Type="http://schemas.openxmlformats.org/officeDocument/2006/relationships/hyperlink" Target="http://bit.ly/skelleftea_delad"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hyperlink" Target="http://bit.ly/skelleftea_delad"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hyperlink" Target="https://digitaltransformation.net/sv/mognadstest-startsida/"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padlet.com/skellefteakommun/kidkkqi04dwp"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9"/>
          <p:cNvSpPr txBox="1">
            <a:spLocks noGrp="1"/>
          </p:cNvSpPr>
          <p:nvPr>
            <p:ph type="body" idx="1"/>
          </p:nvPr>
        </p:nvSpPr>
        <p:spPr>
          <a:xfrm>
            <a:off x="457200" y="1405890"/>
            <a:ext cx="8229600" cy="26061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b="1"/>
              <a:t>WORKSHOP 2: HUR DIGITAL TRANSFORMATION DRIVS</a:t>
            </a:r>
            <a:endParaRPr b="1"/>
          </a:p>
          <a:p>
            <a:pPr marL="0" lvl="0" indent="0" algn="l" rtl="0">
              <a:spcBef>
                <a:spcPts val="0"/>
              </a:spcBef>
              <a:spcAft>
                <a:spcPts val="0"/>
              </a:spcAft>
              <a:buNone/>
            </a:pPr>
            <a:endParaRPr/>
          </a:p>
          <a:p>
            <a:pPr marL="0" lvl="0" indent="0" algn="l" rtl="0">
              <a:spcBef>
                <a:spcPts val="0"/>
              </a:spcBef>
              <a:spcAft>
                <a:spcPts val="0"/>
              </a:spcAft>
              <a:buNone/>
            </a:pPr>
            <a:r>
              <a:rPr lang="sv-SE"/>
              <a:t>Digital kompetens och digital mognad, förutsättningar och framgång.</a:t>
            </a:r>
            <a:endParaRPr/>
          </a:p>
          <a:p>
            <a:pPr marL="0" lvl="0" indent="0" algn="l" rtl="0">
              <a:spcBef>
                <a:spcPts val="0"/>
              </a:spcBef>
              <a:spcAft>
                <a:spcPts val="0"/>
              </a:spcAft>
              <a:buNone/>
            </a:pPr>
            <a:r>
              <a:rPr lang="sv-SE"/>
              <a:t>Den digitala mognadsmatrisen. Organisationens nio digitala motorer</a:t>
            </a:r>
            <a:endParaRPr/>
          </a:p>
          <a:p>
            <a:pPr marL="0" lvl="0" indent="0" algn="l" rtl="0">
              <a:spcBef>
                <a:spcPts val="0"/>
              </a:spcBef>
              <a:spcAft>
                <a:spcPts val="0"/>
              </a:spcAft>
              <a:buNone/>
            </a:pPr>
            <a:endParaRPr/>
          </a:p>
          <a:p>
            <a:pPr marL="0" lvl="0" indent="0" algn="l" rtl="0">
              <a:spcBef>
                <a:spcPts val="0"/>
              </a:spcBef>
              <a:spcAft>
                <a:spcPts val="0"/>
              </a:spcAft>
              <a:buNone/>
            </a:pPr>
            <a:r>
              <a:rPr lang="sv-SE" b="1"/>
              <a:t>Resultat</a:t>
            </a:r>
            <a:endParaRPr b="1"/>
          </a:p>
          <a:p>
            <a:pPr marL="0" lvl="0" indent="0" algn="l" rtl="0">
              <a:spcBef>
                <a:spcPts val="0"/>
              </a:spcBef>
              <a:spcAft>
                <a:spcPts val="0"/>
              </a:spcAft>
              <a:buNone/>
            </a:pPr>
            <a:r>
              <a:rPr lang="sv-SE"/>
              <a:t>Förstå hur man på ett organiserat och strukturerat sätt kan</a:t>
            </a:r>
            <a:endParaRPr/>
          </a:p>
          <a:p>
            <a:pPr marL="0" lvl="0" indent="0" algn="l" rtl="0">
              <a:spcBef>
                <a:spcPts val="0"/>
              </a:spcBef>
              <a:spcAft>
                <a:spcPts val="0"/>
              </a:spcAft>
              <a:buNone/>
            </a:pPr>
            <a:r>
              <a:rPr lang="sv-SE"/>
              <a:t>arbeta med sin transformation samt varför intern digital mognad är viktigt.</a:t>
            </a:r>
            <a:endParaRPr/>
          </a:p>
          <a:p>
            <a:pPr marL="0" lvl="0" indent="0" algn="l" rtl="0">
              <a:spcBef>
                <a:spcPts val="0"/>
              </a:spcBef>
              <a:spcAft>
                <a:spcPts val="0"/>
              </a:spcAft>
              <a:buNone/>
            </a:pPr>
            <a:endParaRPr/>
          </a:p>
        </p:txBody>
      </p:sp>
      <p:sp>
        <p:nvSpPr>
          <p:cNvPr id="415" name="Google Shape;415;p69"/>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Att leda digital förändring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503"/>
        <p:cNvGrpSpPr/>
        <p:nvPr/>
      </p:nvGrpSpPr>
      <p:grpSpPr>
        <a:xfrm>
          <a:off x="0" y="0"/>
          <a:ext cx="0" cy="0"/>
          <a:chOff x="0" y="0"/>
          <a:chExt cx="0" cy="0"/>
        </a:xfrm>
      </p:grpSpPr>
      <p:sp>
        <p:nvSpPr>
          <p:cNvPr id="504" name="Google Shape;504;p79"/>
          <p:cNvSpPr txBox="1">
            <a:spLocks noGrp="1"/>
          </p:cNvSpPr>
          <p:nvPr>
            <p:ph type="title" idx="4294967295"/>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ctr" rtl="0">
              <a:spcBef>
                <a:spcPts val="0"/>
              </a:spcBef>
              <a:spcAft>
                <a:spcPts val="0"/>
              </a:spcAft>
              <a:buNone/>
            </a:pPr>
            <a:r>
              <a:rPr lang="sv-SE">
                <a:latin typeface="Open Sans ExtraBold"/>
                <a:ea typeface="Open Sans ExtraBold"/>
                <a:cs typeface="Open Sans ExtraBold"/>
                <a:sym typeface="Open Sans ExtraBold"/>
              </a:rPr>
              <a:t>Innehåll och arbetssätt</a:t>
            </a:r>
            <a:endParaRPr>
              <a:latin typeface="Open Sans ExtraBold"/>
              <a:ea typeface="Open Sans ExtraBold"/>
              <a:cs typeface="Open Sans ExtraBold"/>
              <a:sym typeface="Open Sans ExtraBold"/>
            </a:endParaRPr>
          </a:p>
        </p:txBody>
      </p:sp>
      <p:sp>
        <p:nvSpPr>
          <p:cNvPr id="505" name="Google Shape;505;p79"/>
          <p:cNvSpPr/>
          <p:nvPr/>
        </p:nvSpPr>
        <p:spPr>
          <a:xfrm>
            <a:off x="7562751" y="1716475"/>
            <a:ext cx="1261800" cy="974100"/>
          </a:xfrm>
          <a:prstGeom prst="homePlate">
            <a:avLst>
              <a:gd name="adj" fmla="val 2236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506" name="Google Shape;506;p79"/>
          <p:cNvSpPr/>
          <p:nvPr/>
        </p:nvSpPr>
        <p:spPr>
          <a:xfrm>
            <a:off x="512950" y="1738500"/>
            <a:ext cx="1132800" cy="974100"/>
          </a:xfrm>
          <a:prstGeom prst="homePlate">
            <a:avLst>
              <a:gd name="adj" fmla="val 2236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507" name="Google Shape;507;p79"/>
          <p:cNvSpPr/>
          <p:nvPr/>
        </p:nvSpPr>
        <p:spPr>
          <a:xfrm>
            <a:off x="2835013" y="1738500"/>
            <a:ext cx="1132800" cy="974100"/>
          </a:xfrm>
          <a:prstGeom prst="homePlate">
            <a:avLst>
              <a:gd name="adj" fmla="val 2236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508" name="Google Shape;508;p79"/>
          <p:cNvSpPr/>
          <p:nvPr/>
        </p:nvSpPr>
        <p:spPr>
          <a:xfrm>
            <a:off x="5223063" y="1716475"/>
            <a:ext cx="1132800" cy="974100"/>
          </a:xfrm>
          <a:prstGeom prst="homePlate">
            <a:avLst>
              <a:gd name="adj" fmla="val 2236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509" name="Google Shape;509;p79"/>
          <p:cNvSpPr txBox="1"/>
          <p:nvPr/>
        </p:nvSpPr>
        <p:spPr>
          <a:xfrm>
            <a:off x="448450" y="1902450"/>
            <a:ext cx="1261800" cy="6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000">
                <a:solidFill>
                  <a:srgbClr val="FFFFFF"/>
                </a:solidFill>
                <a:latin typeface="Open Sans"/>
                <a:ea typeface="Open Sans"/>
                <a:cs typeface="Open Sans"/>
                <a:sym typeface="Open Sans"/>
              </a:rPr>
              <a:t>Vad är digital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a:t>
            </a:r>
            <a:endParaRPr sz="1000">
              <a:solidFill>
                <a:srgbClr val="FFFFFF"/>
              </a:solidFill>
              <a:latin typeface="Open Sans"/>
              <a:ea typeface="Open Sans"/>
              <a:cs typeface="Open Sans"/>
              <a:sym typeface="Open Sans"/>
            </a:endParaRPr>
          </a:p>
        </p:txBody>
      </p:sp>
      <p:sp>
        <p:nvSpPr>
          <p:cNvPr id="510" name="Google Shape;510;p79"/>
          <p:cNvSpPr txBox="1"/>
          <p:nvPr/>
        </p:nvSpPr>
        <p:spPr>
          <a:xfrm>
            <a:off x="2835025" y="1875350"/>
            <a:ext cx="1132800" cy="5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000">
                <a:solidFill>
                  <a:srgbClr val="FFFFFF"/>
                </a:solidFill>
                <a:latin typeface="Open Sans"/>
                <a:ea typeface="Open Sans"/>
                <a:cs typeface="Open Sans"/>
                <a:sym typeface="Open Sans"/>
              </a:rPr>
              <a:t>Hur digital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drivs</a:t>
            </a:r>
            <a:endParaRPr sz="1000">
              <a:solidFill>
                <a:srgbClr val="FFFFFF"/>
              </a:solidFill>
              <a:latin typeface="Open Sans"/>
              <a:ea typeface="Open Sans"/>
              <a:cs typeface="Open Sans"/>
              <a:sym typeface="Open Sans"/>
            </a:endParaRPr>
          </a:p>
        </p:txBody>
      </p:sp>
      <p:sp>
        <p:nvSpPr>
          <p:cNvPr id="511" name="Google Shape;511;p79"/>
          <p:cNvSpPr txBox="1"/>
          <p:nvPr/>
        </p:nvSpPr>
        <p:spPr>
          <a:xfrm>
            <a:off x="5166825" y="1827650"/>
            <a:ext cx="12618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000">
                <a:solidFill>
                  <a:srgbClr val="FFFFFF"/>
                </a:solidFill>
                <a:latin typeface="Open Sans"/>
                <a:ea typeface="Open Sans"/>
                <a:cs typeface="Open Sans"/>
                <a:sym typeface="Open Sans"/>
              </a:rPr>
              <a:t>Att leda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och genomföra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a:t>
            </a:r>
            <a:endParaRPr sz="1000">
              <a:solidFill>
                <a:srgbClr val="FFFFFF"/>
              </a:solidFill>
              <a:latin typeface="Open Sans"/>
              <a:ea typeface="Open Sans"/>
              <a:cs typeface="Open Sans"/>
              <a:sym typeface="Open Sans"/>
            </a:endParaRPr>
          </a:p>
        </p:txBody>
      </p:sp>
      <p:sp>
        <p:nvSpPr>
          <p:cNvPr id="512" name="Google Shape;512;p79"/>
          <p:cNvSpPr txBox="1"/>
          <p:nvPr/>
        </p:nvSpPr>
        <p:spPr>
          <a:xfrm>
            <a:off x="7538375" y="1888325"/>
            <a:ext cx="12129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000">
                <a:solidFill>
                  <a:srgbClr val="FFFFFF"/>
                </a:solidFill>
                <a:latin typeface="Open Sans"/>
                <a:ea typeface="Open Sans"/>
                <a:cs typeface="Open Sans"/>
                <a:sym typeface="Open Sans"/>
              </a:rPr>
              <a:t>Transformationsplanen</a:t>
            </a:r>
            <a:endParaRPr sz="1000">
              <a:solidFill>
                <a:srgbClr val="FFFFFF"/>
              </a:solidFill>
              <a:latin typeface="Open Sans"/>
              <a:ea typeface="Open Sans"/>
              <a:cs typeface="Open Sans"/>
              <a:sym typeface="Open Sans"/>
            </a:endParaRPr>
          </a:p>
          <a:p>
            <a:pPr marL="0" lvl="0" indent="0" algn="ctr" rtl="0">
              <a:spcBef>
                <a:spcPts val="0"/>
              </a:spcBef>
              <a:spcAft>
                <a:spcPts val="0"/>
              </a:spcAft>
              <a:buNone/>
            </a:pPr>
            <a:endParaRPr sz="1000">
              <a:latin typeface="Open Sans"/>
              <a:ea typeface="Open Sans"/>
              <a:cs typeface="Open Sans"/>
              <a:sym typeface="Open Sans"/>
            </a:endParaRPr>
          </a:p>
        </p:txBody>
      </p:sp>
      <p:sp>
        <p:nvSpPr>
          <p:cNvPr id="513" name="Google Shape;513;p79"/>
          <p:cNvSpPr txBox="1"/>
          <p:nvPr/>
        </p:nvSpPr>
        <p:spPr>
          <a:xfrm>
            <a:off x="448450" y="1332838"/>
            <a:ext cx="1374300" cy="3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200">
                <a:latin typeface="Open Sans"/>
                <a:ea typeface="Open Sans"/>
                <a:cs typeface="Open Sans"/>
                <a:sym typeface="Open Sans"/>
              </a:rPr>
              <a:t>WS 1: 190910</a:t>
            </a:r>
            <a:endParaRPr sz="1200">
              <a:latin typeface="Open Sans"/>
              <a:ea typeface="Open Sans"/>
              <a:cs typeface="Open Sans"/>
              <a:sym typeface="Open Sans"/>
            </a:endParaRPr>
          </a:p>
        </p:txBody>
      </p:sp>
      <p:sp>
        <p:nvSpPr>
          <p:cNvPr id="514" name="Google Shape;514;p79"/>
          <p:cNvSpPr txBox="1"/>
          <p:nvPr/>
        </p:nvSpPr>
        <p:spPr>
          <a:xfrm>
            <a:off x="2758859" y="1365400"/>
            <a:ext cx="1593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200">
                <a:latin typeface="Open Sans"/>
                <a:ea typeface="Open Sans"/>
                <a:cs typeface="Open Sans"/>
                <a:sym typeface="Open Sans"/>
              </a:rPr>
              <a:t>WS 2: 191023</a:t>
            </a:r>
            <a:endParaRPr sz="1200">
              <a:latin typeface="Open Sans"/>
              <a:ea typeface="Open Sans"/>
              <a:cs typeface="Open Sans"/>
              <a:sym typeface="Open Sans"/>
            </a:endParaRPr>
          </a:p>
        </p:txBody>
      </p:sp>
      <p:sp>
        <p:nvSpPr>
          <p:cNvPr id="515" name="Google Shape;515;p79"/>
          <p:cNvSpPr txBox="1"/>
          <p:nvPr/>
        </p:nvSpPr>
        <p:spPr>
          <a:xfrm>
            <a:off x="5130407" y="1341550"/>
            <a:ext cx="14274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200">
                <a:latin typeface="Open Sans"/>
                <a:ea typeface="Open Sans"/>
                <a:cs typeface="Open Sans"/>
                <a:sym typeface="Open Sans"/>
              </a:rPr>
              <a:t>WS 3: 191205</a:t>
            </a:r>
            <a:endParaRPr sz="1200">
              <a:latin typeface="Open Sans"/>
              <a:ea typeface="Open Sans"/>
              <a:cs typeface="Open Sans"/>
              <a:sym typeface="Open Sans"/>
            </a:endParaRPr>
          </a:p>
        </p:txBody>
      </p:sp>
      <p:sp>
        <p:nvSpPr>
          <p:cNvPr id="516" name="Google Shape;516;p79"/>
          <p:cNvSpPr txBox="1"/>
          <p:nvPr/>
        </p:nvSpPr>
        <p:spPr>
          <a:xfrm>
            <a:off x="7501957" y="1341550"/>
            <a:ext cx="14799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200">
                <a:latin typeface="Open Sans"/>
                <a:ea typeface="Open Sans"/>
                <a:cs typeface="Open Sans"/>
                <a:sym typeface="Open Sans"/>
              </a:rPr>
              <a:t>WS 4: 200120</a:t>
            </a: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grpSp>
        <p:nvGrpSpPr>
          <p:cNvPr id="517" name="Google Shape;517;p79"/>
          <p:cNvGrpSpPr/>
          <p:nvPr/>
        </p:nvGrpSpPr>
        <p:grpSpPr>
          <a:xfrm>
            <a:off x="1673988" y="1716475"/>
            <a:ext cx="5805288" cy="996125"/>
            <a:chOff x="1521188" y="2261150"/>
            <a:chExt cx="5805288" cy="996125"/>
          </a:xfrm>
        </p:grpSpPr>
        <p:sp>
          <p:nvSpPr>
            <p:cNvPr id="518" name="Google Shape;518;p79"/>
            <p:cNvSpPr/>
            <p:nvPr/>
          </p:nvSpPr>
          <p:spPr>
            <a:xfrm>
              <a:off x="6347088" y="2261150"/>
              <a:ext cx="967200" cy="9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rgbClr val="FFFFFF"/>
                </a:solidFill>
                <a:latin typeface="Open Sans"/>
                <a:ea typeface="Open Sans"/>
                <a:cs typeface="Open Sans"/>
                <a:sym typeface="Open Sans"/>
              </a:endParaRPr>
            </a:p>
          </p:txBody>
        </p:sp>
        <p:sp>
          <p:nvSpPr>
            <p:cNvPr id="519" name="Google Shape;519;p79"/>
            <p:cNvSpPr/>
            <p:nvPr/>
          </p:nvSpPr>
          <p:spPr>
            <a:xfrm>
              <a:off x="3975538" y="2283175"/>
              <a:ext cx="967200" cy="9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rgbClr val="FFFFFF"/>
                </a:solidFill>
                <a:latin typeface="Open Sans"/>
                <a:ea typeface="Open Sans"/>
                <a:cs typeface="Open Sans"/>
                <a:sym typeface="Open Sans"/>
              </a:endParaRPr>
            </a:p>
          </p:txBody>
        </p:sp>
        <p:sp>
          <p:nvSpPr>
            <p:cNvPr id="520" name="Google Shape;520;p79"/>
            <p:cNvSpPr/>
            <p:nvPr/>
          </p:nvSpPr>
          <p:spPr>
            <a:xfrm>
              <a:off x="1603988" y="2283175"/>
              <a:ext cx="967200" cy="9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rgbClr val="FFFFFF"/>
                </a:solidFill>
                <a:latin typeface="Open Sans"/>
                <a:ea typeface="Open Sans"/>
                <a:cs typeface="Open Sans"/>
                <a:sym typeface="Open Sans"/>
              </a:endParaRPr>
            </a:p>
          </p:txBody>
        </p:sp>
        <p:sp>
          <p:nvSpPr>
            <p:cNvPr id="521" name="Google Shape;521;p79"/>
            <p:cNvSpPr txBox="1"/>
            <p:nvPr/>
          </p:nvSpPr>
          <p:spPr>
            <a:xfrm>
              <a:off x="3876250" y="2447125"/>
              <a:ext cx="1132800" cy="6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SE" sz="1000">
                  <a:solidFill>
                    <a:srgbClr val="FFFFFF"/>
                  </a:solidFill>
                  <a:latin typeface="Open Sans"/>
                  <a:ea typeface="Open Sans"/>
                  <a:cs typeface="Open Sans"/>
                  <a:sym typeface="Open Sans"/>
                </a:rPr>
                <a:t>Digitalt </a:t>
              </a:r>
              <a:endParaRPr sz="1000">
                <a:solidFill>
                  <a:srgbClr val="FFFFFF"/>
                </a:solidFill>
                <a:latin typeface="Open Sans"/>
                <a:ea typeface="Open Sans"/>
                <a:cs typeface="Open Sans"/>
                <a:sym typeface="Open Sans"/>
              </a:endParaRPr>
            </a:p>
            <a:p>
              <a:pPr marL="0" lvl="0" indent="0" algn="ctr" rtl="0">
                <a:spcBef>
                  <a:spcPts val="0"/>
                </a:spcBef>
                <a:spcAft>
                  <a:spcPts val="0"/>
                </a:spcAft>
                <a:buNone/>
              </a:pPr>
              <a:r>
                <a:rPr lang="sv-SE" sz="1000">
                  <a:solidFill>
                    <a:srgbClr val="FFFFFF"/>
                  </a:solidFill>
                  <a:latin typeface="Open Sans"/>
                  <a:ea typeface="Open Sans"/>
                  <a:cs typeface="Open Sans"/>
                  <a:sym typeface="Open Sans"/>
                </a:rPr>
                <a:t>mognadstest</a:t>
              </a:r>
              <a:endParaRPr sz="1000">
                <a:solidFill>
                  <a:srgbClr val="FFFFFF"/>
                </a:solidFill>
                <a:latin typeface="Open Sans"/>
                <a:ea typeface="Open Sans"/>
                <a:cs typeface="Open Sans"/>
                <a:sym typeface="Open Sans"/>
              </a:endParaRPr>
            </a:p>
          </p:txBody>
        </p:sp>
        <p:sp>
          <p:nvSpPr>
            <p:cNvPr id="522" name="Google Shape;522;p79"/>
            <p:cNvSpPr txBox="1"/>
            <p:nvPr/>
          </p:nvSpPr>
          <p:spPr>
            <a:xfrm>
              <a:off x="6359275" y="2420025"/>
              <a:ext cx="967200" cy="5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SE" sz="1000">
                  <a:solidFill>
                    <a:srgbClr val="FFFFFF"/>
                  </a:solidFill>
                  <a:latin typeface="Open Sans"/>
                  <a:ea typeface="Open Sans"/>
                  <a:cs typeface="Open Sans"/>
                  <a:sym typeface="Open Sans"/>
                </a:rPr>
                <a:t>Förändrings-vågor</a:t>
              </a:r>
              <a:endParaRPr sz="1000">
                <a:solidFill>
                  <a:srgbClr val="FFFFFF"/>
                </a:solidFill>
                <a:latin typeface="Open Sans"/>
                <a:ea typeface="Open Sans"/>
                <a:cs typeface="Open Sans"/>
                <a:sym typeface="Open Sans"/>
              </a:endParaRPr>
            </a:p>
          </p:txBody>
        </p:sp>
        <p:sp>
          <p:nvSpPr>
            <p:cNvPr id="523" name="Google Shape;523;p79"/>
            <p:cNvSpPr txBox="1"/>
            <p:nvPr/>
          </p:nvSpPr>
          <p:spPr>
            <a:xfrm>
              <a:off x="1521188" y="2447125"/>
              <a:ext cx="1132800" cy="6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SE" sz="1000">
                  <a:solidFill>
                    <a:srgbClr val="FFFFFF"/>
                  </a:solidFill>
                  <a:latin typeface="Open Sans"/>
                  <a:ea typeface="Open Sans"/>
                  <a:cs typeface="Open Sans"/>
                  <a:sym typeface="Open Sans"/>
                </a:rPr>
                <a:t>Vad är digitalisering för oss?</a:t>
              </a:r>
              <a:endParaRPr sz="1000">
                <a:solidFill>
                  <a:srgbClr val="FFFFFF"/>
                </a:solidFill>
                <a:latin typeface="Open Sans"/>
                <a:ea typeface="Open Sans"/>
                <a:cs typeface="Open Sans"/>
                <a:sym typeface="Open Sans"/>
              </a:endParaRPr>
            </a:p>
          </p:txBody>
        </p:sp>
      </p:grpSp>
      <p:sp>
        <p:nvSpPr>
          <p:cNvPr id="524" name="Google Shape;524;p79"/>
          <p:cNvSpPr txBox="1"/>
          <p:nvPr/>
        </p:nvSpPr>
        <p:spPr>
          <a:xfrm>
            <a:off x="448525" y="3904900"/>
            <a:ext cx="5905800" cy="73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v-SE" sz="1800">
                <a:latin typeface="Open Sans"/>
                <a:ea typeface="Open Sans"/>
                <a:cs typeface="Open Sans"/>
                <a:sym typeface="Open Sans"/>
              </a:rPr>
              <a:t>Dokumentation i lärplattform och individuell logg</a:t>
            </a:r>
            <a:endParaRPr sz="1800">
              <a:latin typeface="Open Sans"/>
              <a:ea typeface="Open Sans"/>
              <a:cs typeface="Open Sans"/>
              <a:sym typeface="Open Sans"/>
            </a:endParaRPr>
          </a:p>
          <a:p>
            <a:pPr marL="0" marR="0" lvl="0" indent="0" algn="l" rtl="0">
              <a:spcBef>
                <a:spcPts val="0"/>
              </a:spcBef>
              <a:spcAft>
                <a:spcPts val="0"/>
              </a:spcAft>
              <a:buNone/>
            </a:pPr>
            <a:r>
              <a:rPr lang="sv-SE" sz="1800">
                <a:latin typeface="Open Sans"/>
                <a:ea typeface="Open Sans"/>
                <a:cs typeface="Open Sans"/>
                <a:sym typeface="Open Sans"/>
              </a:rPr>
              <a:t>Redovisning i mindre grupp vid nästa tillfälle</a:t>
            </a:r>
            <a:endParaRPr sz="1800">
              <a:latin typeface="Open Sans"/>
              <a:ea typeface="Open Sans"/>
              <a:cs typeface="Open Sans"/>
              <a:sym typeface="Open Sans"/>
            </a:endParaRPr>
          </a:p>
        </p:txBody>
      </p:sp>
      <p:sp>
        <p:nvSpPr>
          <p:cNvPr id="525" name="Google Shape;525;p79"/>
          <p:cNvSpPr/>
          <p:nvPr/>
        </p:nvSpPr>
        <p:spPr>
          <a:xfrm>
            <a:off x="2000073" y="2942275"/>
            <a:ext cx="314100" cy="316500"/>
          </a:xfrm>
          <a:prstGeom prst="ellipse">
            <a:avLst/>
          </a:prstGeom>
          <a:solidFill>
            <a:schemeClr val="dk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526" name="Google Shape;526;p79"/>
          <p:cNvSpPr/>
          <p:nvPr/>
        </p:nvSpPr>
        <p:spPr>
          <a:xfrm>
            <a:off x="4419585" y="2942275"/>
            <a:ext cx="314100" cy="316500"/>
          </a:xfrm>
          <a:prstGeom prst="ellipse">
            <a:avLst/>
          </a:prstGeom>
          <a:solidFill>
            <a:schemeClr val="dk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527" name="Google Shape;527;p79"/>
          <p:cNvSpPr/>
          <p:nvPr/>
        </p:nvSpPr>
        <p:spPr>
          <a:xfrm>
            <a:off x="6839085" y="2942275"/>
            <a:ext cx="314100" cy="316500"/>
          </a:xfrm>
          <a:prstGeom prst="ellipse">
            <a:avLst/>
          </a:prstGeom>
          <a:solidFill>
            <a:schemeClr val="dk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528" name="Google Shape;528;p79"/>
          <p:cNvSpPr/>
          <p:nvPr/>
        </p:nvSpPr>
        <p:spPr>
          <a:xfrm>
            <a:off x="5629323" y="2941025"/>
            <a:ext cx="314100" cy="316500"/>
          </a:xfrm>
          <a:prstGeom prst="ellipse">
            <a:avLst/>
          </a:prstGeom>
          <a:solidFill>
            <a:schemeClr val="dk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529" name="Google Shape;529;p79"/>
          <p:cNvSpPr/>
          <p:nvPr/>
        </p:nvSpPr>
        <p:spPr>
          <a:xfrm>
            <a:off x="3209823" y="2942275"/>
            <a:ext cx="314100" cy="316500"/>
          </a:xfrm>
          <a:prstGeom prst="ellipse">
            <a:avLst/>
          </a:prstGeom>
          <a:solidFill>
            <a:schemeClr val="dk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530" name="Google Shape;530;p79"/>
          <p:cNvSpPr txBox="1"/>
          <p:nvPr/>
        </p:nvSpPr>
        <p:spPr>
          <a:xfrm>
            <a:off x="504700" y="2853625"/>
            <a:ext cx="1479900" cy="6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000">
                <a:latin typeface="Open Sans"/>
                <a:ea typeface="Open Sans"/>
                <a:cs typeface="Open Sans"/>
                <a:sym typeface="Open Sans"/>
              </a:rPr>
              <a:t>Omvärldsbevakning</a:t>
            </a:r>
            <a:endParaRPr sz="1000">
              <a:latin typeface="Open Sans"/>
              <a:ea typeface="Open Sans"/>
              <a:cs typeface="Open Sans"/>
              <a:sym typeface="Open Sans"/>
            </a:endParaRPr>
          </a:p>
          <a:p>
            <a:pPr marL="0" lvl="0" indent="0" algn="l" rtl="0">
              <a:spcBef>
                <a:spcPts val="0"/>
              </a:spcBef>
              <a:spcAft>
                <a:spcPts val="0"/>
              </a:spcAft>
              <a:buNone/>
            </a:pPr>
            <a:r>
              <a:rPr lang="sv-SE" sz="1000">
                <a:latin typeface="Open Sans"/>
                <a:ea typeface="Open Sans"/>
                <a:cs typeface="Open Sans"/>
                <a:sym typeface="Open Sans"/>
              </a:rPr>
              <a:t>T ex Poddavsnitt</a:t>
            </a:r>
            <a:endParaRPr sz="1000">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80"/>
          <p:cNvPicPr preferRelativeResize="0"/>
          <p:nvPr/>
        </p:nvPicPr>
        <p:blipFill>
          <a:blip r:embed="rId3">
            <a:alphaModFix/>
          </a:blip>
          <a:stretch>
            <a:fillRect/>
          </a:stretch>
        </p:blipFill>
        <p:spPr>
          <a:xfrm>
            <a:off x="1347600" y="758025"/>
            <a:ext cx="6448808" cy="3627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1"/>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Digital transformation</a:t>
            </a:r>
            <a:endParaRPr/>
          </a:p>
        </p:txBody>
      </p:sp>
      <p:sp>
        <p:nvSpPr>
          <p:cNvPr id="542" name="Google Shape;542;p81"/>
          <p:cNvSpPr txBox="1">
            <a:spLocks noGrp="1"/>
          </p:cNvSpPr>
          <p:nvPr>
            <p:ph type="body" idx="1"/>
          </p:nvPr>
        </p:nvSpPr>
        <p:spPr>
          <a:xfrm>
            <a:off x="457200" y="1097280"/>
            <a:ext cx="82296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Digital transformation är de anpassningar en organisation gör för att skapa värde till medborgarna i en digitaliserad värld</a:t>
            </a:r>
            <a:endParaRPr/>
          </a:p>
          <a:p>
            <a:pPr marL="0" lvl="0" indent="0" algn="l" rtl="0">
              <a:spcBef>
                <a:spcPts val="0"/>
              </a:spcBef>
              <a:spcAft>
                <a:spcPts val="0"/>
              </a:spcAft>
              <a:buNone/>
            </a:pPr>
            <a:endParaRPr/>
          </a:p>
          <a:p>
            <a:pPr marL="0" lvl="0" indent="0" algn="l" rtl="0">
              <a:spcBef>
                <a:spcPts val="0"/>
              </a:spcBef>
              <a:spcAft>
                <a:spcPts val="0"/>
              </a:spcAft>
              <a:buNone/>
            </a:pPr>
            <a:r>
              <a:rPr lang="sv-SE"/>
              <a:t>Digital transformation innebär att</a:t>
            </a:r>
            <a:endParaRPr/>
          </a:p>
          <a:p>
            <a:pPr marL="457200" lvl="0" indent="-342900" algn="l" rtl="0">
              <a:spcBef>
                <a:spcPts val="0"/>
              </a:spcBef>
              <a:spcAft>
                <a:spcPts val="0"/>
              </a:spcAft>
              <a:buSzPts val="1800"/>
              <a:buChar char="●"/>
            </a:pPr>
            <a:r>
              <a:rPr lang="sv-SE"/>
              <a:t>bättre förstå vad medborgarna behöver</a:t>
            </a:r>
            <a:endParaRPr/>
          </a:p>
          <a:p>
            <a:pPr marL="457200" lvl="0" indent="-342900" algn="l" rtl="0">
              <a:spcBef>
                <a:spcPts val="0"/>
              </a:spcBef>
              <a:spcAft>
                <a:spcPts val="0"/>
              </a:spcAft>
              <a:buSzPts val="1800"/>
              <a:buChar char="●"/>
            </a:pPr>
            <a:r>
              <a:rPr lang="sv-SE"/>
              <a:t>erbjuda service snabbare och till en lägre kostnad; och</a:t>
            </a:r>
            <a:endParaRPr/>
          </a:p>
          <a:p>
            <a:pPr marL="457200" lvl="0" indent="-342900" algn="l" rtl="0">
              <a:spcBef>
                <a:spcPts val="0"/>
              </a:spcBef>
              <a:spcAft>
                <a:spcPts val="0"/>
              </a:spcAft>
              <a:buSzPts val="1800"/>
              <a:buChar char="●"/>
            </a:pPr>
            <a:r>
              <a:rPr lang="sv-SE"/>
              <a:t>hela tiden förbättra servicen baserat på data och evidens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43" name="Google Shape;543;p81"/>
          <p:cNvSpPr txBox="1">
            <a:spLocks noGrp="1"/>
          </p:cNvSpPr>
          <p:nvPr>
            <p:ph type="body" idx="2"/>
          </p:nvPr>
        </p:nvSpPr>
        <p:spPr>
          <a:xfrm>
            <a:off x="533400" y="4354830"/>
            <a:ext cx="4095600" cy="2214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548"/>
        <p:cNvGrpSpPr/>
        <p:nvPr/>
      </p:nvGrpSpPr>
      <p:grpSpPr>
        <a:xfrm>
          <a:off x="0" y="0"/>
          <a:ext cx="0" cy="0"/>
          <a:chOff x="0" y="0"/>
          <a:chExt cx="0" cy="0"/>
        </a:xfrm>
      </p:grpSpPr>
      <p:sp>
        <p:nvSpPr>
          <p:cNvPr id="549" name="Google Shape;549;p82"/>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solidFill>
                  <a:schemeClr val="dk2"/>
                </a:solidFill>
              </a:rPr>
              <a:t>Del 2, förståelse för arbetsmetodiken, de tre fundamenten, de nio digitala motorerna</a:t>
            </a:r>
            <a:endParaRPr/>
          </a:p>
        </p:txBody>
      </p:sp>
      <p:sp>
        <p:nvSpPr>
          <p:cNvPr id="550" name="Google Shape;550;p82"/>
          <p:cNvSpPr txBox="1">
            <a:spLocks noGrp="1"/>
          </p:cNvSpPr>
          <p:nvPr>
            <p:ph type="title"/>
          </p:nvPr>
        </p:nvSpPr>
        <p:spPr>
          <a:xfrm>
            <a:off x="457200" y="548674"/>
            <a:ext cx="8229600" cy="214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Del 2 - förståelse för arbetsmetodiken, de tre fundamenten, de nio digitala motorerna</a:t>
            </a:r>
            <a:endParaRPr/>
          </a:p>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83"/>
          <p:cNvSpPr txBox="1">
            <a:spLocks noGrp="1"/>
          </p:cNvSpPr>
          <p:nvPr>
            <p:ph type="body" idx="1"/>
          </p:nvPr>
        </p:nvSpPr>
        <p:spPr>
          <a:xfrm>
            <a:off x="457200" y="1097280"/>
            <a:ext cx="82296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endParaRPr/>
          </a:p>
        </p:txBody>
      </p:sp>
      <p:sp>
        <p:nvSpPr>
          <p:cNvPr id="557" name="Google Shape;557;p83"/>
          <p:cNvSpPr/>
          <p:nvPr/>
        </p:nvSpPr>
        <p:spPr>
          <a:xfrm>
            <a:off x="107504" y="339502"/>
            <a:ext cx="9036600" cy="3528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endParaRPr sz="7200" b="1" i="0" u="none" strike="noStrike" cap="none">
              <a:solidFill>
                <a:schemeClr val="lt1"/>
              </a:solidFill>
              <a:latin typeface="Federo"/>
              <a:ea typeface="Federo"/>
              <a:cs typeface="Federo"/>
              <a:sym typeface="Federo"/>
            </a:endParaRPr>
          </a:p>
          <a:p>
            <a:pPr marL="0" marR="0" lvl="0" indent="0" algn="l" rtl="0">
              <a:spcBef>
                <a:spcPts val="0"/>
              </a:spcBef>
              <a:spcAft>
                <a:spcPts val="0"/>
              </a:spcAft>
              <a:buNone/>
            </a:pPr>
            <a:r>
              <a:rPr lang="sv-SE" sz="7200" b="0" i="0" u="none" strike="noStrike" cap="none">
                <a:solidFill>
                  <a:schemeClr val="lt1"/>
                </a:solidFill>
                <a:latin typeface="Open Sans"/>
                <a:ea typeface="Open Sans"/>
                <a:cs typeface="Open Sans"/>
                <a:sym typeface="Open Sans"/>
              </a:rPr>
              <a:t>Digital Transformation, Waves and Surfing</a:t>
            </a:r>
            <a:endParaRPr sz="8000">
              <a:solidFill>
                <a:schemeClr val="lt1"/>
              </a:solidFill>
              <a:latin typeface="Open Sans"/>
              <a:ea typeface="Open Sans"/>
              <a:cs typeface="Open Sans"/>
              <a:sym typeface="Open Sans"/>
            </a:endParaRPr>
          </a:p>
        </p:txBody>
      </p:sp>
      <p:pic>
        <p:nvPicPr>
          <p:cNvPr id="558" name="Google Shape;558;p83"/>
          <p:cNvPicPr preferRelativeResize="0"/>
          <p:nvPr/>
        </p:nvPicPr>
        <p:blipFill rotWithShape="1">
          <a:blip r:embed="rId3">
            <a:alphaModFix/>
          </a:blip>
          <a:srcRect/>
          <a:stretch/>
        </p:blipFill>
        <p:spPr>
          <a:xfrm>
            <a:off x="-19990" y="0"/>
            <a:ext cx="9291485" cy="5143501"/>
          </a:xfrm>
          <a:prstGeom prst="rect">
            <a:avLst/>
          </a:prstGeom>
          <a:noFill/>
          <a:ln>
            <a:noFill/>
          </a:ln>
        </p:spPr>
      </p:pic>
      <p:sp>
        <p:nvSpPr>
          <p:cNvPr id="559" name="Google Shape;559;p83"/>
          <p:cNvSpPr txBox="1">
            <a:spLocks noGrp="1"/>
          </p:cNvSpPr>
          <p:nvPr>
            <p:ph type="title"/>
          </p:nvPr>
        </p:nvSpPr>
        <p:spPr>
          <a:xfrm>
            <a:off x="4499275" y="625000"/>
            <a:ext cx="4397700" cy="32430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“You can’t stop the waves but you can learn to surf.”</a:t>
            </a:r>
            <a:endParaRPr/>
          </a:p>
          <a:p>
            <a:pPr marL="0" lvl="0" indent="0" algn="l" rtl="0">
              <a:spcBef>
                <a:spcPts val="0"/>
              </a:spcBef>
              <a:spcAft>
                <a:spcPts val="0"/>
              </a:spcAft>
              <a:buNone/>
            </a:pPr>
            <a:endParaRPr/>
          </a:p>
          <a:p>
            <a:pPr marL="0" lvl="0" indent="0" algn="l" rtl="0">
              <a:spcBef>
                <a:spcPts val="0"/>
              </a:spcBef>
              <a:spcAft>
                <a:spcPts val="0"/>
              </a:spcAft>
              <a:buNone/>
            </a:pPr>
            <a:r>
              <a:rPr lang="sv-SE"/>
              <a:t>Jon Kabat-Zinn</a:t>
            </a:r>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84"/>
          <p:cNvPicPr preferRelativeResize="0"/>
          <p:nvPr/>
        </p:nvPicPr>
        <p:blipFill rotWithShape="1">
          <a:blip r:embed="rId3">
            <a:alphaModFix/>
          </a:blip>
          <a:srcRect t="7820" b="7812"/>
          <a:stretch/>
        </p:blipFill>
        <p:spPr>
          <a:xfrm>
            <a:off x="0" y="0"/>
            <a:ext cx="9144002" cy="5143502"/>
          </a:xfrm>
          <a:prstGeom prst="rect">
            <a:avLst/>
          </a:prstGeom>
          <a:noFill/>
          <a:ln>
            <a:noFill/>
          </a:ln>
        </p:spPr>
      </p:pic>
      <p:sp>
        <p:nvSpPr>
          <p:cNvPr id="566" name="Google Shape;566;p84"/>
          <p:cNvSpPr/>
          <p:nvPr/>
        </p:nvSpPr>
        <p:spPr>
          <a:xfrm>
            <a:off x="4499992" y="4803038"/>
            <a:ext cx="4572000" cy="2541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sv-SE" sz="1200">
                <a:latin typeface="Calibri"/>
                <a:ea typeface="Calibri"/>
                <a:cs typeface="Calibri"/>
                <a:sym typeface="Calibri"/>
              </a:rPr>
              <a:t>Photo by </a:t>
            </a:r>
            <a:r>
              <a:rPr lang="sv-SE" sz="1200" u="sng">
                <a:latin typeface="Calibri"/>
                <a:ea typeface="Calibri"/>
                <a:cs typeface="Calibri"/>
                <a:sym typeface="Calibri"/>
                <a:hlinkClick r:id="rId4"/>
              </a:rPr>
              <a:t>Debora Cardenas</a:t>
            </a:r>
            <a:r>
              <a:rPr lang="sv-SE" sz="1200">
                <a:latin typeface="Calibri"/>
                <a:ea typeface="Calibri"/>
                <a:cs typeface="Calibri"/>
                <a:sym typeface="Calibri"/>
              </a:rPr>
              <a:t> on </a:t>
            </a:r>
            <a:r>
              <a:rPr lang="sv-SE" sz="1200" u="sng">
                <a:latin typeface="Calibri"/>
                <a:ea typeface="Calibri"/>
                <a:cs typeface="Calibri"/>
                <a:sym typeface="Calibri"/>
                <a:hlinkClick r:id="rId5"/>
              </a:rPr>
              <a:t>Unsplash</a:t>
            </a:r>
            <a:endParaRPr sz="1200">
              <a:latin typeface="Calibri"/>
              <a:ea typeface="Calibri"/>
              <a:cs typeface="Calibri"/>
              <a:sym typeface="Calibri"/>
            </a:endParaRPr>
          </a:p>
        </p:txBody>
      </p:sp>
      <p:sp>
        <p:nvSpPr>
          <p:cNvPr id="567" name="Google Shape;567;p84"/>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457200" lvl="0" indent="-419100" algn="l" rtl="0">
              <a:spcBef>
                <a:spcPts val="0"/>
              </a:spcBef>
              <a:spcAft>
                <a:spcPts val="0"/>
              </a:spcAft>
              <a:buClr>
                <a:srgbClr val="FFFFFF"/>
              </a:buClr>
              <a:buSzPts val="3000"/>
              <a:buAutoNum type="arabicPeriod"/>
            </a:pPr>
            <a:r>
              <a:rPr lang="sv-SE">
                <a:solidFill>
                  <a:srgbClr val="FFFFFF"/>
                </a:solidFill>
                <a:highlight>
                  <a:schemeClr val="accent3"/>
                </a:highlight>
              </a:rPr>
              <a:t>Ta position</a:t>
            </a:r>
            <a:endParaRPr>
              <a:solidFill>
                <a:srgbClr val="FFFFFF"/>
              </a:solidFill>
              <a:highlight>
                <a:schemeClr val="accent3"/>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85"/>
          <p:cNvPicPr preferRelativeResize="0"/>
          <p:nvPr/>
        </p:nvPicPr>
        <p:blipFill rotWithShape="1">
          <a:blip r:embed="rId3">
            <a:alphaModFix/>
          </a:blip>
          <a:srcRect l="-150" t="24996" b="-422"/>
          <a:stretch/>
        </p:blipFill>
        <p:spPr>
          <a:xfrm>
            <a:off x="-14156" y="-1"/>
            <a:ext cx="9158154" cy="5172671"/>
          </a:xfrm>
          <a:prstGeom prst="rect">
            <a:avLst/>
          </a:prstGeom>
          <a:noFill/>
          <a:ln>
            <a:noFill/>
          </a:ln>
        </p:spPr>
      </p:pic>
      <p:sp>
        <p:nvSpPr>
          <p:cNvPr id="574" name="Google Shape;574;p85"/>
          <p:cNvSpPr/>
          <p:nvPr/>
        </p:nvSpPr>
        <p:spPr>
          <a:xfrm>
            <a:off x="5082897" y="4823675"/>
            <a:ext cx="4061100" cy="2541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sv-SE" sz="1200">
                <a:latin typeface="Calibri"/>
                <a:ea typeface="Calibri"/>
                <a:cs typeface="Calibri"/>
                <a:sym typeface="Calibri"/>
              </a:rPr>
              <a:t>Photo by </a:t>
            </a:r>
            <a:r>
              <a:rPr lang="sv-SE" sz="1200" u="sng">
                <a:latin typeface="Calibri"/>
                <a:ea typeface="Calibri"/>
                <a:cs typeface="Calibri"/>
                <a:sym typeface="Calibri"/>
                <a:hlinkClick r:id="rId4"/>
              </a:rPr>
              <a:t>Robert Bye</a:t>
            </a:r>
            <a:r>
              <a:rPr lang="sv-SE" sz="1200">
                <a:latin typeface="Calibri"/>
                <a:ea typeface="Calibri"/>
                <a:cs typeface="Calibri"/>
                <a:sym typeface="Calibri"/>
              </a:rPr>
              <a:t> on </a:t>
            </a:r>
            <a:r>
              <a:rPr lang="sv-SE" sz="1200" u="sng">
                <a:latin typeface="Calibri"/>
                <a:ea typeface="Calibri"/>
                <a:cs typeface="Calibri"/>
                <a:sym typeface="Calibri"/>
                <a:hlinkClick r:id="rId5"/>
              </a:rPr>
              <a:t>Unsplash</a:t>
            </a:r>
            <a:endParaRPr sz="1200">
              <a:latin typeface="Calibri"/>
              <a:ea typeface="Calibri"/>
              <a:cs typeface="Calibri"/>
              <a:sym typeface="Calibri"/>
            </a:endParaRPr>
          </a:p>
        </p:txBody>
      </p:sp>
      <p:sp>
        <p:nvSpPr>
          <p:cNvPr id="575" name="Google Shape;575;p85"/>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solidFill>
                  <a:srgbClr val="FFFFFF"/>
                </a:solidFill>
                <a:highlight>
                  <a:schemeClr val="accent3"/>
                </a:highlight>
              </a:rPr>
              <a:t>2. Välj rätt vågor</a:t>
            </a:r>
            <a:endParaRPr>
              <a:solidFill>
                <a:srgbClr val="FFFFFF"/>
              </a:solidFill>
              <a:highlight>
                <a:schemeClr val="accent3"/>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86"/>
          <p:cNvPicPr preferRelativeResize="0"/>
          <p:nvPr/>
        </p:nvPicPr>
        <p:blipFill rotWithShape="1">
          <a:blip r:embed="rId3">
            <a:alphaModFix/>
          </a:blip>
          <a:srcRect t="7813" b="7813"/>
          <a:stretch/>
        </p:blipFill>
        <p:spPr>
          <a:xfrm>
            <a:off x="0" y="0"/>
            <a:ext cx="9143998" cy="5143502"/>
          </a:xfrm>
          <a:prstGeom prst="rect">
            <a:avLst/>
          </a:prstGeom>
          <a:noFill/>
          <a:ln>
            <a:noFill/>
          </a:ln>
        </p:spPr>
      </p:pic>
      <p:sp>
        <p:nvSpPr>
          <p:cNvPr id="582" name="Google Shape;582;p86"/>
          <p:cNvSpPr/>
          <p:nvPr/>
        </p:nvSpPr>
        <p:spPr>
          <a:xfrm>
            <a:off x="4572000" y="4788860"/>
            <a:ext cx="4572000" cy="2541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sv-SE" sz="1200">
                <a:latin typeface="Calibri"/>
                <a:ea typeface="Calibri"/>
                <a:cs typeface="Calibri"/>
                <a:sym typeface="Calibri"/>
              </a:rPr>
              <a:t>Photo by </a:t>
            </a:r>
            <a:r>
              <a:rPr lang="sv-SE" sz="1200" u="sng">
                <a:latin typeface="Calibri"/>
                <a:ea typeface="Calibri"/>
                <a:cs typeface="Calibri"/>
                <a:sym typeface="Calibri"/>
                <a:hlinkClick r:id="rId4"/>
              </a:rPr>
              <a:t>Nicole Honeywill</a:t>
            </a:r>
            <a:r>
              <a:rPr lang="sv-SE" sz="1200">
                <a:latin typeface="Calibri"/>
                <a:ea typeface="Calibri"/>
                <a:cs typeface="Calibri"/>
                <a:sym typeface="Calibri"/>
              </a:rPr>
              <a:t> on </a:t>
            </a:r>
            <a:r>
              <a:rPr lang="sv-SE" sz="1200" u="sng">
                <a:latin typeface="Calibri"/>
                <a:ea typeface="Calibri"/>
                <a:cs typeface="Calibri"/>
                <a:sym typeface="Calibri"/>
                <a:hlinkClick r:id="rId5"/>
              </a:rPr>
              <a:t>Unsplash</a:t>
            </a:r>
            <a:endParaRPr sz="1200">
              <a:latin typeface="Calibri"/>
              <a:ea typeface="Calibri"/>
              <a:cs typeface="Calibri"/>
              <a:sym typeface="Calibri"/>
            </a:endParaRPr>
          </a:p>
        </p:txBody>
      </p:sp>
      <p:sp>
        <p:nvSpPr>
          <p:cNvPr id="583" name="Google Shape;583;p86"/>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highlight>
                  <a:schemeClr val="accent3"/>
                </a:highlight>
              </a:rPr>
              <a:t>3. Gör det mesta av vågorna</a:t>
            </a:r>
            <a:endParaRPr>
              <a:highlight>
                <a:schemeClr val="accent3"/>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Google Shape;589;p87"/>
          <p:cNvPicPr preferRelativeResize="0"/>
          <p:nvPr/>
        </p:nvPicPr>
        <p:blipFill rotWithShape="1">
          <a:blip r:embed="rId3">
            <a:alphaModFix/>
          </a:blip>
          <a:srcRect l="367" t="15883" r="278" b="9893"/>
          <a:stretch/>
        </p:blipFill>
        <p:spPr>
          <a:xfrm>
            <a:off x="-36512" y="0"/>
            <a:ext cx="9180515" cy="5143499"/>
          </a:xfrm>
          <a:prstGeom prst="rect">
            <a:avLst/>
          </a:prstGeom>
          <a:noFill/>
          <a:ln>
            <a:noFill/>
          </a:ln>
        </p:spPr>
      </p:pic>
      <p:sp>
        <p:nvSpPr>
          <p:cNvPr id="590" name="Google Shape;590;p87"/>
          <p:cNvSpPr/>
          <p:nvPr/>
        </p:nvSpPr>
        <p:spPr>
          <a:xfrm>
            <a:off x="235750" y="1022675"/>
            <a:ext cx="8704800" cy="3725400"/>
          </a:xfrm>
          <a:prstGeom prst="rect">
            <a:avLst/>
          </a:prstGeom>
          <a:solidFill>
            <a:srgbClr val="D5A6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5A6BD"/>
              </a:solidFill>
            </a:endParaRPr>
          </a:p>
        </p:txBody>
      </p:sp>
      <p:sp>
        <p:nvSpPr>
          <p:cNvPr id="591" name="Google Shape;591;p87"/>
          <p:cNvSpPr txBox="1">
            <a:spLocks noGrp="1"/>
          </p:cNvSpPr>
          <p:nvPr>
            <p:ph type="body" idx="4294967295"/>
          </p:nvPr>
        </p:nvSpPr>
        <p:spPr>
          <a:xfrm>
            <a:off x="339475" y="1115550"/>
            <a:ext cx="2807400" cy="3429000"/>
          </a:xfrm>
          <a:prstGeom prst="rect">
            <a:avLst/>
          </a:prstGeom>
          <a:noFill/>
          <a:ln>
            <a:noFill/>
          </a:ln>
        </p:spPr>
        <p:txBody>
          <a:bodyPr spcFirstLastPara="1" wrap="square" lIns="68575" tIns="34275" rIns="68575" bIns="34275" anchor="t" anchorCtr="0">
            <a:noAutofit/>
          </a:bodyPr>
          <a:lstStyle/>
          <a:p>
            <a:pPr marL="152400" lvl="0" indent="0" algn="l" rtl="0">
              <a:lnSpc>
                <a:spcPct val="80000"/>
              </a:lnSpc>
              <a:spcBef>
                <a:spcPts val="0"/>
              </a:spcBef>
              <a:spcAft>
                <a:spcPts val="0"/>
              </a:spcAft>
              <a:buClr>
                <a:schemeClr val="lt1"/>
              </a:buClr>
              <a:buSzPts val="1400"/>
              <a:buNone/>
            </a:pPr>
            <a:r>
              <a:rPr lang="sv-SE" sz="1400">
                <a:solidFill>
                  <a:srgbClr val="000000"/>
                </a:solidFill>
              </a:rPr>
              <a:t>3D-printing</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Användarna gör jobbet</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Användning först, därefter intjäning</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Artificiell intelligens</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Augmented Reality</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Automatisering </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Batteriutveckling</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Beacons</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Big data/dataanalys</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Blockkedjan</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BYOD</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Click to pay</a:t>
            </a:r>
            <a:endParaRPr sz="1400">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Co-creation</a:t>
            </a:r>
            <a:endParaRPr sz="1400">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Content marketing</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Crowdfunding</a:t>
            </a:r>
            <a:endParaRPr sz="1400">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Delningsekonomi</a:t>
            </a:r>
            <a:endParaRPr>
              <a:solidFill>
                <a:srgbClr val="000000"/>
              </a:solidFill>
            </a:endParaRPr>
          </a:p>
          <a:p>
            <a:pPr marL="152400" lvl="0" indent="0" algn="l" rtl="0">
              <a:lnSpc>
                <a:spcPct val="80000"/>
              </a:lnSpc>
              <a:spcBef>
                <a:spcPts val="0"/>
              </a:spcBef>
              <a:spcAft>
                <a:spcPts val="0"/>
              </a:spcAft>
              <a:buClr>
                <a:schemeClr val="lt1"/>
              </a:buClr>
              <a:buSzPts val="1400"/>
              <a:buNone/>
            </a:pPr>
            <a:r>
              <a:rPr lang="sv-SE" sz="1400">
                <a:solidFill>
                  <a:srgbClr val="000000"/>
                </a:solidFill>
              </a:rPr>
              <a:t>Digital workplace</a:t>
            </a:r>
            <a:endParaRPr sz="1400">
              <a:solidFill>
                <a:srgbClr val="000000"/>
              </a:solidFill>
            </a:endParaRPr>
          </a:p>
        </p:txBody>
      </p:sp>
      <p:sp>
        <p:nvSpPr>
          <p:cNvPr id="592" name="Google Shape;592;p87"/>
          <p:cNvSpPr txBox="1"/>
          <p:nvPr/>
        </p:nvSpPr>
        <p:spPr>
          <a:xfrm>
            <a:off x="3293850" y="1097425"/>
            <a:ext cx="3639300" cy="3725400"/>
          </a:xfrm>
          <a:prstGeom prst="rect">
            <a:avLst/>
          </a:prstGeom>
          <a:noFill/>
          <a:ln>
            <a:noFill/>
          </a:ln>
        </p:spPr>
        <p:txBody>
          <a:bodyPr spcFirstLastPara="1" wrap="square" lIns="28550" tIns="28550" rIns="28550" bIns="28550" anchor="t" anchorCtr="0">
            <a:noAutofit/>
          </a:bodyPr>
          <a:lstStyle/>
          <a:p>
            <a:pPr marL="254000" marR="0" lvl="0" indent="-254000" algn="l" rtl="0">
              <a:spcBef>
                <a:spcPts val="0"/>
              </a:spcBef>
              <a:spcAft>
                <a:spcPts val="0"/>
              </a:spcAft>
              <a:buNone/>
            </a:pPr>
            <a:r>
              <a:rPr lang="sv-SE" sz="1400">
                <a:latin typeface="Open Sans"/>
                <a:ea typeface="Open Sans"/>
                <a:cs typeface="Open Sans"/>
                <a:sym typeface="Open Sans"/>
              </a:rPr>
              <a:t>Distribuerade organisationer</a:t>
            </a:r>
            <a:endParaRPr sz="1100"/>
          </a:p>
          <a:p>
            <a:pPr marL="254000" marR="0" lvl="0" indent="-254000" algn="l" rtl="0">
              <a:spcBef>
                <a:spcPts val="0"/>
              </a:spcBef>
              <a:spcAft>
                <a:spcPts val="0"/>
              </a:spcAft>
              <a:buNone/>
            </a:pPr>
            <a:r>
              <a:rPr lang="sv-SE" sz="1400">
                <a:latin typeface="Open Sans"/>
                <a:ea typeface="Open Sans"/>
                <a:cs typeface="Open Sans"/>
                <a:sym typeface="Open Sans"/>
              </a:rPr>
              <a:t>Drönare</a:t>
            </a:r>
            <a:endParaRPr sz="1100"/>
          </a:p>
          <a:p>
            <a:pPr marL="254000" marR="0" lvl="0" indent="-254000" algn="l" rtl="0">
              <a:spcBef>
                <a:spcPts val="0"/>
              </a:spcBef>
              <a:spcAft>
                <a:spcPts val="0"/>
              </a:spcAft>
              <a:buNone/>
            </a:pPr>
            <a:r>
              <a:rPr lang="sv-SE" sz="1400">
                <a:latin typeface="Open Sans"/>
                <a:ea typeface="Open Sans"/>
                <a:cs typeface="Open Sans"/>
                <a:sym typeface="Open Sans"/>
              </a:rPr>
              <a:t>Ekosystem</a:t>
            </a:r>
            <a:endParaRPr sz="1100"/>
          </a:p>
          <a:p>
            <a:pPr marL="254000" marR="0" lvl="0" indent="-254000" algn="l" rtl="0">
              <a:spcBef>
                <a:spcPts val="0"/>
              </a:spcBef>
              <a:spcAft>
                <a:spcPts val="0"/>
              </a:spcAft>
              <a:buNone/>
            </a:pPr>
            <a:r>
              <a:rPr lang="sv-SE" sz="1400">
                <a:latin typeface="Open Sans"/>
                <a:ea typeface="Open Sans"/>
                <a:cs typeface="Open Sans"/>
                <a:sym typeface="Open Sans"/>
              </a:rPr>
              <a:t>Gamification</a:t>
            </a:r>
            <a:endParaRPr sz="1400">
              <a:latin typeface="Open Sans"/>
              <a:ea typeface="Open Sans"/>
              <a:cs typeface="Open Sans"/>
              <a:sym typeface="Open Sans"/>
            </a:endParaRPr>
          </a:p>
          <a:p>
            <a:pPr marL="254000" marR="0" lvl="0" indent="-254000" algn="l" rtl="0">
              <a:spcBef>
                <a:spcPts val="0"/>
              </a:spcBef>
              <a:spcAft>
                <a:spcPts val="0"/>
              </a:spcAft>
              <a:buNone/>
            </a:pPr>
            <a:r>
              <a:rPr lang="sv-SE" sz="1400">
                <a:latin typeface="Open Sans"/>
                <a:ea typeface="Open Sans"/>
                <a:cs typeface="Open Sans"/>
                <a:sym typeface="Open Sans"/>
              </a:rPr>
              <a:t>Internet of Things</a:t>
            </a:r>
            <a:endParaRPr sz="1400">
              <a:latin typeface="Open Sans"/>
              <a:ea typeface="Open Sans"/>
              <a:cs typeface="Open Sans"/>
              <a:sym typeface="Open Sans"/>
            </a:endParaRPr>
          </a:p>
          <a:p>
            <a:pPr marL="254000" marR="0" lvl="0" indent="-254000" algn="l" rtl="0">
              <a:spcBef>
                <a:spcPts val="0"/>
              </a:spcBef>
              <a:spcAft>
                <a:spcPts val="0"/>
              </a:spcAft>
              <a:buNone/>
            </a:pPr>
            <a:r>
              <a:rPr lang="sv-SE" sz="1400">
                <a:latin typeface="Open Sans"/>
                <a:ea typeface="Open Sans"/>
                <a:cs typeface="Open Sans"/>
                <a:sym typeface="Open Sans"/>
              </a:rPr>
              <a:t>Internetsäkerhet</a:t>
            </a:r>
            <a:endParaRPr sz="1100"/>
          </a:p>
          <a:p>
            <a:pPr marL="254000" marR="0" lvl="0" indent="-254000" algn="l" rtl="0">
              <a:spcBef>
                <a:spcPts val="0"/>
              </a:spcBef>
              <a:spcAft>
                <a:spcPts val="0"/>
              </a:spcAft>
              <a:buNone/>
            </a:pPr>
            <a:r>
              <a:rPr lang="sv-SE" sz="1400">
                <a:latin typeface="Open Sans"/>
                <a:ea typeface="Open Sans"/>
                <a:cs typeface="Open Sans"/>
                <a:sym typeface="Open Sans"/>
              </a:rPr>
              <a:t>Kryptovalutor</a:t>
            </a:r>
            <a:endParaRPr sz="1100"/>
          </a:p>
          <a:p>
            <a:pPr marL="254000" marR="0" lvl="0" indent="-254000" algn="l" rtl="0">
              <a:spcBef>
                <a:spcPts val="0"/>
              </a:spcBef>
              <a:spcAft>
                <a:spcPts val="0"/>
              </a:spcAft>
              <a:buNone/>
            </a:pPr>
            <a:r>
              <a:rPr lang="sv-SE" sz="1400">
                <a:latin typeface="Open Sans"/>
                <a:ea typeface="Open Sans"/>
                <a:cs typeface="Open Sans"/>
                <a:sym typeface="Open Sans"/>
              </a:rPr>
              <a:t>Löpande innovationsprocess</a:t>
            </a:r>
            <a:endParaRPr sz="1100"/>
          </a:p>
          <a:p>
            <a:pPr marL="254000" marR="0" lvl="0" indent="-254000" algn="l" rtl="0">
              <a:spcBef>
                <a:spcPts val="0"/>
              </a:spcBef>
              <a:spcAft>
                <a:spcPts val="0"/>
              </a:spcAft>
              <a:buNone/>
            </a:pPr>
            <a:r>
              <a:rPr lang="sv-SE" sz="1400">
                <a:latin typeface="Open Sans"/>
                <a:ea typeface="Open Sans"/>
                <a:cs typeface="Open Sans"/>
                <a:sym typeface="Open Sans"/>
              </a:rPr>
              <a:t>Meddelandeappar</a:t>
            </a:r>
            <a:endParaRPr sz="1400">
              <a:latin typeface="Open Sans"/>
              <a:ea typeface="Open Sans"/>
              <a:cs typeface="Open Sans"/>
              <a:sym typeface="Open Sans"/>
            </a:endParaRPr>
          </a:p>
          <a:p>
            <a:pPr marL="254000" marR="0" lvl="0" indent="-254000" algn="l" rtl="0">
              <a:spcBef>
                <a:spcPts val="0"/>
              </a:spcBef>
              <a:spcAft>
                <a:spcPts val="0"/>
              </a:spcAft>
              <a:buNone/>
            </a:pPr>
            <a:r>
              <a:rPr lang="sv-SE" sz="1400">
                <a:latin typeface="Open Sans"/>
                <a:ea typeface="Open Sans"/>
                <a:cs typeface="Open Sans"/>
                <a:sym typeface="Open Sans"/>
              </a:rPr>
              <a:t>Mobilitet - Mobilt</a:t>
            </a:r>
            <a:endParaRPr sz="1100"/>
          </a:p>
          <a:p>
            <a:pPr marL="254000" marR="0" lvl="0" indent="-254000" algn="l" rtl="0">
              <a:spcBef>
                <a:spcPts val="0"/>
              </a:spcBef>
              <a:spcAft>
                <a:spcPts val="0"/>
              </a:spcAft>
              <a:buNone/>
            </a:pPr>
            <a:r>
              <a:rPr lang="sv-SE" sz="1400">
                <a:latin typeface="Open Sans"/>
                <a:ea typeface="Open Sans"/>
                <a:cs typeface="Open Sans"/>
                <a:sym typeface="Open Sans"/>
              </a:rPr>
              <a:t>Molntjänster </a:t>
            </a:r>
            <a:endParaRPr sz="1100"/>
          </a:p>
          <a:p>
            <a:pPr marL="254000" marR="0" lvl="0" indent="-254000" algn="l" rtl="0">
              <a:spcBef>
                <a:spcPts val="0"/>
              </a:spcBef>
              <a:spcAft>
                <a:spcPts val="0"/>
              </a:spcAft>
              <a:buNone/>
            </a:pPr>
            <a:r>
              <a:rPr lang="sv-SE" sz="1400">
                <a:latin typeface="Open Sans"/>
                <a:ea typeface="Open Sans"/>
                <a:cs typeface="Open Sans"/>
                <a:sym typeface="Open Sans"/>
              </a:rPr>
              <a:t>Notiser</a:t>
            </a:r>
            <a:endParaRPr sz="1100"/>
          </a:p>
          <a:p>
            <a:pPr marL="254000" marR="0" lvl="0" indent="-254000" algn="l" rtl="0">
              <a:spcBef>
                <a:spcPts val="0"/>
              </a:spcBef>
              <a:spcAft>
                <a:spcPts val="0"/>
              </a:spcAft>
              <a:buNone/>
            </a:pPr>
            <a:r>
              <a:rPr lang="sv-SE" sz="1400">
                <a:latin typeface="Open Sans"/>
                <a:ea typeface="Open Sans"/>
                <a:cs typeface="Open Sans"/>
                <a:sym typeface="Open Sans"/>
              </a:rPr>
              <a:t>Objectives and Key Results </a:t>
            </a:r>
            <a:endParaRPr sz="1100"/>
          </a:p>
          <a:p>
            <a:pPr marL="254000" marR="0" lvl="0" indent="-254000" algn="l" rtl="0">
              <a:spcBef>
                <a:spcPts val="0"/>
              </a:spcBef>
              <a:spcAft>
                <a:spcPts val="0"/>
              </a:spcAft>
              <a:buNone/>
            </a:pPr>
            <a:r>
              <a:rPr lang="sv-SE" sz="1400">
                <a:latin typeface="Open Sans"/>
                <a:ea typeface="Open Sans"/>
                <a:cs typeface="Open Sans"/>
                <a:sym typeface="Open Sans"/>
              </a:rPr>
              <a:t>Omni-channel</a:t>
            </a:r>
            <a:endParaRPr sz="1100"/>
          </a:p>
          <a:p>
            <a:pPr marL="254000" marR="0" lvl="0" indent="-254000" algn="l" rtl="0">
              <a:spcBef>
                <a:spcPts val="0"/>
              </a:spcBef>
              <a:spcAft>
                <a:spcPts val="0"/>
              </a:spcAft>
              <a:buNone/>
            </a:pPr>
            <a:r>
              <a:rPr lang="sv-SE" sz="1400">
                <a:latin typeface="Open Sans"/>
                <a:ea typeface="Open Sans"/>
                <a:cs typeface="Open Sans"/>
                <a:sym typeface="Open Sans"/>
              </a:rPr>
              <a:t>On demand leveranser</a:t>
            </a:r>
            <a:endParaRPr sz="1400">
              <a:latin typeface="Open Sans"/>
              <a:ea typeface="Open Sans"/>
              <a:cs typeface="Open Sans"/>
              <a:sym typeface="Open Sans"/>
            </a:endParaRPr>
          </a:p>
          <a:p>
            <a:pPr marL="254000" lvl="0" indent="-254000" algn="l" rtl="0">
              <a:spcBef>
                <a:spcPts val="0"/>
              </a:spcBef>
              <a:spcAft>
                <a:spcPts val="0"/>
              </a:spcAft>
              <a:buClr>
                <a:schemeClr val="dk1"/>
              </a:buClr>
              <a:buFont typeface="Arial"/>
              <a:buNone/>
            </a:pPr>
            <a:r>
              <a:rPr lang="sv-SE">
                <a:latin typeface="Open Sans"/>
                <a:ea typeface="Open Sans"/>
                <a:cs typeface="Open Sans"/>
                <a:sym typeface="Open Sans"/>
              </a:rPr>
              <a:t>Från produkt/funktion till kundupplevelse</a:t>
            </a:r>
            <a:endParaRPr sz="1100"/>
          </a:p>
          <a:p>
            <a:pPr marL="254000" lvl="0" indent="-254000" algn="l" rtl="0">
              <a:spcBef>
                <a:spcPts val="0"/>
              </a:spcBef>
              <a:spcAft>
                <a:spcPts val="0"/>
              </a:spcAft>
              <a:buClr>
                <a:schemeClr val="dk1"/>
              </a:buClr>
              <a:buFont typeface="Arial"/>
              <a:buNone/>
            </a:pPr>
            <a:r>
              <a:rPr lang="sv-SE">
                <a:latin typeface="Open Sans"/>
                <a:ea typeface="Open Sans"/>
                <a:cs typeface="Open Sans"/>
                <a:sym typeface="Open Sans"/>
              </a:rPr>
              <a:t>Förändrat kundbeteende/kundresan</a:t>
            </a:r>
            <a:endParaRPr>
              <a:latin typeface="Open Sans"/>
              <a:ea typeface="Open Sans"/>
              <a:cs typeface="Open Sans"/>
              <a:sym typeface="Open Sans"/>
            </a:endParaRPr>
          </a:p>
        </p:txBody>
      </p:sp>
      <p:sp>
        <p:nvSpPr>
          <p:cNvPr id="593" name="Google Shape;593;p87"/>
          <p:cNvSpPr/>
          <p:nvPr/>
        </p:nvSpPr>
        <p:spPr>
          <a:xfrm>
            <a:off x="6672350" y="1102350"/>
            <a:ext cx="2268300" cy="3429000"/>
          </a:xfrm>
          <a:prstGeom prst="rect">
            <a:avLst/>
          </a:prstGeom>
          <a:noFill/>
          <a:ln>
            <a:noFill/>
          </a:ln>
        </p:spPr>
        <p:txBody>
          <a:bodyPr spcFirstLastPara="1" wrap="square" lIns="51425" tIns="25700" rIns="51425" bIns="25700" anchor="t" anchorCtr="0">
            <a:noAutofit/>
          </a:bodyPr>
          <a:lstStyle/>
          <a:p>
            <a:pPr marL="0" marR="0" lvl="0" indent="0" algn="l" rtl="0">
              <a:spcBef>
                <a:spcPts val="0"/>
              </a:spcBef>
              <a:spcAft>
                <a:spcPts val="0"/>
              </a:spcAft>
              <a:buNone/>
            </a:pPr>
            <a:r>
              <a:rPr lang="sv-SE" sz="1400">
                <a:latin typeface="Open Sans"/>
                <a:ea typeface="Open Sans"/>
                <a:cs typeface="Open Sans"/>
                <a:sym typeface="Open Sans"/>
              </a:rPr>
              <a:t>Personifiering</a:t>
            </a:r>
            <a:endParaRPr sz="1100"/>
          </a:p>
          <a:p>
            <a:pPr marL="0" marR="0" lvl="0" indent="0" algn="l" rtl="0">
              <a:spcBef>
                <a:spcPts val="0"/>
              </a:spcBef>
              <a:spcAft>
                <a:spcPts val="0"/>
              </a:spcAft>
              <a:buNone/>
            </a:pPr>
            <a:r>
              <a:rPr lang="sv-SE" sz="1400">
                <a:latin typeface="Open Sans"/>
                <a:ea typeface="Open Sans"/>
                <a:cs typeface="Open Sans"/>
                <a:sym typeface="Open Sans"/>
              </a:rPr>
              <a:t>Positionering</a:t>
            </a:r>
            <a:endParaRPr sz="1100"/>
          </a:p>
          <a:p>
            <a:pPr marL="0" marR="0" lvl="0" indent="0" algn="l" rtl="0">
              <a:spcBef>
                <a:spcPts val="0"/>
              </a:spcBef>
              <a:spcAft>
                <a:spcPts val="0"/>
              </a:spcAft>
              <a:buNone/>
            </a:pPr>
            <a:r>
              <a:rPr lang="sv-SE" sz="1400">
                <a:latin typeface="Open Sans"/>
                <a:ea typeface="Open Sans"/>
                <a:cs typeface="Open Sans"/>
                <a:sym typeface="Open Sans"/>
              </a:rPr>
              <a:t>Quantified self</a:t>
            </a:r>
            <a:endParaRPr sz="1400">
              <a:latin typeface="Open Sans"/>
              <a:ea typeface="Open Sans"/>
              <a:cs typeface="Open Sans"/>
              <a:sym typeface="Open Sans"/>
            </a:endParaRPr>
          </a:p>
          <a:p>
            <a:pPr marL="0" marR="0" lvl="0" indent="0" algn="l" rtl="0">
              <a:spcBef>
                <a:spcPts val="0"/>
              </a:spcBef>
              <a:spcAft>
                <a:spcPts val="0"/>
              </a:spcAft>
              <a:buNone/>
            </a:pPr>
            <a:r>
              <a:rPr lang="sv-SE" sz="1400">
                <a:latin typeface="Open Sans"/>
                <a:ea typeface="Open Sans"/>
                <a:cs typeface="Open Sans"/>
                <a:sym typeface="Open Sans"/>
              </a:rPr>
              <a:t>Realtid</a:t>
            </a:r>
            <a:endParaRPr sz="1100"/>
          </a:p>
          <a:p>
            <a:pPr marL="0" marR="0" lvl="0" indent="0" algn="l" rtl="0">
              <a:spcBef>
                <a:spcPts val="0"/>
              </a:spcBef>
              <a:spcAft>
                <a:spcPts val="0"/>
              </a:spcAft>
              <a:buNone/>
            </a:pPr>
            <a:r>
              <a:rPr lang="sv-SE" sz="1400">
                <a:latin typeface="Open Sans"/>
                <a:ea typeface="Open Sans"/>
                <a:cs typeface="Open Sans"/>
                <a:sym typeface="Open Sans"/>
              </a:rPr>
              <a:t>Responsiv design (även fysisk)</a:t>
            </a:r>
            <a:endParaRPr sz="1100"/>
          </a:p>
          <a:p>
            <a:pPr marL="0" marR="0" lvl="0" indent="0" algn="l" rtl="0">
              <a:spcBef>
                <a:spcPts val="0"/>
              </a:spcBef>
              <a:spcAft>
                <a:spcPts val="0"/>
              </a:spcAft>
              <a:buNone/>
            </a:pPr>
            <a:r>
              <a:rPr lang="sv-SE" sz="1400">
                <a:latin typeface="Open Sans"/>
                <a:ea typeface="Open Sans"/>
                <a:cs typeface="Open Sans"/>
                <a:sym typeface="Open Sans"/>
              </a:rPr>
              <a:t>Self service</a:t>
            </a:r>
            <a:endParaRPr sz="1100"/>
          </a:p>
          <a:p>
            <a:pPr marL="0" marR="0" lvl="0" indent="0" algn="l" rtl="0">
              <a:spcBef>
                <a:spcPts val="0"/>
              </a:spcBef>
              <a:spcAft>
                <a:spcPts val="0"/>
              </a:spcAft>
              <a:buNone/>
            </a:pPr>
            <a:r>
              <a:rPr lang="sv-SE" sz="1400">
                <a:latin typeface="Open Sans"/>
                <a:ea typeface="Open Sans"/>
                <a:cs typeface="Open Sans"/>
                <a:sym typeface="Open Sans"/>
              </a:rPr>
              <a:t>Social by design</a:t>
            </a:r>
            <a:endParaRPr sz="1100"/>
          </a:p>
          <a:p>
            <a:pPr marL="0" marR="0" lvl="0" indent="0" algn="l" rtl="0">
              <a:spcBef>
                <a:spcPts val="0"/>
              </a:spcBef>
              <a:spcAft>
                <a:spcPts val="0"/>
              </a:spcAft>
              <a:buNone/>
            </a:pPr>
            <a:r>
              <a:rPr lang="sv-SE" sz="1400">
                <a:latin typeface="Open Sans"/>
                <a:ea typeface="Open Sans"/>
                <a:cs typeface="Open Sans"/>
                <a:sym typeface="Open Sans"/>
              </a:rPr>
              <a:t>Socialt sök</a:t>
            </a:r>
            <a:endParaRPr sz="1100"/>
          </a:p>
          <a:p>
            <a:pPr marL="0" marR="0" lvl="0" indent="0" algn="l" rtl="0">
              <a:spcBef>
                <a:spcPts val="0"/>
              </a:spcBef>
              <a:spcAft>
                <a:spcPts val="0"/>
              </a:spcAft>
              <a:buNone/>
            </a:pPr>
            <a:r>
              <a:rPr lang="sv-SE" sz="1400">
                <a:latin typeface="Open Sans"/>
                <a:ea typeface="Open Sans"/>
                <a:cs typeface="Open Sans"/>
                <a:sym typeface="Open Sans"/>
              </a:rPr>
              <a:t>Strategi, organisation och innovation smälter samman</a:t>
            </a:r>
            <a:endParaRPr sz="1100"/>
          </a:p>
          <a:p>
            <a:pPr marL="0" marR="0" lvl="0" indent="0" algn="l" rtl="0">
              <a:spcBef>
                <a:spcPts val="0"/>
              </a:spcBef>
              <a:spcAft>
                <a:spcPts val="0"/>
              </a:spcAft>
              <a:buNone/>
            </a:pPr>
            <a:r>
              <a:rPr lang="sv-SE" sz="1400">
                <a:latin typeface="Open Sans"/>
                <a:ea typeface="Open Sans"/>
                <a:cs typeface="Open Sans"/>
                <a:sym typeface="Open Sans"/>
              </a:rPr>
              <a:t>Virtual Reality</a:t>
            </a:r>
            <a:endParaRPr sz="1100"/>
          </a:p>
          <a:p>
            <a:pPr marL="0" marR="0" lvl="0" indent="0" algn="l" rtl="0">
              <a:spcBef>
                <a:spcPts val="0"/>
              </a:spcBef>
              <a:spcAft>
                <a:spcPts val="0"/>
              </a:spcAft>
              <a:buNone/>
            </a:pPr>
            <a:r>
              <a:rPr lang="sv-SE" sz="1400">
                <a:latin typeface="Open Sans"/>
                <a:ea typeface="Open Sans"/>
                <a:cs typeface="Open Sans"/>
                <a:sym typeface="Open Sans"/>
              </a:rPr>
              <a:t>Wearables</a:t>
            </a:r>
            <a:endParaRPr sz="1100"/>
          </a:p>
          <a:p>
            <a:pPr marL="0" marR="0" lvl="0" indent="0" algn="l" rtl="0">
              <a:spcBef>
                <a:spcPts val="0"/>
              </a:spcBef>
              <a:spcAft>
                <a:spcPts val="0"/>
              </a:spcAft>
              <a:buNone/>
            </a:pPr>
            <a:r>
              <a:rPr lang="sv-SE" sz="1400">
                <a:latin typeface="Open Sans"/>
                <a:ea typeface="Open Sans"/>
                <a:cs typeface="Open Sans"/>
                <a:sym typeface="Open Sans"/>
              </a:rPr>
              <a:t>Öppen innovation</a:t>
            </a:r>
            <a:endParaRPr sz="1100"/>
          </a:p>
        </p:txBody>
      </p:sp>
      <p:sp>
        <p:nvSpPr>
          <p:cNvPr id="594" name="Google Shape;594;p87"/>
          <p:cNvSpPr/>
          <p:nvPr/>
        </p:nvSpPr>
        <p:spPr>
          <a:xfrm>
            <a:off x="6553297" y="4839305"/>
            <a:ext cx="2433600" cy="2541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sv-SE" sz="1200">
                <a:solidFill>
                  <a:srgbClr val="111111"/>
                </a:solidFill>
                <a:latin typeface="Arial"/>
                <a:ea typeface="Arial"/>
                <a:cs typeface="Arial"/>
                <a:sym typeface="Arial"/>
              </a:rPr>
              <a:t>Photo by </a:t>
            </a:r>
            <a:r>
              <a:rPr lang="sv-SE" sz="1200" u="sng">
                <a:solidFill>
                  <a:schemeClr val="hlink"/>
                </a:solidFill>
                <a:latin typeface="Arial"/>
                <a:ea typeface="Arial"/>
                <a:cs typeface="Arial"/>
                <a:sym typeface="Arial"/>
                <a:hlinkClick r:id="rId4"/>
              </a:rPr>
              <a:t>Jeremy Bishop</a:t>
            </a:r>
            <a:r>
              <a:rPr lang="sv-SE" sz="1200">
                <a:solidFill>
                  <a:srgbClr val="111111"/>
                </a:solidFill>
                <a:latin typeface="Arial"/>
                <a:ea typeface="Arial"/>
                <a:cs typeface="Arial"/>
                <a:sym typeface="Arial"/>
              </a:rPr>
              <a:t> on </a:t>
            </a:r>
            <a:r>
              <a:rPr lang="sv-SE" sz="1200" u="sng">
                <a:solidFill>
                  <a:schemeClr val="hlink"/>
                </a:solidFill>
                <a:latin typeface="Arial"/>
                <a:ea typeface="Arial"/>
                <a:cs typeface="Arial"/>
                <a:sym typeface="Arial"/>
                <a:hlinkClick r:id="rId5"/>
              </a:rPr>
              <a:t>Unsplash</a:t>
            </a:r>
            <a:endParaRPr sz="1200">
              <a:solidFill>
                <a:schemeClr val="dk1"/>
              </a:solidFill>
              <a:latin typeface="Calibri"/>
              <a:ea typeface="Calibri"/>
              <a:cs typeface="Calibri"/>
              <a:sym typeface="Calibri"/>
            </a:endParaRPr>
          </a:p>
        </p:txBody>
      </p:sp>
      <p:sp>
        <p:nvSpPr>
          <p:cNvPr id="595" name="Google Shape;595;p87"/>
          <p:cNvSpPr txBox="1">
            <a:spLocks noGrp="1"/>
          </p:cNvSpPr>
          <p:nvPr>
            <p:ph type="title"/>
          </p:nvPr>
        </p:nvSpPr>
        <p:spPr>
          <a:xfrm>
            <a:off x="209550" y="240030"/>
            <a:ext cx="8229600" cy="857400"/>
          </a:xfrm>
          <a:prstGeom prst="rect">
            <a:avLst/>
          </a:prstGeom>
          <a:ln>
            <a:noFill/>
          </a:ln>
        </p:spPr>
        <p:txBody>
          <a:bodyPr spcFirstLastPara="1" wrap="square" lIns="91375" tIns="45675" rIns="91375" bIns="45675" anchor="ctr" anchorCtr="0">
            <a:noAutofit/>
          </a:bodyPr>
          <a:lstStyle/>
          <a:p>
            <a:pPr marL="0" lvl="0" indent="0" algn="l" rtl="0">
              <a:spcBef>
                <a:spcPts val="0"/>
              </a:spcBef>
              <a:spcAft>
                <a:spcPts val="0"/>
              </a:spcAft>
              <a:buNone/>
            </a:pPr>
            <a:r>
              <a:rPr lang="sv-SE">
                <a:highlight>
                  <a:schemeClr val="accent3"/>
                </a:highlight>
              </a:rPr>
              <a:t>Förändringsvågor</a:t>
            </a:r>
            <a:endParaRPr>
              <a:highlight>
                <a:schemeClr val="accent3"/>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8"/>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Vilka utmaningar </a:t>
            </a:r>
            <a:r>
              <a:rPr lang="sv-SE">
                <a:latin typeface="Open Sans Light"/>
                <a:ea typeface="Open Sans Light"/>
                <a:cs typeface="Open Sans Light"/>
                <a:sym typeface="Open Sans Light"/>
              </a:rPr>
              <a:t>står vi inför de närmaste åren?</a:t>
            </a:r>
            <a:endParaRPr>
              <a:latin typeface="Open Sans Light"/>
              <a:ea typeface="Open Sans Light"/>
              <a:cs typeface="Open Sans Light"/>
              <a:sym typeface="Open Sans Light"/>
            </a:endParaRPr>
          </a:p>
        </p:txBody>
      </p:sp>
      <p:sp>
        <p:nvSpPr>
          <p:cNvPr id="602" name="Google Shape;602;p88"/>
          <p:cNvSpPr txBox="1">
            <a:spLocks noGrp="1"/>
          </p:cNvSpPr>
          <p:nvPr>
            <p:ph type="body" idx="1"/>
          </p:nvPr>
        </p:nvSpPr>
        <p:spPr>
          <a:xfrm>
            <a:off x="457200" y="1448600"/>
            <a:ext cx="3991200" cy="2606100"/>
          </a:xfrm>
          <a:prstGeom prst="rect">
            <a:avLst/>
          </a:prstGeom>
        </p:spPr>
        <p:txBody>
          <a:bodyPr spcFirstLastPara="1" wrap="square" lIns="91375" tIns="45675" rIns="91375" bIns="45675" anchor="t" anchorCtr="0">
            <a:noAutofit/>
          </a:bodyPr>
          <a:lstStyle/>
          <a:p>
            <a:pPr marL="457200" lvl="0" indent="-342900" algn="l" rtl="0">
              <a:spcBef>
                <a:spcPts val="0"/>
              </a:spcBef>
              <a:spcAft>
                <a:spcPts val="0"/>
              </a:spcAft>
              <a:buSzPts val="1800"/>
              <a:buChar char="●"/>
            </a:pPr>
            <a:r>
              <a:rPr lang="sv-SE"/>
              <a:t>Minskat lokalt och regionalt handlingsutrymme</a:t>
            </a:r>
            <a:endParaRPr/>
          </a:p>
          <a:p>
            <a:pPr marL="457200" lvl="0" indent="-342900" algn="l" rtl="0">
              <a:spcBef>
                <a:spcPts val="0"/>
              </a:spcBef>
              <a:spcAft>
                <a:spcPts val="0"/>
              </a:spcAft>
              <a:buSzPts val="1800"/>
              <a:buChar char="●"/>
            </a:pPr>
            <a:r>
              <a:rPr lang="sv-SE"/>
              <a:t>Stigande förväntningar på välfärden</a:t>
            </a:r>
            <a:endParaRPr/>
          </a:p>
          <a:p>
            <a:pPr marL="457200" lvl="0" indent="-342900" algn="l" rtl="0">
              <a:spcBef>
                <a:spcPts val="0"/>
              </a:spcBef>
              <a:spcAft>
                <a:spcPts val="0"/>
              </a:spcAft>
              <a:buSzPts val="1800"/>
              <a:buChar char="●"/>
            </a:pPr>
            <a:r>
              <a:rPr lang="sv-SE"/>
              <a:t>Hårdare konkurrens om kompetens</a:t>
            </a:r>
            <a:endParaRPr/>
          </a:p>
          <a:p>
            <a:pPr marL="457200" lvl="0" indent="-342900" algn="l" rtl="0">
              <a:spcBef>
                <a:spcPts val="0"/>
              </a:spcBef>
              <a:spcAft>
                <a:spcPts val="0"/>
              </a:spcAft>
              <a:buSzPts val="1800"/>
              <a:buChar char="●"/>
            </a:pPr>
            <a:r>
              <a:rPr lang="sv-SE"/>
              <a:t>Ökad polarisering</a:t>
            </a:r>
            <a:endParaRPr/>
          </a:p>
          <a:p>
            <a:pPr marL="457200" lvl="0" indent="-342900" algn="l" rtl="0">
              <a:spcBef>
                <a:spcPts val="0"/>
              </a:spcBef>
              <a:spcAft>
                <a:spcPts val="0"/>
              </a:spcAft>
              <a:buSzPts val="1800"/>
              <a:buChar char="●"/>
            </a:pPr>
            <a:r>
              <a:rPr lang="sv-SE"/>
              <a:t>Ökad bostadsbrist</a:t>
            </a:r>
            <a:endParaRPr/>
          </a:p>
          <a:p>
            <a:pPr marL="457200" lvl="0" indent="-342900" algn="l" rtl="0">
              <a:spcBef>
                <a:spcPts val="0"/>
              </a:spcBef>
              <a:spcAft>
                <a:spcPts val="0"/>
              </a:spcAft>
              <a:buSzPts val="1800"/>
              <a:buChar char="●"/>
            </a:pPr>
            <a:r>
              <a:rPr lang="sv-SE"/>
              <a:t>Ökat fokus på landsbygden</a:t>
            </a:r>
            <a:endParaRPr/>
          </a:p>
        </p:txBody>
      </p:sp>
      <p:sp>
        <p:nvSpPr>
          <p:cNvPr id="603" name="Google Shape;603;p88"/>
          <p:cNvSpPr txBox="1">
            <a:spLocks noGrp="1"/>
          </p:cNvSpPr>
          <p:nvPr>
            <p:ph type="body" idx="1"/>
          </p:nvPr>
        </p:nvSpPr>
        <p:spPr>
          <a:xfrm>
            <a:off x="4587525" y="1448600"/>
            <a:ext cx="3991200" cy="2606100"/>
          </a:xfrm>
          <a:prstGeom prst="rect">
            <a:avLst/>
          </a:prstGeom>
        </p:spPr>
        <p:txBody>
          <a:bodyPr spcFirstLastPara="1" wrap="square" lIns="91375" tIns="45675" rIns="91375" bIns="45675" anchor="t" anchorCtr="0">
            <a:noAutofit/>
          </a:bodyPr>
          <a:lstStyle/>
          <a:p>
            <a:pPr marL="457200" lvl="0" indent="-342900" algn="l" rtl="0">
              <a:spcBef>
                <a:spcPts val="0"/>
              </a:spcBef>
              <a:spcAft>
                <a:spcPts val="0"/>
              </a:spcAft>
              <a:buSzPts val="1800"/>
              <a:buChar char="●"/>
            </a:pPr>
            <a:r>
              <a:rPr lang="sv-SE"/>
              <a:t>Minskad tillit</a:t>
            </a:r>
            <a:endParaRPr/>
          </a:p>
          <a:p>
            <a:pPr marL="457200" lvl="0" indent="-342900" algn="l" rtl="0">
              <a:spcBef>
                <a:spcPts val="0"/>
              </a:spcBef>
              <a:spcAft>
                <a:spcPts val="0"/>
              </a:spcAft>
              <a:buSzPts val="1800"/>
              <a:buChar char="●"/>
            </a:pPr>
            <a:r>
              <a:rPr lang="sv-SE"/>
              <a:t>Ökade möjligheter att effektivisera med ny teknik</a:t>
            </a:r>
            <a:endParaRPr/>
          </a:p>
          <a:p>
            <a:pPr marL="457200" lvl="0" indent="-342900" algn="l" rtl="0">
              <a:spcBef>
                <a:spcPts val="0"/>
              </a:spcBef>
              <a:spcAft>
                <a:spcPts val="0"/>
              </a:spcAft>
              <a:buSzPts val="1800"/>
              <a:buChar char="●"/>
            </a:pPr>
            <a:r>
              <a:rPr lang="sv-SE"/>
              <a:t>Ökat kommunalt fokus på integration</a:t>
            </a:r>
            <a:endParaRPr/>
          </a:p>
          <a:p>
            <a:pPr marL="457200" lvl="0" indent="-342900" algn="l" rtl="0">
              <a:spcBef>
                <a:spcPts val="0"/>
              </a:spcBef>
              <a:spcAft>
                <a:spcPts val="0"/>
              </a:spcAft>
              <a:buSzPts val="1800"/>
              <a:buChar char="●"/>
            </a:pPr>
            <a:r>
              <a:rPr lang="sv-SE"/>
              <a:t>Förändrat medielandskap</a:t>
            </a:r>
            <a:endParaRPr/>
          </a:p>
          <a:p>
            <a:pPr marL="457200" lvl="0" indent="-342900" algn="l" rtl="0">
              <a:spcBef>
                <a:spcPts val="0"/>
              </a:spcBef>
              <a:spcAft>
                <a:spcPts val="0"/>
              </a:spcAft>
              <a:buSzPts val="1800"/>
              <a:buChar char="●"/>
            </a:pPr>
            <a:r>
              <a:rPr lang="sv-SE"/>
              <a:t>Ökad osäkerhet i världen</a:t>
            </a:r>
            <a:endParaRPr/>
          </a:p>
          <a:p>
            <a:pPr marL="457200" lvl="0" indent="-342900" algn="l" rtl="0">
              <a:spcBef>
                <a:spcPts val="0"/>
              </a:spcBef>
              <a:spcAft>
                <a:spcPts val="0"/>
              </a:spcAft>
              <a:buSzPts val="1800"/>
              <a:buChar char="●"/>
            </a:pPr>
            <a:r>
              <a:rPr lang="sv-SE"/>
              <a:t>Fler geopolitiska konflikter</a:t>
            </a:r>
            <a:endParaRPr/>
          </a:p>
          <a:p>
            <a:pPr marL="457200" lvl="0" indent="-342900" algn="l" rtl="0">
              <a:spcBef>
                <a:spcPts val="0"/>
              </a:spcBef>
              <a:spcAft>
                <a:spcPts val="0"/>
              </a:spcAft>
              <a:buSzPts val="1800"/>
              <a:buChar char="●"/>
            </a:pPr>
            <a:r>
              <a:rPr lang="sv-SE"/>
              <a:t>Från kunskaps- till nätverkssamhälle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420"/>
        <p:cNvGrpSpPr/>
        <p:nvPr/>
      </p:nvGrpSpPr>
      <p:grpSpPr>
        <a:xfrm>
          <a:off x="0" y="0"/>
          <a:ext cx="0" cy="0"/>
          <a:chOff x="0" y="0"/>
          <a:chExt cx="0" cy="0"/>
        </a:xfrm>
      </p:grpSpPr>
      <p:sp>
        <p:nvSpPr>
          <p:cNvPr id="421" name="Google Shape;421;p70"/>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Del 1 - Check-in, reflektion, repetition</a:t>
            </a:r>
            <a:endParaRPr/>
          </a:p>
        </p:txBody>
      </p:sp>
      <p:sp>
        <p:nvSpPr>
          <p:cNvPr id="422" name="Google Shape;422;p70"/>
          <p:cNvSpPr txBox="1">
            <a:spLocks noGrp="1"/>
          </p:cNvSpPr>
          <p:nvPr>
            <p:ph type="body" idx="1"/>
          </p:nvPr>
        </p:nvSpPr>
        <p:spPr>
          <a:xfrm>
            <a:off x="457200" y="1405890"/>
            <a:ext cx="8229600" cy="26061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89"/>
          <p:cNvPicPr preferRelativeResize="0"/>
          <p:nvPr/>
        </p:nvPicPr>
        <p:blipFill rotWithShape="1">
          <a:blip r:embed="rId3">
            <a:alphaModFix/>
          </a:blip>
          <a:srcRect t="24992"/>
          <a:stretch/>
        </p:blipFill>
        <p:spPr>
          <a:xfrm>
            <a:off x="1" y="-1"/>
            <a:ext cx="9144002" cy="5143501"/>
          </a:xfrm>
          <a:prstGeom prst="rect">
            <a:avLst/>
          </a:prstGeom>
          <a:noFill/>
          <a:ln>
            <a:noFill/>
          </a:ln>
        </p:spPr>
      </p:pic>
      <p:sp>
        <p:nvSpPr>
          <p:cNvPr id="609" name="Google Shape;609;p89"/>
          <p:cNvSpPr/>
          <p:nvPr/>
        </p:nvSpPr>
        <p:spPr>
          <a:xfrm>
            <a:off x="6182024" y="4845875"/>
            <a:ext cx="2962200" cy="2541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sv-SE" sz="1200">
                <a:solidFill>
                  <a:srgbClr val="FFFFFF"/>
                </a:solidFill>
                <a:latin typeface="Calibri"/>
                <a:ea typeface="Calibri"/>
                <a:cs typeface="Calibri"/>
                <a:sym typeface="Calibri"/>
              </a:rPr>
              <a:t>Photo by </a:t>
            </a:r>
            <a:r>
              <a:rPr lang="sv-SE" sz="1200" u="sng">
                <a:solidFill>
                  <a:srgbClr val="FFFFFF"/>
                </a:solidFill>
                <a:latin typeface="Calibri"/>
                <a:ea typeface="Calibri"/>
                <a:cs typeface="Calibri"/>
                <a:sym typeface="Calibri"/>
                <a:hlinkClick r:id="rId4"/>
              </a:rPr>
              <a:t>James Stronsky</a:t>
            </a:r>
            <a:r>
              <a:rPr lang="sv-SE" sz="1200">
                <a:solidFill>
                  <a:srgbClr val="FFFFFF"/>
                </a:solidFill>
                <a:latin typeface="Calibri"/>
                <a:ea typeface="Calibri"/>
                <a:cs typeface="Calibri"/>
                <a:sym typeface="Calibri"/>
              </a:rPr>
              <a:t> on </a:t>
            </a:r>
            <a:r>
              <a:rPr lang="sv-SE" sz="1200" u="sng">
                <a:solidFill>
                  <a:srgbClr val="FFFFFF"/>
                </a:solidFill>
                <a:latin typeface="Calibri"/>
                <a:ea typeface="Calibri"/>
                <a:cs typeface="Calibri"/>
                <a:sym typeface="Calibri"/>
                <a:hlinkClick r:id="rId5"/>
              </a:rPr>
              <a:t>Unsplash</a:t>
            </a:r>
            <a:endParaRPr sz="1200">
              <a:solidFill>
                <a:srgbClr val="FFFFFF"/>
              </a:solidFill>
              <a:latin typeface="Calibri"/>
              <a:ea typeface="Calibri"/>
              <a:cs typeface="Calibri"/>
              <a:sym typeface="Calibri"/>
            </a:endParaRPr>
          </a:p>
        </p:txBody>
      </p:sp>
      <p:sp>
        <p:nvSpPr>
          <p:cNvPr id="610" name="Google Shape;610;p89"/>
          <p:cNvSpPr txBox="1">
            <a:spLocks noGrp="1"/>
          </p:cNvSpPr>
          <p:nvPr>
            <p:ph type="title"/>
          </p:nvPr>
        </p:nvSpPr>
        <p:spPr>
          <a:xfrm>
            <a:off x="457200" y="240025"/>
            <a:ext cx="61407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solidFill>
                  <a:srgbClr val="FFFFFF"/>
                </a:solidFill>
                <a:highlight>
                  <a:schemeClr val="accent3"/>
                </a:highlight>
              </a:rPr>
              <a:t>...konkurrensen blir större</a:t>
            </a:r>
            <a:endParaRPr>
              <a:solidFill>
                <a:srgbClr val="FFFFFF"/>
              </a:solidFill>
              <a:highlight>
                <a:schemeClr val="accent3"/>
              </a:highlight>
            </a:endParaRPr>
          </a:p>
        </p:txBody>
      </p:sp>
      <p:sp>
        <p:nvSpPr>
          <p:cNvPr id="611" name="Google Shape;611;p89"/>
          <p:cNvSpPr txBox="1">
            <a:spLocks noGrp="1"/>
          </p:cNvSpPr>
          <p:nvPr>
            <p:ph type="title"/>
          </p:nvPr>
        </p:nvSpPr>
        <p:spPr>
          <a:xfrm>
            <a:off x="1486375" y="3857075"/>
            <a:ext cx="7349100" cy="857400"/>
          </a:xfrm>
          <a:prstGeom prst="rect">
            <a:avLst/>
          </a:prstGeom>
        </p:spPr>
        <p:txBody>
          <a:bodyPr spcFirstLastPara="1" wrap="square" lIns="91375" tIns="45675" rIns="91375" bIns="45675" anchor="ctr" anchorCtr="0">
            <a:noAutofit/>
          </a:bodyPr>
          <a:lstStyle/>
          <a:p>
            <a:pPr marL="0" lvl="0" indent="0" algn="r" rtl="0">
              <a:spcBef>
                <a:spcPts val="0"/>
              </a:spcBef>
              <a:spcAft>
                <a:spcPts val="0"/>
              </a:spcAft>
              <a:buNone/>
            </a:pPr>
            <a:r>
              <a:rPr lang="sv-SE">
                <a:highlight>
                  <a:schemeClr val="accent3"/>
                </a:highlight>
              </a:rPr>
              <a:t>och vågorna kommer allt tätare…</a:t>
            </a:r>
            <a:endParaRPr>
              <a:highlight>
                <a:schemeClr val="accent3"/>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90"/>
          <p:cNvPicPr preferRelativeResize="0"/>
          <p:nvPr/>
        </p:nvPicPr>
        <p:blipFill rotWithShape="1">
          <a:blip r:embed="rId3">
            <a:alphaModFix/>
          </a:blip>
          <a:srcRect b="15569"/>
          <a:stretch/>
        </p:blipFill>
        <p:spPr>
          <a:xfrm>
            <a:off x="0" y="-3526"/>
            <a:ext cx="9143998" cy="5147025"/>
          </a:xfrm>
          <a:prstGeom prst="rect">
            <a:avLst/>
          </a:prstGeom>
          <a:noFill/>
          <a:ln>
            <a:noFill/>
          </a:ln>
        </p:spPr>
      </p:pic>
      <p:sp>
        <p:nvSpPr>
          <p:cNvPr id="618" name="Google Shape;618;p90"/>
          <p:cNvSpPr/>
          <p:nvPr/>
        </p:nvSpPr>
        <p:spPr>
          <a:xfrm>
            <a:off x="6675776" y="4866501"/>
            <a:ext cx="2468100" cy="2541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sv-SE" sz="1200">
                <a:latin typeface="Calibri"/>
                <a:ea typeface="Calibri"/>
                <a:cs typeface="Calibri"/>
                <a:sym typeface="Calibri"/>
              </a:rPr>
              <a:t>Photo by </a:t>
            </a:r>
            <a:r>
              <a:rPr lang="sv-SE" sz="1200" u="sng">
                <a:latin typeface="Calibri"/>
                <a:ea typeface="Calibri"/>
                <a:cs typeface="Calibri"/>
                <a:sym typeface="Calibri"/>
                <a:hlinkClick r:id="rId4"/>
              </a:rPr>
              <a:t>Kaitlyn Jackson</a:t>
            </a:r>
            <a:r>
              <a:rPr lang="sv-SE" sz="1200">
                <a:latin typeface="Calibri"/>
                <a:ea typeface="Calibri"/>
                <a:cs typeface="Calibri"/>
                <a:sym typeface="Calibri"/>
              </a:rPr>
              <a:t> on </a:t>
            </a:r>
            <a:r>
              <a:rPr lang="sv-SE" sz="1200" u="sng">
                <a:latin typeface="Calibri"/>
                <a:ea typeface="Calibri"/>
                <a:cs typeface="Calibri"/>
                <a:sym typeface="Calibri"/>
                <a:hlinkClick r:id="rId5"/>
              </a:rPr>
              <a:t>Unsplash</a:t>
            </a:r>
            <a:endParaRPr sz="1200">
              <a:latin typeface="Calibri"/>
              <a:ea typeface="Calibri"/>
              <a:cs typeface="Calibri"/>
              <a:sym typeface="Calibri"/>
            </a:endParaRPr>
          </a:p>
        </p:txBody>
      </p:sp>
      <p:sp>
        <p:nvSpPr>
          <p:cNvPr id="619" name="Google Shape;619;p90"/>
          <p:cNvSpPr txBox="1">
            <a:spLocks noGrp="1"/>
          </p:cNvSpPr>
          <p:nvPr>
            <p:ph type="title"/>
          </p:nvPr>
        </p:nvSpPr>
        <p:spPr>
          <a:xfrm>
            <a:off x="408900" y="3726025"/>
            <a:ext cx="84813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highlight>
                  <a:schemeClr val="accent3"/>
                </a:highlight>
              </a:rPr>
              <a:t>…viktigt att våga och att våga misslyckas</a:t>
            </a:r>
            <a:endParaRPr>
              <a:highlight>
                <a:schemeClr val="accent3"/>
              </a:highlight>
            </a:endParaRPr>
          </a:p>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pic>
        <p:nvPicPr>
          <p:cNvPr id="625" name="Google Shape;625;p91"/>
          <p:cNvPicPr preferRelativeResize="0"/>
          <p:nvPr/>
        </p:nvPicPr>
        <p:blipFill rotWithShape="1">
          <a:blip r:embed="rId3">
            <a:alphaModFix/>
          </a:blip>
          <a:srcRect l="31506" r="36291"/>
          <a:stretch/>
        </p:blipFill>
        <p:spPr>
          <a:xfrm>
            <a:off x="37035" y="-31415"/>
            <a:ext cx="2484471" cy="5143502"/>
          </a:xfrm>
          <a:prstGeom prst="rect">
            <a:avLst/>
          </a:prstGeom>
          <a:noFill/>
          <a:ln>
            <a:noFill/>
          </a:ln>
        </p:spPr>
      </p:pic>
      <p:pic>
        <p:nvPicPr>
          <p:cNvPr id="626" name="Google Shape;626;p91"/>
          <p:cNvPicPr preferRelativeResize="0"/>
          <p:nvPr/>
        </p:nvPicPr>
        <p:blipFill rotWithShape="1">
          <a:blip r:embed="rId4">
            <a:alphaModFix/>
          </a:blip>
          <a:srcRect l="35733" t="7306" r="34880" b="8327"/>
          <a:stretch/>
        </p:blipFill>
        <p:spPr>
          <a:xfrm>
            <a:off x="2222925" y="-31415"/>
            <a:ext cx="2687100" cy="5143502"/>
          </a:xfrm>
          <a:prstGeom prst="rect">
            <a:avLst/>
          </a:prstGeom>
          <a:noFill/>
          <a:ln>
            <a:noFill/>
          </a:ln>
        </p:spPr>
      </p:pic>
      <p:pic>
        <p:nvPicPr>
          <p:cNvPr id="627" name="Google Shape;627;p91"/>
          <p:cNvPicPr preferRelativeResize="0"/>
          <p:nvPr/>
        </p:nvPicPr>
        <p:blipFill rotWithShape="1">
          <a:blip r:embed="rId5">
            <a:alphaModFix/>
          </a:blip>
          <a:srcRect l="13364" t="296" r="48152" b="771"/>
          <a:stretch/>
        </p:blipFill>
        <p:spPr>
          <a:xfrm>
            <a:off x="4667915" y="-20538"/>
            <a:ext cx="2668100" cy="5144399"/>
          </a:xfrm>
          <a:prstGeom prst="rect">
            <a:avLst/>
          </a:prstGeom>
          <a:noFill/>
          <a:ln>
            <a:noFill/>
          </a:ln>
        </p:spPr>
      </p:pic>
      <p:cxnSp>
        <p:nvCxnSpPr>
          <p:cNvPr id="628" name="Google Shape;628;p91"/>
          <p:cNvCxnSpPr/>
          <p:nvPr/>
        </p:nvCxnSpPr>
        <p:spPr>
          <a:xfrm>
            <a:off x="2195736" y="0"/>
            <a:ext cx="0" cy="5143500"/>
          </a:xfrm>
          <a:prstGeom prst="straightConnector1">
            <a:avLst/>
          </a:prstGeom>
          <a:blipFill rotWithShape="1">
            <a:blip r:embed="rId6">
              <a:alphaModFix/>
            </a:blip>
            <a:tile tx="0" ty="0" sx="99997" sy="99997" flip="none" algn="tl"/>
          </a:blipFill>
          <a:ln w="25400" cap="flat" cmpd="sng">
            <a:solidFill>
              <a:schemeClr val="lt1"/>
            </a:solidFill>
            <a:prstDash val="solid"/>
            <a:round/>
            <a:headEnd type="none" w="sm" len="sm"/>
            <a:tailEnd type="none" w="sm" len="sm"/>
          </a:ln>
        </p:spPr>
      </p:cxnSp>
      <p:sp>
        <p:nvSpPr>
          <p:cNvPr id="629" name="Google Shape;629;p91"/>
          <p:cNvSpPr txBox="1"/>
          <p:nvPr/>
        </p:nvSpPr>
        <p:spPr>
          <a:xfrm>
            <a:off x="37036" y="4371956"/>
            <a:ext cx="771900" cy="821100"/>
          </a:xfrm>
          <a:prstGeom prst="rect">
            <a:avLst/>
          </a:prstGeom>
          <a:noFill/>
          <a:ln>
            <a:noFill/>
          </a:ln>
        </p:spPr>
        <p:txBody>
          <a:bodyPr spcFirstLastPara="1" wrap="square" lIns="81600" tIns="40800" rIns="81600" bIns="40800" anchor="t" anchorCtr="0">
            <a:noAutofit/>
          </a:bodyPr>
          <a:lstStyle/>
          <a:p>
            <a:pPr marL="0" marR="0" lvl="0" indent="0" algn="l" rtl="0">
              <a:spcBef>
                <a:spcPts val="0"/>
              </a:spcBef>
              <a:spcAft>
                <a:spcPts val="0"/>
              </a:spcAft>
              <a:buNone/>
            </a:pPr>
            <a:r>
              <a:rPr lang="sv-SE" sz="4800">
                <a:solidFill>
                  <a:schemeClr val="lt1"/>
                </a:solidFill>
                <a:latin typeface="Open Sans"/>
                <a:ea typeface="Open Sans"/>
                <a:cs typeface="Open Sans"/>
                <a:sym typeface="Open Sans"/>
              </a:rPr>
              <a:t>1. </a:t>
            </a:r>
            <a:endParaRPr sz="1100"/>
          </a:p>
        </p:txBody>
      </p:sp>
      <p:sp>
        <p:nvSpPr>
          <p:cNvPr id="630" name="Google Shape;630;p91"/>
          <p:cNvSpPr txBox="1"/>
          <p:nvPr/>
        </p:nvSpPr>
        <p:spPr>
          <a:xfrm>
            <a:off x="2421996" y="4371951"/>
            <a:ext cx="771900" cy="821100"/>
          </a:xfrm>
          <a:prstGeom prst="rect">
            <a:avLst/>
          </a:prstGeom>
          <a:noFill/>
          <a:ln>
            <a:noFill/>
          </a:ln>
        </p:spPr>
        <p:txBody>
          <a:bodyPr spcFirstLastPara="1" wrap="square" lIns="81600" tIns="40800" rIns="81600" bIns="40800" anchor="t" anchorCtr="0">
            <a:noAutofit/>
          </a:bodyPr>
          <a:lstStyle/>
          <a:p>
            <a:pPr marL="0" marR="0" lvl="0" indent="0" algn="l" rtl="0">
              <a:spcBef>
                <a:spcPts val="0"/>
              </a:spcBef>
              <a:spcAft>
                <a:spcPts val="0"/>
              </a:spcAft>
              <a:buNone/>
            </a:pPr>
            <a:r>
              <a:rPr lang="sv-SE" sz="4800">
                <a:solidFill>
                  <a:schemeClr val="lt1"/>
                </a:solidFill>
                <a:latin typeface="Open Sans"/>
                <a:ea typeface="Open Sans"/>
                <a:cs typeface="Open Sans"/>
                <a:sym typeface="Open Sans"/>
              </a:rPr>
              <a:t>2. </a:t>
            </a:r>
            <a:endParaRPr sz="1100"/>
          </a:p>
        </p:txBody>
      </p:sp>
      <p:pic>
        <p:nvPicPr>
          <p:cNvPr id="631" name="Google Shape;631;p91"/>
          <p:cNvPicPr preferRelativeResize="0"/>
          <p:nvPr/>
        </p:nvPicPr>
        <p:blipFill rotWithShape="1">
          <a:blip r:embed="rId7">
            <a:alphaModFix/>
          </a:blip>
          <a:srcRect l="40535" t="7678" r="36455" b="7948"/>
          <a:stretch/>
        </p:blipFill>
        <p:spPr>
          <a:xfrm>
            <a:off x="7020273" y="-20538"/>
            <a:ext cx="2104009" cy="5143502"/>
          </a:xfrm>
          <a:prstGeom prst="rect">
            <a:avLst/>
          </a:prstGeom>
          <a:noFill/>
          <a:ln>
            <a:noFill/>
          </a:ln>
        </p:spPr>
      </p:pic>
      <p:cxnSp>
        <p:nvCxnSpPr>
          <p:cNvPr id="632" name="Google Shape;632;p91"/>
          <p:cNvCxnSpPr/>
          <p:nvPr/>
        </p:nvCxnSpPr>
        <p:spPr>
          <a:xfrm>
            <a:off x="4644008" y="0"/>
            <a:ext cx="0" cy="5143500"/>
          </a:xfrm>
          <a:prstGeom prst="straightConnector1">
            <a:avLst/>
          </a:prstGeom>
          <a:blipFill rotWithShape="1">
            <a:blip r:embed="rId6">
              <a:alphaModFix/>
            </a:blip>
            <a:tile tx="0" ty="0" sx="99997" sy="99997" flip="none" algn="tl"/>
          </a:blipFill>
          <a:ln w="25400" cap="flat" cmpd="sng">
            <a:solidFill>
              <a:schemeClr val="lt1"/>
            </a:solidFill>
            <a:prstDash val="solid"/>
            <a:round/>
            <a:headEnd type="none" w="sm" len="sm"/>
            <a:tailEnd type="none" w="sm" len="sm"/>
          </a:ln>
        </p:spPr>
      </p:cxnSp>
      <p:cxnSp>
        <p:nvCxnSpPr>
          <p:cNvPr id="633" name="Google Shape;633;p91"/>
          <p:cNvCxnSpPr/>
          <p:nvPr/>
        </p:nvCxnSpPr>
        <p:spPr>
          <a:xfrm>
            <a:off x="7020272" y="0"/>
            <a:ext cx="0" cy="5143500"/>
          </a:xfrm>
          <a:prstGeom prst="straightConnector1">
            <a:avLst/>
          </a:prstGeom>
          <a:blipFill rotWithShape="1">
            <a:blip r:embed="rId6">
              <a:alphaModFix/>
            </a:blip>
            <a:tile tx="0" ty="0" sx="99997" sy="99997" flip="none" algn="tl"/>
          </a:blipFill>
          <a:ln w="25400" cap="flat" cmpd="sng">
            <a:solidFill>
              <a:schemeClr val="lt1"/>
            </a:solidFill>
            <a:prstDash val="solid"/>
            <a:round/>
            <a:headEnd type="none" w="sm" len="sm"/>
            <a:tailEnd type="none" w="sm" len="sm"/>
          </a:ln>
        </p:spPr>
      </p:cxnSp>
      <p:sp>
        <p:nvSpPr>
          <p:cNvPr id="634" name="Google Shape;634;p91"/>
          <p:cNvSpPr txBox="1"/>
          <p:nvPr/>
        </p:nvSpPr>
        <p:spPr>
          <a:xfrm>
            <a:off x="4858567" y="4331481"/>
            <a:ext cx="771900" cy="821100"/>
          </a:xfrm>
          <a:prstGeom prst="rect">
            <a:avLst/>
          </a:prstGeom>
          <a:noFill/>
          <a:ln>
            <a:noFill/>
          </a:ln>
        </p:spPr>
        <p:txBody>
          <a:bodyPr spcFirstLastPara="1" wrap="square" lIns="81600" tIns="40800" rIns="81600" bIns="40800" anchor="t" anchorCtr="0">
            <a:noAutofit/>
          </a:bodyPr>
          <a:lstStyle/>
          <a:p>
            <a:pPr marL="0" marR="0" lvl="0" indent="0" algn="l" rtl="0">
              <a:spcBef>
                <a:spcPts val="0"/>
              </a:spcBef>
              <a:spcAft>
                <a:spcPts val="0"/>
              </a:spcAft>
              <a:buNone/>
            </a:pPr>
            <a:r>
              <a:rPr lang="sv-SE" sz="4800">
                <a:solidFill>
                  <a:schemeClr val="lt1"/>
                </a:solidFill>
                <a:latin typeface="Open Sans"/>
                <a:ea typeface="Open Sans"/>
                <a:cs typeface="Open Sans"/>
                <a:sym typeface="Open Sans"/>
              </a:rPr>
              <a:t>3. </a:t>
            </a:r>
            <a:endParaRPr sz="1100"/>
          </a:p>
        </p:txBody>
      </p:sp>
      <p:sp>
        <p:nvSpPr>
          <p:cNvPr id="635" name="Google Shape;635;p91"/>
          <p:cNvSpPr txBox="1"/>
          <p:nvPr/>
        </p:nvSpPr>
        <p:spPr>
          <a:xfrm>
            <a:off x="7295140" y="4322428"/>
            <a:ext cx="771900" cy="821100"/>
          </a:xfrm>
          <a:prstGeom prst="rect">
            <a:avLst/>
          </a:prstGeom>
          <a:noFill/>
          <a:ln>
            <a:noFill/>
          </a:ln>
        </p:spPr>
        <p:txBody>
          <a:bodyPr spcFirstLastPara="1" wrap="square" lIns="81600" tIns="40800" rIns="81600" bIns="40800" anchor="t" anchorCtr="0">
            <a:noAutofit/>
          </a:bodyPr>
          <a:lstStyle/>
          <a:p>
            <a:pPr marL="0" marR="0" lvl="0" indent="0" algn="l" rtl="0">
              <a:spcBef>
                <a:spcPts val="0"/>
              </a:spcBef>
              <a:spcAft>
                <a:spcPts val="0"/>
              </a:spcAft>
              <a:buNone/>
            </a:pPr>
            <a:r>
              <a:rPr lang="sv-SE" sz="4800">
                <a:solidFill>
                  <a:schemeClr val="lt1"/>
                </a:solidFill>
                <a:latin typeface="Open Sans"/>
                <a:ea typeface="Open Sans"/>
                <a:cs typeface="Open Sans"/>
                <a:sym typeface="Open Sans"/>
              </a:rPr>
              <a:t>4. </a:t>
            </a:r>
            <a:endParaRPr sz="1100"/>
          </a:p>
        </p:txBody>
      </p:sp>
      <p:sp>
        <p:nvSpPr>
          <p:cNvPr id="636" name="Google Shape;636;p91"/>
          <p:cNvSpPr/>
          <p:nvPr/>
        </p:nvSpPr>
        <p:spPr>
          <a:xfrm>
            <a:off x="-53449" y="29150"/>
            <a:ext cx="9124200" cy="5163900"/>
          </a:xfrm>
          <a:prstGeom prst="rect">
            <a:avLst/>
          </a:prstGeom>
          <a:noFill/>
          <a:ln w="38100" cap="flat" cmpd="sng">
            <a:solidFill>
              <a:schemeClr val="lt1"/>
            </a:solidFill>
            <a:prstDash val="solid"/>
            <a:round/>
            <a:headEnd type="none" w="sm" len="sm"/>
            <a:tailEnd type="none" w="sm" len="sm"/>
          </a:ln>
        </p:spPr>
        <p:txBody>
          <a:bodyPr spcFirstLastPara="1" wrap="square" lIns="91425" tIns="45725" rIns="91425" bIns="45725" anchor="t" anchorCtr="0">
            <a:noAutofit/>
          </a:bodyPr>
          <a:lstStyle/>
          <a:p>
            <a:pPr marL="0" marR="0" lvl="0" indent="0" algn="ctr" rtl="0">
              <a:spcBef>
                <a:spcPts val="0"/>
              </a:spcBef>
              <a:spcAft>
                <a:spcPts val="0"/>
              </a:spcAft>
              <a:buNone/>
            </a:pPr>
            <a:endParaRPr sz="3800">
              <a:solidFill>
                <a:srgbClr val="000000"/>
              </a:solidFill>
              <a:latin typeface="Gill Sans"/>
              <a:ea typeface="Gill Sans"/>
              <a:cs typeface="Gill Sans"/>
              <a:sym typeface="Gill Sans"/>
            </a:endParaRPr>
          </a:p>
        </p:txBody>
      </p:sp>
      <p:sp>
        <p:nvSpPr>
          <p:cNvPr id="637" name="Google Shape;637;p91"/>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endParaRPr/>
          </a:p>
        </p:txBody>
      </p:sp>
      <p:sp>
        <p:nvSpPr>
          <p:cNvPr id="638" name="Google Shape;638;p91"/>
          <p:cNvSpPr txBox="1">
            <a:spLocks noGrp="1"/>
          </p:cNvSpPr>
          <p:nvPr>
            <p:ph type="body" idx="2"/>
          </p:nvPr>
        </p:nvSpPr>
        <p:spPr>
          <a:xfrm>
            <a:off x="533400" y="4354830"/>
            <a:ext cx="4095600" cy="2214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2"/>
          <p:cNvSpPr txBox="1">
            <a:spLocks noGrp="1"/>
          </p:cNvSpPr>
          <p:nvPr>
            <p:ph type="body" idx="1"/>
          </p:nvPr>
        </p:nvSpPr>
        <p:spPr>
          <a:xfrm>
            <a:off x="457200" y="1053202"/>
            <a:ext cx="8229600" cy="1785600"/>
          </a:xfrm>
          <a:prstGeom prst="rect">
            <a:avLst/>
          </a:prstGeom>
          <a:noFill/>
          <a:ln>
            <a:noFill/>
          </a:ln>
        </p:spPr>
        <p:txBody>
          <a:bodyPr spcFirstLastPara="1" wrap="square" lIns="68575" tIns="34275" rIns="68575" bIns="34275" anchor="t" anchorCtr="0">
            <a:noAutofit/>
          </a:bodyPr>
          <a:lstStyle/>
          <a:p>
            <a:pPr marL="152400" lvl="0" indent="0" algn="ctr" rtl="0">
              <a:lnSpc>
                <a:spcPct val="90000"/>
              </a:lnSpc>
              <a:spcBef>
                <a:spcPts val="0"/>
              </a:spcBef>
              <a:spcAft>
                <a:spcPts val="0"/>
              </a:spcAft>
              <a:buClr>
                <a:schemeClr val="lt1"/>
              </a:buClr>
              <a:buSzPts val="6000"/>
              <a:buNone/>
            </a:pPr>
            <a:r>
              <a:rPr lang="sv-SE" sz="6000">
                <a:latin typeface="Open Sans ExtraBold"/>
                <a:ea typeface="Open Sans ExtraBold"/>
                <a:cs typeface="Open Sans ExtraBold"/>
                <a:sym typeface="Open Sans ExtraBold"/>
              </a:rPr>
              <a:t>Var befinner sig din verksamhet?</a:t>
            </a:r>
            <a:endParaRPr>
              <a:latin typeface="Open Sans ExtraBold"/>
              <a:ea typeface="Open Sans ExtraBold"/>
              <a:cs typeface="Open Sans ExtraBold"/>
              <a:sym typeface="Open Sans ExtraBold"/>
            </a:endParaRPr>
          </a:p>
        </p:txBody>
      </p:sp>
      <p:sp>
        <p:nvSpPr>
          <p:cNvPr id="645" name="Google Shape;645;p92"/>
          <p:cNvSpPr txBox="1"/>
          <p:nvPr/>
        </p:nvSpPr>
        <p:spPr>
          <a:xfrm>
            <a:off x="1435900" y="2838750"/>
            <a:ext cx="6429300" cy="4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2400">
                <a:solidFill>
                  <a:srgbClr val="FFFFFF"/>
                </a:solidFill>
                <a:latin typeface="Open Sans Light"/>
                <a:ea typeface="Open Sans Light"/>
                <a:cs typeface="Open Sans Light"/>
                <a:sym typeface="Open Sans Light"/>
              </a:rPr>
              <a:t>Gå till menti.com och använd koden 481207</a:t>
            </a:r>
            <a:endParaRPr sz="2400">
              <a:solidFill>
                <a:srgbClr val="FFFFFF"/>
              </a:solidFill>
              <a:latin typeface="Open Sans Light"/>
              <a:ea typeface="Open Sans Light"/>
              <a:cs typeface="Open Sans Light"/>
              <a:sym typeface="Open Sans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93"/>
          <p:cNvSpPr txBox="1">
            <a:spLocks noGrp="1"/>
          </p:cNvSpPr>
          <p:nvPr>
            <p:ph type="body" idx="1"/>
          </p:nvPr>
        </p:nvSpPr>
        <p:spPr>
          <a:xfrm>
            <a:off x="457200" y="1097280"/>
            <a:ext cx="82296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“Är en arbetsmetodik som hjälper verksamheter i digital transformation med hur de ska arbeta, vad de bör göra och när detta ska ske. Allt för att löpande maximera sin digitala konkurrenskraft.”</a:t>
            </a:r>
            <a:endParaRPr/>
          </a:p>
        </p:txBody>
      </p:sp>
      <p:sp>
        <p:nvSpPr>
          <p:cNvPr id="651" name="Google Shape;651;p93"/>
          <p:cNvSpPr txBox="1"/>
          <p:nvPr/>
        </p:nvSpPr>
        <p:spPr>
          <a:xfrm>
            <a:off x="533400" y="2629375"/>
            <a:ext cx="6691200" cy="19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sv-SE" sz="900">
                <a:solidFill>
                  <a:srgbClr val="FFFFFF"/>
                </a:solidFill>
                <a:latin typeface="Calibri"/>
                <a:ea typeface="Calibri"/>
                <a:cs typeface="Calibri"/>
                <a:sym typeface="Calibri"/>
              </a:rPr>
              <a:t>(Att leda digital transformation. HOI Förlag av Joakim Jansson och Marie Andervin, s 48 (2016))</a:t>
            </a:r>
            <a:endParaRPr sz="900">
              <a:solidFill>
                <a:srgbClr val="FFFFFF"/>
              </a:solidFill>
              <a:latin typeface="Calibri"/>
              <a:ea typeface="Calibri"/>
              <a:cs typeface="Calibri"/>
              <a:sym typeface="Calibri"/>
            </a:endParaRPr>
          </a:p>
        </p:txBody>
      </p:sp>
      <p:sp>
        <p:nvSpPr>
          <p:cNvPr id="652" name="Google Shape;652;p93"/>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Den digitala mognadsmatrisen</a:t>
            </a:r>
            <a:endParaRPr/>
          </a:p>
        </p:txBody>
      </p:sp>
      <p:sp>
        <p:nvSpPr>
          <p:cNvPr id="653" name="Google Shape;653;p93"/>
          <p:cNvSpPr txBox="1">
            <a:spLocks noGrp="1"/>
          </p:cNvSpPr>
          <p:nvPr>
            <p:ph type="body" idx="2"/>
          </p:nvPr>
        </p:nvSpPr>
        <p:spPr>
          <a:xfrm>
            <a:off x="533400" y="4354830"/>
            <a:ext cx="4095600" cy="2214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94"/>
          <p:cNvPicPr preferRelativeResize="0"/>
          <p:nvPr/>
        </p:nvPicPr>
        <p:blipFill>
          <a:blip r:embed="rId3">
            <a:alphaModFix/>
          </a:blip>
          <a:stretch>
            <a:fillRect/>
          </a:stretch>
        </p:blipFill>
        <p:spPr>
          <a:xfrm>
            <a:off x="465500" y="857400"/>
            <a:ext cx="6087250" cy="3428700"/>
          </a:xfrm>
          <a:prstGeom prst="rect">
            <a:avLst/>
          </a:prstGeom>
          <a:noFill/>
          <a:ln>
            <a:noFill/>
          </a:ln>
        </p:spPr>
      </p:pic>
      <p:sp>
        <p:nvSpPr>
          <p:cNvPr id="660" name="Google Shape;660;p94"/>
          <p:cNvSpPr txBox="1"/>
          <p:nvPr/>
        </p:nvSpPr>
        <p:spPr>
          <a:xfrm>
            <a:off x="3035697" y="630025"/>
            <a:ext cx="5628600" cy="585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sv-SE" sz="3000">
                <a:solidFill>
                  <a:schemeClr val="accent1"/>
                </a:solidFill>
                <a:latin typeface="Open Sans ExtraBold"/>
                <a:ea typeface="Open Sans ExtraBold"/>
                <a:cs typeface="Open Sans ExtraBold"/>
                <a:sym typeface="Open Sans ExtraBold"/>
              </a:rPr>
              <a:t>Mognadsmatrisen vilar på tre fundament</a:t>
            </a:r>
            <a:endParaRPr sz="3000">
              <a:solidFill>
                <a:schemeClr val="accent1"/>
              </a:solidFill>
              <a:latin typeface="Open Sans ExtraBold"/>
              <a:ea typeface="Open Sans ExtraBold"/>
              <a:cs typeface="Open Sans ExtraBold"/>
              <a:sym typeface="Open Sans ExtraBold"/>
            </a:endParaRPr>
          </a:p>
        </p:txBody>
      </p:sp>
      <p:sp>
        <p:nvSpPr>
          <p:cNvPr id="661" name="Google Shape;661;p94"/>
          <p:cNvSpPr txBox="1"/>
          <p:nvPr/>
        </p:nvSpPr>
        <p:spPr>
          <a:xfrm>
            <a:off x="557800" y="4286100"/>
            <a:ext cx="6691200" cy="19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sv-SE" sz="900">
                <a:latin typeface="Calibri"/>
                <a:ea typeface="Calibri"/>
                <a:cs typeface="Calibri"/>
                <a:sym typeface="Calibri"/>
              </a:rPr>
              <a:t>(Att leda digital transformation. HOI Förlag av Joakim Jansson och Marie Andervin, (2016))</a:t>
            </a:r>
            <a:endParaRPr sz="9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95"/>
          <p:cNvSpPr txBox="1">
            <a:spLocks noGrp="1"/>
          </p:cNvSpPr>
          <p:nvPr>
            <p:ph type="body" idx="1"/>
          </p:nvPr>
        </p:nvSpPr>
        <p:spPr>
          <a:xfrm>
            <a:off x="457200" y="1097275"/>
            <a:ext cx="71442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“Hur långt en verksamhet har kommit i sin digitala transformation visavi sin omvärld”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68" name="Google Shape;668;p95"/>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Digital mognad</a:t>
            </a:r>
            <a:endParaRPr/>
          </a:p>
        </p:txBody>
      </p:sp>
      <p:sp>
        <p:nvSpPr>
          <p:cNvPr id="669" name="Google Shape;669;p95"/>
          <p:cNvSpPr txBox="1"/>
          <p:nvPr/>
        </p:nvSpPr>
        <p:spPr>
          <a:xfrm>
            <a:off x="457200" y="2475000"/>
            <a:ext cx="6691200" cy="19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sv-SE" sz="900">
                <a:solidFill>
                  <a:schemeClr val="dk2"/>
                </a:solidFill>
                <a:latin typeface="Calibri"/>
                <a:ea typeface="Calibri"/>
                <a:cs typeface="Calibri"/>
                <a:sym typeface="Calibri"/>
              </a:rPr>
              <a:t>(Att leda digital transformation. HOI Förlag av Joakim Jansson och Marie Andervin, s58 (2016))</a:t>
            </a:r>
            <a:endParaRPr sz="900">
              <a:solidFill>
                <a:schemeClr val="dk2"/>
              </a:solidFill>
              <a:latin typeface="Calibri"/>
              <a:ea typeface="Calibri"/>
              <a:cs typeface="Calibri"/>
              <a:sym typeface="Calibri"/>
            </a:endParaRPr>
          </a:p>
        </p:txBody>
      </p:sp>
      <p:grpSp>
        <p:nvGrpSpPr>
          <p:cNvPr id="670" name="Google Shape;670;p95"/>
          <p:cNvGrpSpPr/>
          <p:nvPr/>
        </p:nvGrpSpPr>
        <p:grpSpPr>
          <a:xfrm>
            <a:off x="457201" y="3579980"/>
            <a:ext cx="1392466" cy="1418118"/>
            <a:chOff x="854750" y="2923600"/>
            <a:chExt cx="1317750" cy="1342025"/>
          </a:xfrm>
        </p:grpSpPr>
        <p:pic>
          <p:nvPicPr>
            <p:cNvPr id="671" name="Google Shape;671;p95"/>
            <p:cNvPicPr preferRelativeResize="0"/>
            <p:nvPr/>
          </p:nvPicPr>
          <p:blipFill rotWithShape="1">
            <a:blip r:embed="rId3">
              <a:alphaModFix/>
            </a:blip>
            <a:srcRect r="44693"/>
            <a:stretch/>
          </p:blipFill>
          <p:spPr>
            <a:xfrm>
              <a:off x="854750" y="2923600"/>
              <a:ext cx="1317750" cy="1342025"/>
            </a:xfrm>
            <a:prstGeom prst="rect">
              <a:avLst/>
            </a:prstGeom>
            <a:noFill/>
            <a:ln>
              <a:noFill/>
            </a:ln>
          </p:spPr>
        </p:pic>
        <p:sp>
          <p:nvSpPr>
            <p:cNvPr id="672" name="Google Shape;672;p95"/>
            <p:cNvSpPr/>
            <p:nvPr/>
          </p:nvSpPr>
          <p:spPr>
            <a:xfrm>
              <a:off x="946475" y="2984900"/>
              <a:ext cx="541800" cy="541800"/>
            </a:xfrm>
            <a:prstGeom prst="ellipse">
              <a:avLst/>
            </a:prstGeom>
            <a:solidFill>
              <a:srgbClr val="000000">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5"/>
            <p:cNvSpPr/>
            <p:nvPr/>
          </p:nvSpPr>
          <p:spPr>
            <a:xfrm>
              <a:off x="939950" y="3692550"/>
              <a:ext cx="541800" cy="541800"/>
            </a:xfrm>
            <a:prstGeom prst="ellipse">
              <a:avLst/>
            </a:prstGeom>
            <a:solidFill>
              <a:srgbClr val="000000">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Google Shape;680;p96"/>
          <p:cNvPicPr preferRelativeResize="0"/>
          <p:nvPr/>
        </p:nvPicPr>
        <p:blipFill rotWithShape="1">
          <a:blip r:embed="rId3">
            <a:alphaModFix/>
          </a:blip>
          <a:srcRect b="12288"/>
          <a:stretch/>
        </p:blipFill>
        <p:spPr>
          <a:xfrm>
            <a:off x="1993237" y="1181612"/>
            <a:ext cx="5157528" cy="2877350"/>
          </a:xfrm>
          <a:prstGeom prst="rect">
            <a:avLst/>
          </a:prstGeom>
          <a:noFill/>
          <a:ln>
            <a:noFill/>
          </a:ln>
        </p:spPr>
      </p:pic>
      <p:grpSp>
        <p:nvGrpSpPr>
          <p:cNvPr id="681" name="Google Shape;681;p96"/>
          <p:cNvGrpSpPr/>
          <p:nvPr/>
        </p:nvGrpSpPr>
        <p:grpSpPr>
          <a:xfrm>
            <a:off x="179502" y="4227902"/>
            <a:ext cx="1440131" cy="864004"/>
            <a:chOff x="1547664" y="930273"/>
            <a:chExt cx="4356113" cy="2696642"/>
          </a:xfrm>
        </p:grpSpPr>
        <p:pic>
          <p:nvPicPr>
            <p:cNvPr id="682" name="Google Shape;682;p96"/>
            <p:cNvPicPr preferRelativeResize="0"/>
            <p:nvPr/>
          </p:nvPicPr>
          <p:blipFill rotWithShape="1">
            <a:blip r:embed="rId4">
              <a:alphaModFix/>
            </a:blip>
            <a:srcRect l="29830" t="26600" r="20059" b="36999"/>
            <a:stretch/>
          </p:blipFill>
          <p:spPr>
            <a:xfrm>
              <a:off x="1547664" y="930273"/>
              <a:ext cx="4356113" cy="2696642"/>
            </a:xfrm>
            <a:prstGeom prst="rect">
              <a:avLst/>
            </a:prstGeom>
            <a:noFill/>
            <a:ln>
              <a:noFill/>
            </a:ln>
          </p:spPr>
        </p:pic>
        <p:sp>
          <p:nvSpPr>
            <p:cNvPr id="683" name="Google Shape;683;p96"/>
            <p:cNvSpPr/>
            <p:nvPr/>
          </p:nvSpPr>
          <p:spPr>
            <a:xfrm>
              <a:off x="1547664" y="2503314"/>
              <a:ext cx="1080000" cy="1080000"/>
            </a:xfrm>
            <a:prstGeom prst="ellipse">
              <a:avLst/>
            </a:prstGeom>
            <a:solidFill>
              <a:srgbClr val="AEABAB">
                <a:alpha val="87840"/>
              </a:srgbClr>
            </a:solidFill>
            <a:ln>
              <a:noFill/>
            </a:ln>
          </p:spPr>
          <p:txBody>
            <a:bodyPr spcFirstLastPara="1" wrap="square" lIns="91425" tIns="45725" rIns="91425" bIns="45725" anchor="t" anchorCtr="0">
              <a:noAutofit/>
            </a:bodyPr>
            <a:lstStyle/>
            <a:p>
              <a:pPr marL="0" marR="0" lvl="0" indent="0" algn="ctr" rtl="0">
                <a:spcBef>
                  <a:spcPts val="0"/>
                </a:spcBef>
                <a:spcAft>
                  <a:spcPts val="0"/>
                </a:spcAft>
                <a:buNone/>
              </a:pPr>
              <a:endParaRPr sz="3800" b="0" i="0" u="none" strike="noStrike" cap="none">
                <a:solidFill>
                  <a:srgbClr val="000000"/>
                </a:solidFill>
                <a:latin typeface="Gill Sans"/>
                <a:ea typeface="Gill Sans"/>
                <a:cs typeface="Gill Sans"/>
                <a:sym typeface="Gill Sans"/>
              </a:endParaRPr>
            </a:p>
          </p:txBody>
        </p:sp>
        <p:sp>
          <p:nvSpPr>
            <p:cNvPr id="684" name="Google Shape;684;p96"/>
            <p:cNvSpPr/>
            <p:nvPr/>
          </p:nvSpPr>
          <p:spPr>
            <a:xfrm>
              <a:off x="1547664" y="973873"/>
              <a:ext cx="1080000" cy="1080000"/>
            </a:xfrm>
            <a:prstGeom prst="ellipse">
              <a:avLst/>
            </a:prstGeom>
            <a:solidFill>
              <a:srgbClr val="AEABAB">
                <a:alpha val="87840"/>
              </a:srgbClr>
            </a:solidFill>
            <a:ln>
              <a:noFill/>
            </a:ln>
          </p:spPr>
          <p:txBody>
            <a:bodyPr spcFirstLastPara="1" wrap="square" lIns="91425" tIns="45725" rIns="91425" bIns="45725" anchor="t" anchorCtr="0">
              <a:noAutofit/>
            </a:bodyPr>
            <a:lstStyle/>
            <a:p>
              <a:pPr marL="0" marR="0" lvl="0" indent="0" algn="ctr" rtl="0">
                <a:spcBef>
                  <a:spcPts val="0"/>
                </a:spcBef>
                <a:spcAft>
                  <a:spcPts val="0"/>
                </a:spcAft>
                <a:buNone/>
              </a:pPr>
              <a:endParaRPr sz="3800" b="0" i="0" u="none" strike="noStrike" cap="none">
                <a:solidFill>
                  <a:srgbClr val="000000"/>
                </a:solidFill>
                <a:latin typeface="Gill Sans"/>
                <a:ea typeface="Gill Sans"/>
                <a:cs typeface="Gill Sans"/>
                <a:sym typeface="Gill Sans"/>
              </a:endParaRPr>
            </a:p>
          </p:txBody>
        </p:sp>
      </p:grpSp>
      <p:sp>
        <p:nvSpPr>
          <p:cNvPr id="685" name="Google Shape;685;p96"/>
          <p:cNvSpPr txBox="1"/>
          <p:nvPr/>
        </p:nvSpPr>
        <p:spPr>
          <a:xfrm>
            <a:off x="719990" y="534606"/>
            <a:ext cx="7704000" cy="585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v-SE" sz="3000">
                <a:solidFill>
                  <a:schemeClr val="accent1"/>
                </a:solidFill>
                <a:latin typeface="Open Sans ExtraBold"/>
                <a:ea typeface="Open Sans ExtraBold"/>
                <a:cs typeface="Open Sans ExtraBold"/>
                <a:sym typeface="Open Sans ExtraBold"/>
              </a:rPr>
              <a:t>Digital mognad</a:t>
            </a:r>
            <a:endParaRPr sz="3000">
              <a:solidFill>
                <a:schemeClr val="accent1"/>
              </a:solidFill>
              <a:latin typeface="Open Sans ExtraBold"/>
              <a:ea typeface="Open Sans ExtraBold"/>
              <a:cs typeface="Open Sans ExtraBold"/>
              <a:sym typeface="Open Sans ExtraBold"/>
            </a:endParaRPr>
          </a:p>
        </p:txBody>
      </p:sp>
      <p:sp>
        <p:nvSpPr>
          <p:cNvPr id="686" name="Google Shape;686;p96"/>
          <p:cNvSpPr txBox="1"/>
          <p:nvPr/>
        </p:nvSpPr>
        <p:spPr>
          <a:xfrm>
            <a:off x="2152300" y="4058950"/>
            <a:ext cx="6691200" cy="19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sv-SE" sz="900">
                <a:latin typeface="Calibri"/>
                <a:ea typeface="Calibri"/>
                <a:cs typeface="Calibri"/>
                <a:sym typeface="Calibri"/>
              </a:rPr>
              <a:t>(Att leda digital transformation. HOI Förlag av Joakim Jansson och Marie Andervin, (2016))</a:t>
            </a:r>
            <a:endParaRPr sz="9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pic>
        <p:nvPicPr>
          <p:cNvPr id="692" name="Google Shape;692;p97"/>
          <p:cNvPicPr preferRelativeResize="0"/>
          <p:nvPr/>
        </p:nvPicPr>
        <p:blipFill rotWithShape="1">
          <a:blip r:embed="rId3">
            <a:alphaModFix/>
          </a:blip>
          <a:srcRect b="12288"/>
          <a:stretch/>
        </p:blipFill>
        <p:spPr>
          <a:xfrm>
            <a:off x="2034763" y="1170475"/>
            <a:ext cx="5157626" cy="2874299"/>
          </a:xfrm>
          <a:prstGeom prst="rect">
            <a:avLst/>
          </a:prstGeom>
          <a:noFill/>
          <a:ln>
            <a:noFill/>
          </a:ln>
        </p:spPr>
      </p:pic>
      <p:pic>
        <p:nvPicPr>
          <p:cNvPr id="693" name="Google Shape;693;p97"/>
          <p:cNvPicPr preferRelativeResize="0"/>
          <p:nvPr/>
        </p:nvPicPr>
        <p:blipFill rotWithShape="1">
          <a:blip r:embed="rId4">
            <a:alphaModFix/>
          </a:blip>
          <a:srcRect l="31888" t="22836" r="29523" b="7815"/>
          <a:stretch/>
        </p:blipFill>
        <p:spPr>
          <a:xfrm>
            <a:off x="2310653" y="2026745"/>
            <a:ext cx="970580" cy="1161747"/>
          </a:xfrm>
          <a:prstGeom prst="rect">
            <a:avLst/>
          </a:prstGeom>
          <a:noFill/>
          <a:ln>
            <a:noFill/>
          </a:ln>
        </p:spPr>
      </p:pic>
      <p:pic>
        <p:nvPicPr>
          <p:cNvPr id="694" name="Google Shape;694;p97"/>
          <p:cNvPicPr preferRelativeResize="0"/>
          <p:nvPr/>
        </p:nvPicPr>
        <p:blipFill rotWithShape="1">
          <a:blip r:embed="rId5">
            <a:alphaModFix/>
          </a:blip>
          <a:srcRect l="7475" t="37299" r="53014" b="-422"/>
          <a:stretch/>
        </p:blipFill>
        <p:spPr>
          <a:xfrm>
            <a:off x="3988378" y="2026745"/>
            <a:ext cx="970580" cy="1161747"/>
          </a:xfrm>
          <a:prstGeom prst="rect">
            <a:avLst/>
          </a:prstGeom>
          <a:noFill/>
          <a:ln>
            <a:noFill/>
          </a:ln>
        </p:spPr>
      </p:pic>
      <p:pic>
        <p:nvPicPr>
          <p:cNvPr id="695" name="Google Shape;695;p97"/>
          <p:cNvPicPr preferRelativeResize="0"/>
          <p:nvPr/>
        </p:nvPicPr>
        <p:blipFill rotWithShape="1">
          <a:blip r:embed="rId6">
            <a:alphaModFix/>
          </a:blip>
          <a:srcRect l="36613" t="17611" r="29513" b="22829"/>
          <a:stretch/>
        </p:blipFill>
        <p:spPr>
          <a:xfrm>
            <a:off x="5666102" y="2026745"/>
            <a:ext cx="970576" cy="1136474"/>
          </a:xfrm>
          <a:prstGeom prst="rect">
            <a:avLst/>
          </a:prstGeom>
          <a:noFill/>
          <a:ln>
            <a:noFill/>
          </a:ln>
        </p:spPr>
      </p:pic>
      <p:grpSp>
        <p:nvGrpSpPr>
          <p:cNvPr id="696" name="Google Shape;696;p97"/>
          <p:cNvGrpSpPr/>
          <p:nvPr/>
        </p:nvGrpSpPr>
        <p:grpSpPr>
          <a:xfrm>
            <a:off x="179502" y="4227902"/>
            <a:ext cx="1440131" cy="864004"/>
            <a:chOff x="1547664" y="930273"/>
            <a:chExt cx="4356113" cy="2696642"/>
          </a:xfrm>
        </p:grpSpPr>
        <p:pic>
          <p:nvPicPr>
            <p:cNvPr id="697" name="Google Shape;697;p97"/>
            <p:cNvPicPr preferRelativeResize="0"/>
            <p:nvPr/>
          </p:nvPicPr>
          <p:blipFill rotWithShape="1">
            <a:blip r:embed="rId7">
              <a:alphaModFix/>
            </a:blip>
            <a:srcRect l="29830" t="26600" r="20059" b="36999"/>
            <a:stretch/>
          </p:blipFill>
          <p:spPr>
            <a:xfrm>
              <a:off x="1547664" y="930273"/>
              <a:ext cx="4356113" cy="2696642"/>
            </a:xfrm>
            <a:prstGeom prst="rect">
              <a:avLst/>
            </a:prstGeom>
            <a:noFill/>
            <a:ln>
              <a:noFill/>
            </a:ln>
          </p:spPr>
        </p:pic>
        <p:sp>
          <p:nvSpPr>
            <p:cNvPr id="698" name="Google Shape;698;p97"/>
            <p:cNvSpPr/>
            <p:nvPr/>
          </p:nvSpPr>
          <p:spPr>
            <a:xfrm>
              <a:off x="1547664" y="2503314"/>
              <a:ext cx="1080000" cy="1080000"/>
            </a:xfrm>
            <a:prstGeom prst="ellipse">
              <a:avLst/>
            </a:prstGeom>
            <a:solidFill>
              <a:srgbClr val="AEABAB">
                <a:alpha val="87840"/>
              </a:srgbClr>
            </a:solidFill>
            <a:ln>
              <a:noFill/>
            </a:ln>
          </p:spPr>
          <p:txBody>
            <a:bodyPr spcFirstLastPara="1" wrap="square" lIns="91425" tIns="45725" rIns="91425" bIns="45725" anchor="t" anchorCtr="0">
              <a:noAutofit/>
            </a:bodyPr>
            <a:lstStyle/>
            <a:p>
              <a:pPr marL="0" marR="0" lvl="0" indent="0" algn="ctr" rtl="0">
                <a:spcBef>
                  <a:spcPts val="0"/>
                </a:spcBef>
                <a:spcAft>
                  <a:spcPts val="0"/>
                </a:spcAft>
                <a:buNone/>
              </a:pPr>
              <a:endParaRPr sz="3800" b="0" i="0" u="none" strike="noStrike" cap="none">
                <a:solidFill>
                  <a:srgbClr val="000000"/>
                </a:solidFill>
                <a:latin typeface="Gill Sans"/>
                <a:ea typeface="Gill Sans"/>
                <a:cs typeface="Gill Sans"/>
                <a:sym typeface="Gill Sans"/>
              </a:endParaRPr>
            </a:p>
          </p:txBody>
        </p:sp>
        <p:sp>
          <p:nvSpPr>
            <p:cNvPr id="699" name="Google Shape;699;p97"/>
            <p:cNvSpPr/>
            <p:nvPr/>
          </p:nvSpPr>
          <p:spPr>
            <a:xfrm>
              <a:off x="1547664" y="973873"/>
              <a:ext cx="1080000" cy="1080000"/>
            </a:xfrm>
            <a:prstGeom prst="ellipse">
              <a:avLst/>
            </a:prstGeom>
            <a:solidFill>
              <a:srgbClr val="AEABAB">
                <a:alpha val="87840"/>
              </a:srgbClr>
            </a:solidFill>
            <a:ln>
              <a:noFill/>
            </a:ln>
          </p:spPr>
          <p:txBody>
            <a:bodyPr spcFirstLastPara="1" wrap="square" lIns="91425" tIns="45725" rIns="91425" bIns="45725" anchor="t" anchorCtr="0">
              <a:noAutofit/>
            </a:bodyPr>
            <a:lstStyle/>
            <a:p>
              <a:pPr marL="0" marR="0" lvl="0" indent="0" algn="ctr" rtl="0">
                <a:spcBef>
                  <a:spcPts val="0"/>
                </a:spcBef>
                <a:spcAft>
                  <a:spcPts val="0"/>
                </a:spcAft>
                <a:buNone/>
              </a:pPr>
              <a:endParaRPr sz="3800" b="0" i="0" u="none" strike="noStrike" cap="none">
                <a:solidFill>
                  <a:srgbClr val="000000"/>
                </a:solidFill>
                <a:latin typeface="Gill Sans"/>
                <a:ea typeface="Gill Sans"/>
                <a:cs typeface="Gill Sans"/>
                <a:sym typeface="Gill Sans"/>
              </a:endParaRPr>
            </a:p>
          </p:txBody>
        </p:sp>
      </p:grpSp>
      <p:sp>
        <p:nvSpPr>
          <p:cNvPr id="700" name="Google Shape;700;p97"/>
          <p:cNvSpPr txBox="1"/>
          <p:nvPr/>
        </p:nvSpPr>
        <p:spPr>
          <a:xfrm>
            <a:off x="761577" y="585006"/>
            <a:ext cx="7704000" cy="585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sv-SE" sz="3000">
                <a:solidFill>
                  <a:schemeClr val="accent1"/>
                </a:solidFill>
                <a:latin typeface="Open Sans ExtraBold"/>
                <a:ea typeface="Open Sans ExtraBold"/>
                <a:cs typeface="Open Sans ExtraBold"/>
                <a:sym typeface="Open Sans ExtraBold"/>
              </a:rPr>
              <a:t>Digital mognad</a:t>
            </a:r>
            <a:endParaRPr sz="3000">
              <a:solidFill>
                <a:schemeClr val="accent1"/>
              </a:solidFill>
              <a:latin typeface="Open Sans ExtraBold"/>
              <a:ea typeface="Open Sans ExtraBold"/>
              <a:cs typeface="Open Sans ExtraBold"/>
              <a:sym typeface="Open Sans ExtraBold"/>
            </a:endParaRPr>
          </a:p>
        </p:txBody>
      </p:sp>
      <p:sp>
        <p:nvSpPr>
          <p:cNvPr id="701" name="Google Shape;701;p97"/>
          <p:cNvSpPr txBox="1"/>
          <p:nvPr/>
        </p:nvSpPr>
        <p:spPr>
          <a:xfrm>
            <a:off x="2152300" y="4058950"/>
            <a:ext cx="6691200" cy="19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sv-SE" sz="900">
                <a:latin typeface="Calibri"/>
                <a:ea typeface="Calibri"/>
                <a:cs typeface="Calibri"/>
                <a:sym typeface="Calibri"/>
              </a:rPr>
              <a:t>(Att leda digital transformation. HOI Förlag av Joakim Jansson och Marie Andervin, (2016))</a:t>
            </a:r>
            <a:endParaRPr sz="90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98"/>
          <p:cNvPicPr preferRelativeResize="0"/>
          <p:nvPr/>
        </p:nvPicPr>
        <p:blipFill rotWithShape="1">
          <a:blip r:embed="rId3">
            <a:alphaModFix/>
          </a:blip>
          <a:srcRect l="734" t="19646" b="29150"/>
          <a:stretch/>
        </p:blipFill>
        <p:spPr>
          <a:xfrm>
            <a:off x="621450" y="1226750"/>
            <a:ext cx="7901100" cy="2881676"/>
          </a:xfrm>
          <a:prstGeom prst="rect">
            <a:avLst/>
          </a:prstGeom>
          <a:noFill/>
          <a:ln>
            <a:noFill/>
          </a:ln>
        </p:spPr>
      </p:pic>
      <p:sp>
        <p:nvSpPr>
          <p:cNvPr id="708" name="Google Shape;708;p98"/>
          <p:cNvSpPr txBox="1"/>
          <p:nvPr/>
        </p:nvSpPr>
        <p:spPr>
          <a:xfrm>
            <a:off x="748550" y="245950"/>
            <a:ext cx="7517400" cy="13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3000">
                <a:solidFill>
                  <a:schemeClr val="accent1"/>
                </a:solidFill>
                <a:latin typeface="Open Sans ExtraBold"/>
                <a:ea typeface="Open Sans ExtraBold"/>
                <a:cs typeface="Open Sans ExtraBold"/>
                <a:sym typeface="Open Sans ExtraBold"/>
              </a:rPr>
              <a:t>Arbetsmetodiken - Nio digitala motorer som mognar i takt</a:t>
            </a:r>
            <a:endParaRPr sz="3000">
              <a:solidFill>
                <a:schemeClr val="accent1"/>
              </a:solidFill>
              <a:latin typeface="Open Sans ExtraBold"/>
              <a:ea typeface="Open Sans ExtraBold"/>
              <a:cs typeface="Open Sans ExtraBold"/>
              <a:sym typeface="Open Sans ExtraBold"/>
            </a:endParaRPr>
          </a:p>
        </p:txBody>
      </p:sp>
      <p:sp>
        <p:nvSpPr>
          <p:cNvPr id="709" name="Google Shape;709;p98"/>
          <p:cNvSpPr>
            <a:spLocks noGrp="1"/>
          </p:cNvSpPr>
          <p:nvPr>
            <p:ph type="pic" idx="2"/>
          </p:nvPr>
        </p:nvSpPr>
        <p:spPr>
          <a:xfrm>
            <a:off x="0" y="0"/>
            <a:ext cx="9144000" cy="3431100"/>
          </a:xfrm>
          <a:prstGeom prst="rect">
            <a:avLst/>
          </a:prstGeom>
        </p:spPr>
        <p:txBody>
          <a:bodyPr spcFirstLastPara="1" wrap="square" lIns="91375" tIns="45675" rIns="91375" bIns="45675" anchor="ctr" anchorCtr="0">
            <a:noAutofit/>
          </a:bodyPr>
          <a:lstStyle/>
          <a:p>
            <a:pPr marL="0" lvl="0" indent="0" algn="ctr" rtl="0">
              <a:spcBef>
                <a:spcPts val="280"/>
              </a:spcBef>
              <a:spcAft>
                <a:spcPts val="0"/>
              </a:spcAft>
              <a:buNone/>
            </a:pPr>
            <a:endParaRPr/>
          </a:p>
        </p:txBody>
      </p:sp>
      <p:sp>
        <p:nvSpPr>
          <p:cNvPr id="710" name="Google Shape;710;p98"/>
          <p:cNvSpPr txBox="1">
            <a:spLocks noGrp="1"/>
          </p:cNvSpPr>
          <p:nvPr>
            <p:ph type="body" idx="1"/>
          </p:nvPr>
        </p:nvSpPr>
        <p:spPr>
          <a:xfrm>
            <a:off x="533400" y="4354830"/>
            <a:ext cx="4095600" cy="2214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1"/>
          <p:cNvSpPr txBox="1">
            <a:spLocks noGrp="1"/>
          </p:cNvSpPr>
          <p:nvPr>
            <p:ph type="title"/>
          </p:nvPr>
        </p:nvSpPr>
        <p:spPr>
          <a:xfrm>
            <a:off x="457200" y="240030"/>
            <a:ext cx="37338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Check-in!</a:t>
            </a:r>
            <a:endParaRPr/>
          </a:p>
        </p:txBody>
      </p:sp>
      <p:sp>
        <p:nvSpPr>
          <p:cNvPr id="428" name="Google Shape;428;p71"/>
          <p:cNvSpPr txBox="1">
            <a:spLocks noGrp="1"/>
          </p:cNvSpPr>
          <p:nvPr>
            <p:ph type="body" idx="1"/>
          </p:nvPr>
        </p:nvSpPr>
        <p:spPr>
          <a:xfrm>
            <a:off x="457200" y="1097275"/>
            <a:ext cx="40956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Clr>
                <a:srgbClr val="000000"/>
              </a:buClr>
              <a:buFont typeface="Arial"/>
              <a:buNone/>
            </a:pPr>
            <a:r>
              <a:rPr lang="sv-SE">
                <a:solidFill>
                  <a:srgbClr val="FFFFFF"/>
                </a:solidFill>
              </a:rPr>
              <a:t>Förväntningar   -&gt;   På gång   -&gt;   Klart!</a:t>
            </a:r>
            <a:endParaRPr>
              <a:solidFill>
                <a:srgbClr val="FFFFFF"/>
              </a:solidFill>
            </a:endParaRPr>
          </a:p>
          <a:p>
            <a:pPr marL="0" lvl="0" indent="0" algn="l" rtl="0">
              <a:spcBef>
                <a:spcPts val="0"/>
              </a:spcBef>
              <a:spcAft>
                <a:spcPts val="0"/>
              </a:spcAft>
              <a:buClr>
                <a:srgbClr val="000000"/>
              </a:buClr>
              <a:buFont typeface="Arial"/>
              <a:buNone/>
            </a:pPr>
            <a:endParaRPr>
              <a:solidFill>
                <a:srgbClr val="FFFFFF"/>
              </a:solidFill>
            </a:endParaRPr>
          </a:p>
          <a:p>
            <a:pPr marL="0" lvl="0" indent="0" algn="l" rtl="0">
              <a:spcBef>
                <a:spcPts val="0"/>
              </a:spcBef>
              <a:spcAft>
                <a:spcPts val="0"/>
              </a:spcAft>
              <a:buClr>
                <a:srgbClr val="000000"/>
              </a:buClr>
              <a:buFont typeface="Arial"/>
              <a:buNone/>
            </a:pPr>
            <a:r>
              <a:rPr lang="sv-SE">
                <a:solidFill>
                  <a:srgbClr val="FFFFFF"/>
                </a:solidFill>
              </a:rPr>
              <a:t>Skriv ner dina förväntningar på post-it-lappar, en per lapp, signera med dina initialer.</a:t>
            </a:r>
            <a:endParaRPr>
              <a:solidFill>
                <a:srgbClr val="FFFFFF"/>
              </a:solidFill>
            </a:endParaRPr>
          </a:p>
          <a:p>
            <a:pPr marL="0" lvl="0" indent="0" algn="l" rtl="0">
              <a:spcBef>
                <a:spcPts val="0"/>
              </a:spcBef>
              <a:spcAft>
                <a:spcPts val="0"/>
              </a:spcAft>
              <a:buNone/>
            </a:pPr>
            <a:endParaRPr>
              <a:solidFill>
                <a:srgbClr val="FFFFFF"/>
              </a:solidFill>
            </a:endParaRPr>
          </a:p>
        </p:txBody>
      </p:sp>
      <p:pic>
        <p:nvPicPr>
          <p:cNvPr id="429" name="Google Shape;429;p71"/>
          <p:cNvPicPr preferRelativeResize="0"/>
          <p:nvPr/>
        </p:nvPicPr>
        <p:blipFill rotWithShape="1">
          <a:blip r:embed="rId3">
            <a:alphaModFix/>
          </a:blip>
          <a:srcRect l="7834"/>
          <a:stretch/>
        </p:blipFill>
        <p:spPr>
          <a:xfrm>
            <a:off x="4709229" y="3"/>
            <a:ext cx="4434771" cy="34311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99"/>
          <p:cNvPicPr preferRelativeResize="0"/>
          <p:nvPr/>
        </p:nvPicPr>
        <p:blipFill rotWithShape="1">
          <a:blip r:embed="rId3">
            <a:alphaModFix/>
          </a:blip>
          <a:srcRect l="7371" t="7475" r="7601"/>
          <a:stretch/>
        </p:blipFill>
        <p:spPr>
          <a:xfrm>
            <a:off x="2700850" y="283500"/>
            <a:ext cx="3963500" cy="5424774"/>
          </a:xfrm>
          <a:prstGeom prst="rect">
            <a:avLst/>
          </a:prstGeom>
          <a:noFill/>
          <a:ln>
            <a:noFill/>
          </a:ln>
        </p:spPr>
      </p:pic>
      <p:pic>
        <p:nvPicPr>
          <p:cNvPr id="717" name="Google Shape;717;p99"/>
          <p:cNvPicPr preferRelativeResize="0"/>
          <p:nvPr/>
        </p:nvPicPr>
        <p:blipFill>
          <a:blip r:embed="rId4">
            <a:alphaModFix/>
          </a:blip>
          <a:stretch>
            <a:fillRect/>
          </a:stretch>
        </p:blipFill>
        <p:spPr>
          <a:xfrm>
            <a:off x="4556525" y="4576225"/>
            <a:ext cx="432925" cy="432925"/>
          </a:xfrm>
          <a:prstGeom prst="rect">
            <a:avLst/>
          </a:prstGeom>
          <a:noFill/>
          <a:ln>
            <a:noFill/>
          </a:ln>
        </p:spPr>
      </p:pic>
      <p:pic>
        <p:nvPicPr>
          <p:cNvPr id="718" name="Google Shape;718;p99"/>
          <p:cNvPicPr preferRelativeResize="0"/>
          <p:nvPr/>
        </p:nvPicPr>
        <p:blipFill>
          <a:blip r:embed="rId5">
            <a:alphaModFix/>
          </a:blip>
          <a:stretch>
            <a:fillRect/>
          </a:stretch>
        </p:blipFill>
        <p:spPr>
          <a:xfrm>
            <a:off x="4538072" y="3865849"/>
            <a:ext cx="248700" cy="466901"/>
          </a:xfrm>
          <a:prstGeom prst="rect">
            <a:avLst/>
          </a:prstGeom>
          <a:noFill/>
          <a:ln>
            <a:noFill/>
          </a:ln>
        </p:spPr>
      </p:pic>
      <p:pic>
        <p:nvPicPr>
          <p:cNvPr id="719" name="Google Shape;719;p99"/>
          <p:cNvPicPr preferRelativeResize="0"/>
          <p:nvPr/>
        </p:nvPicPr>
        <p:blipFill>
          <a:blip r:embed="rId6">
            <a:alphaModFix/>
          </a:blip>
          <a:stretch>
            <a:fillRect/>
          </a:stretch>
        </p:blipFill>
        <p:spPr>
          <a:xfrm>
            <a:off x="4445978" y="3182268"/>
            <a:ext cx="340800" cy="342532"/>
          </a:xfrm>
          <a:prstGeom prst="rect">
            <a:avLst/>
          </a:prstGeom>
          <a:noFill/>
          <a:ln>
            <a:noFill/>
          </a:ln>
        </p:spPr>
      </p:pic>
      <p:pic>
        <p:nvPicPr>
          <p:cNvPr id="720" name="Google Shape;720;p99"/>
          <p:cNvPicPr preferRelativeResize="0"/>
          <p:nvPr/>
        </p:nvPicPr>
        <p:blipFill>
          <a:blip r:embed="rId7">
            <a:alphaModFix/>
          </a:blip>
          <a:stretch>
            <a:fillRect/>
          </a:stretch>
        </p:blipFill>
        <p:spPr>
          <a:xfrm>
            <a:off x="2183725" y="1170000"/>
            <a:ext cx="597800" cy="597800"/>
          </a:xfrm>
          <a:prstGeom prst="rect">
            <a:avLst/>
          </a:prstGeom>
          <a:noFill/>
          <a:ln>
            <a:noFill/>
          </a:ln>
        </p:spPr>
      </p:pic>
      <p:pic>
        <p:nvPicPr>
          <p:cNvPr id="721" name="Google Shape;721;p99"/>
          <p:cNvPicPr preferRelativeResize="0"/>
          <p:nvPr/>
        </p:nvPicPr>
        <p:blipFill>
          <a:blip r:embed="rId8">
            <a:alphaModFix/>
          </a:blip>
          <a:stretch>
            <a:fillRect/>
          </a:stretch>
        </p:blipFill>
        <p:spPr>
          <a:xfrm>
            <a:off x="2473335" y="345175"/>
            <a:ext cx="751940" cy="597800"/>
          </a:xfrm>
          <a:prstGeom prst="rect">
            <a:avLst/>
          </a:prstGeom>
          <a:noFill/>
          <a:ln>
            <a:noFill/>
          </a:ln>
        </p:spPr>
      </p:pic>
      <p:pic>
        <p:nvPicPr>
          <p:cNvPr id="722" name="Google Shape;722;p99"/>
          <p:cNvPicPr preferRelativeResize="0"/>
          <p:nvPr/>
        </p:nvPicPr>
        <p:blipFill>
          <a:blip r:embed="rId9">
            <a:alphaModFix/>
          </a:blip>
          <a:stretch>
            <a:fillRect/>
          </a:stretch>
        </p:blipFill>
        <p:spPr>
          <a:xfrm>
            <a:off x="3594725" y="20171"/>
            <a:ext cx="540475" cy="432925"/>
          </a:xfrm>
          <a:prstGeom prst="rect">
            <a:avLst/>
          </a:prstGeom>
          <a:noFill/>
          <a:ln>
            <a:noFill/>
          </a:ln>
        </p:spPr>
      </p:pic>
      <p:pic>
        <p:nvPicPr>
          <p:cNvPr id="723" name="Google Shape;723;p99"/>
          <p:cNvPicPr preferRelativeResize="0"/>
          <p:nvPr/>
        </p:nvPicPr>
        <p:blipFill>
          <a:blip r:embed="rId10">
            <a:alphaModFix/>
          </a:blip>
          <a:stretch>
            <a:fillRect/>
          </a:stretch>
        </p:blipFill>
        <p:spPr>
          <a:xfrm>
            <a:off x="6569700" y="1169991"/>
            <a:ext cx="597800" cy="646534"/>
          </a:xfrm>
          <a:prstGeom prst="rect">
            <a:avLst/>
          </a:prstGeom>
          <a:noFill/>
          <a:ln>
            <a:noFill/>
          </a:ln>
        </p:spPr>
      </p:pic>
      <p:pic>
        <p:nvPicPr>
          <p:cNvPr id="724" name="Google Shape;724;p99"/>
          <p:cNvPicPr preferRelativeResize="0"/>
          <p:nvPr/>
        </p:nvPicPr>
        <p:blipFill>
          <a:blip r:embed="rId11">
            <a:alphaModFix/>
          </a:blip>
          <a:stretch>
            <a:fillRect/>
          </a:stretch>
        </p:blipFill>
        <p:spPr>
          <a:xfrm>
            <a:off x="6333200" y="538087"/>
            <a:ext cx="540475" cy="454111"/>
          </a:xfrm>
          <a:prstGeom prst="rect">
            <a:avLst/>
          </a:prstGeom>
          <a:noFill/>
          <a:ln>
            <a:noFill/>
          </a:ln>
        </p:spPr>
      </p:pic>
      <p:pic>
        <p:nvPicPr>
          <p:cNvPr id="725" name="Google Shape;725;p99"/>
          <p:cNvPicPr preferRelativeResize="0"/>
          <p:nvPr/>
        </p:nvPicPr>
        <p:blipFill>
          <a:blip r:embed="rId12">
            <a:alphaModFix/>
          </a:blip>
          <a:stretch>
            <a:fillRect/>
          </a:stretch>
        </p:blipFill>
        <p:spPr>
          <a:xfrm>
            <a:off x="5417075" y="58122"/>
            <a:ext cx="432925" cy="394986"/>
          </a:xfrm>
          <a:prstGeom prst="rect">
            <a:avLst/>
          </a:prstGeom>
          <a:noFill/>
          <a:ln>
            <a:noFill/>
          </a:ln>
        </p:spPr>
      </p:pic>
      <p:sp>
        <p:nvSpPr>
          <p:cNvPr id="726" name="Google Shape;726;p99"/>
          <p:cNvSpPr txBox="1"/>
          <p:nvPr/>
        </p:nvSpPr>
        <p:spPr>
          <a:xfrm>
            <a:off x="1320875" y="4621388"/>
            <a:ext cx="32172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solidFill>
                  <a:schemeClr val="accent4"/>
                </a:solidFill>
                <a:latin typeface="Open Sans ExtraBold"/>
                <a:ea typeface="Open Sans ExtraBold"/>
                <a:cs typeface="Open Sans ExtraBold"/>
                <a:sym typeface="Open Sans ExtraBold"/>
              </a:rPr>
              <a:t>Värderingar, vision och mission</a:t>
            </a:r>
            <a:endParaRPr>
              <a:solidFill>
                <a:schemeClr val="accent4"/>
              </a:solidFill>
              <a:latin typeface="Open Sans ExtraBold"/>
              <a:ea typeface="Open Sans ExtraBold"/>
              <a:cs typeface="Open Sans ExtraBold"/>
              <a:sym typeface="Open Sans ExtraBold"/>
            </a:endParaRPr>
          </a:p>
        </p:txBody>
      </p:sp>
      <p:sp>
        <p:nvSpPr>
          <p:cNvPr id="727" name="Google Shape;727;p99"/>
          <p:cNvSpPr txBox="1"/>
          <p:nvPr/>
        </p:nvSpPr>
        <p:spPr>
          <a:xfrm>
            <a:off x="5074000" y="4079275"/>
            <a:ext cx="32172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solidFill>
                  <a:schemeClr val="accent4"/>
                </a:solidFill>
                <a:latin typeface="Open Sans ExtraBold"/>
                <a:ea typeface="Open Sans ExtraBold"/>
                <a:cs typeface="Open Sans ExtraBold"/>
                <a:sym typeface="Open Sans ExtraBold"/>
              </a:rPr>
              <a:t>Strategi</a:t>
            </a:r>
            <a:endParaRPr>
              <a:solidFill>
                <a:schemeClr val="accent4"/>
              </a:solidFill>
              <a:latin typeface="Open Sans ExtraBold"/>
              <a:ea typeface="Open Sans ExtraBold"/>
              <a:cs typeface="Open Sans ExtraBold"/>
              <a:sym typeface="Open Sans ExtraBold"/>
            </a:endParaRPr>
          </a:p>
        </p:txBody>
      </p:sp>
      <p:sp>
        <p:nvSpPr>
          <p:cNvPr id="728" name="Google Shape;728;p99"/>
          <p:cNvSpPr txBox="1"/>
          <p:nvPr/>
        </p:nvSpPr>
        <p:spPr>
          <a:xfrm>
            <a:off x="1740375" y="3182225"/>
            <a:ext cx="15687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solidFill>
                  <a:schemeClr val="accent4"/>
                </a:solidFill>
                <a:latin typeface="Open Sans ExtraBold"/>
                <a:ea typeface="Open Sans ExtraBold"/>
                <a:cs typeface="Open Sans ExtraBold"/>
                <a:sym typeface="Open Sans ExtraBold"/>
              </a:rPr>
              <a:t>Organisation</a:t>
            </a:r>
            <a:endParaRPr>
              <a:solidFill>
                <a:schemeClr val="accent4"/>
              </a:solidFill>
              <a:latin typeface="Open Sans ExtraBold"/>
              <a:ea typeface="Open Sans ExtraBold"/>
              <a:cs typeface="Open Sans ExtraBold"/>
              <a:sym typeface="Open Sans ExtraBold"/>
            </a:endParaRPr>
          </a:p>
        </p:txBody>
      </p:sp>
      <p:sp>
        <p:nvSpPr>
          <p:cNvPr id="729" name="Google Shape;729;p99"/>
          <p:cNvSpPr txBox="1"/>
          <p:nvPr/>
        </p:nvSpPr>
        <p:spPr>
          <a:xfrm>
            <a:off x="289200" y="195463"/>
            <a:ext cx="15687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solidFill>
                  <a:schemeClr val="accent4"/>
                </a:solidFill>
                <a:latin typeface="Open Sans ExtraBold"/>
                <a:ea typeface="Open Sans ExtraBold"/>
                <a:cs typeface="Open Sans ExtraBold"/>
                <a:sym typeface="Open Sans ExtraBold"/>
              </a:rPr>
              <a:t>Data &amp; analys</a:t>
            </a:r>
            <a:endParaRPr>
              <a:solidFill>
                <a:schemeClr val="accent4"/>
              </a:solidFill>
              <a:latin typeface="Open Sans ExtraBold"/>
              <a:ea typeface="Open Sans ExtraBold"/>
              <a:cs typeface="Open Sans ExtraBold"/>
              <a:sym typeface="Open Sans ExtraBold"/>
            </a:endParaRPr>
          </a:p>
        </p:txBody>
      </p:sp>
      <p:sp>
        <p:nvSpPr>
          <p:cNvPr id="730" name="Google Shape;730;p99"/>
          <p:cNvSpPr txBox="1"/>
          <p:nvPr/>
        </p:nvSpPr>
        <p:spPr>
          <a:xfrm>
            <a:off x="289200" y="743838"/>
            <a:ext cx="15687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solidFill>
                  <a:schemeClr val="accent4"/>
                </a:solidFill>
                <a:latin typeface="Open Sans ExtraBold"/>
                <a:ea typeface="Open Sans ExtraBold"/>
                <a:cs typeface="Open Sans ExtraBold"/>
                <a:sym typeface="Open Sans ExtraBold"/>
              </a:rPr>
              <a:t>Infrastruktur</a:t>
            </a:r>
            <a:endParaRPr>
              <a:solidFill>
                <a:schemeClr val="accent4"/>
              </a:solidFill>
              <a:latin typeface="Open Sans ExtraBold"/>
              <a:ea typeface="Open Sans ExtraBold"/>
              <a:cs typeface="Open Sans ExtraBold"/>
              <a:sym typeface="Open Sans ExtraBold"/>
            </a:endParaRPr>
          </a:p>
        </p:txBody>
      </p:sp>
      <p:sp>
        <p:nvSpPr>
          <p:cNvPr id="731" name="Google Shape;731;p99"/>
          <p:cNvSpPr txBox="1"/>
          <p:nvPr/>
        </p:nvSpPr>
        <p:spPr>
          <a:xfrm>
            <a:off x="306025" y="1321950"/>
            <a:ext cx="15687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solidFill>
                  <a:schemeClr val="accent4"/>
                </a:solidFill>
                <a:latin typeface="Open Sans ExtraBold"/>
                <a:ea typeface="Open Sans ExtraBold"/>
                <a:cs typeface="Open Sans ExtraBold"/>
                <a:sym typeface="Open Sans ExtraBold"/>
              </a:rPr>
              <a:t>Processer</a:t>
            </a:r>
            <a:endParaRPr>
              <a:solidFill>
                <a:schemeClr val="accent4"/>
              </a:solidFill>
              <a:latin typeface="Open Sans ExtraBold"/>
              <a:ea typeface="Open Sans ExtraBold"/>
              <a:cs typeface="Open Sans ExtraBold"/>
              <a:sym typeface="Open Sans ExtraBold"/>
            </a:endParaRPr>
          </a:p>
        </p:txBody>
      </p:sp>
      <p:sp>
        <p:nvSpPr>
          <p:cNvPr id="732" name="Google Shape;732;p99"/>
          <p:cNvSpPr txBox="1"/>
          <p:nvPr/>
        </p:nvSpPr>
        <p:spPr>
          <a:xfrm>
            <a:off x="7350025" y="180600"/>
            <a:ext cx="15687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solidFill>
                  <a:schemeClr val="accent4"/>
                </a:solidFill>
                <a:latin typeface="Open Sans ExtraBold"/>
                <a:ea typeface="Open Sans ExtraBold"/>
                <a:cs typeface="Open Sans ExtraBold"/>
                <a:sym typeface="Open Sans ExtraBold"/>
              </a:rPr>
              <a:t>Relationer</a:t>
            </a:r>
            <a:endParaRPr>
              <a:solidFill>
                <a:schemeClr val="accent4"/>
              </a:solidFill>
              <a:latin typeface="Open Sans ExtraBold"/>
              <a:ea typeface="Open Sans ExtraBold"/>
              <a:cs typeface="Open Sans ExtraBold"/>
              <a:sym typeface="Open Sans ExtraBold"/>
            </a:endParaRPr>
          </a:p>
        </p:txBody>
      </p:sp>
      <p:sp>
        <p:nvSpPr>
          <p:cNvPr id="733" name="Google Shape;733;p99"/>
          <p:cNvSpPr txBox="1"/>
          <p:nvPr/>
        </p:nvSpPr>
        <p:spPr>
          <a:xfrm>
            <a:off x="7350025" y="728975"/>
            <a:ext cx="1568700" cy="3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solidFill>
                  <a:schemeClr val="accent4"/>
                </a:solidFill>
                <a:latin typeface="Open Sans ExtraBold"/>
                <a:ea typeface="Open Sans ExtraBold"/>
                <a:cs typeface="Open Sans ExtraBold"/>
                <a:sym typeface="Open Sans ExtraBold"/>
              </a:rPr>
              <a:t>Kontaktytor</a:t>
            </a:r>
            <a:endParaRPr>
              <a:solidFill>
                <a:schemeClr val="accent4"/>
              </a:solidFill>
              <a:latin typeface="Open Sans ExtraBold"/>
              <a:ea typeface="Open Sans ExtraBold"/>
              <a:cs typeface="Open Sans ExtraBold"/>
              <a:sym typeface="Open Sans ExtraBold"/>
            </a:endParaRPr>
          </a:p>
        </p:txBody>
      </p:sp>
      <p:sp>
        <p:nvSpPr>
          <p:cNvPr id="734" name="Google Shape;734;p99"/>
          <p:cNvSpPr txBox="1"/>
          <p:nvPr/>
        </p:nvSpPr>
        <p:spPr>
          <a:xfrm>
            <a:off x="7366850" y="1307115"/>
            <a:ext cx="1568700" cy="7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solidFill>
                  <a:schemeClr val="accent4"/>
                </a:solidFill>
                <a:latin typeface="Open Sans ExtraBold"/>
                <a:ea typeface="Open Sans ExtraBold"/>
                <a:cs typeface="Open Sans ExtraBold"/>
                <a:sym typeface="Open Sans ExtraBold"/>
              </a:rPr>
              <a:t>Erbjudande &amp; finansierings-modell</a:t>
            </a:r>
            <a:endParaRPr>
              <a:solidFill>
                <a:schemeClr val="accent4"/>
              </a:solidFill>
              <a:latin typeface="Open Sans ExtraBold"/>
              <a:ea typeface="Open Sans ExtraBold"/>
              <a:cs typeface="Open Sans ExtraBold"/>
              <a:sym typeface="Open Sans Extra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00"/>
          <p:cNvSpPr txBox="1">
            <a:spLocks noGrp="1"/>
          </p:cNvSpPr>
          <p:nvPr>
            <p:ph type="body" idx="1"/>
          </p:nvPr>
        </p:nvSpPr>
        <p:spPr>
          <a:xfrm>
            <a:off x="457200" y="1097280"/>
            <a:ext cx="82296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“En innovation kan definieras som en ny idé, till exempel en produkt, lösning, affärsidé, tjänst, kemisk formel, matematisk metodik eller teknologi som visar sig lovande eller fungerar och som är ny”</a:t>
            </a:r>
            <a:endParaRPr/>
          </a:p>
          <a:p>
            <a:pPr marL="0" lvl="0" indent="0" algn="l" rtl="0">
              <a:spcBef>
                <a:spcPts val="0"/>
              </a:spcBef>
              <a:spcAft>
                <a:spcPts val="0"/>
              </a:spcAft>
              <a:buNone/>
            </a:pPr>
            <a:endParaRPr/>
          </a:p>
          <a:p>
            <a:pPr marL="0" lvl="0" indent="0" algn="l" rtl="0">
              <a:spcBef>
                <a:spcPts val="0"/>
              </a:spcBef>
              <a:spcAft>
                <a:spcPts val="0"/>
              </a:spcAft>
              <a:buNone/>
            </a:pPr>
            <a:r>
              <a:rPr lang="sv-SE"/>
              <a:t>Wikipedia</a:t>
            </a:r>
            <a:endParaRPr/>
          </a:p>
          <a:p>
            <a:pPr marL="0" lvl="0" indent="0" algn="l" rtl="0">
              <a:spcBef>
                <a:spcPts val="0"/>
              </a:spcBef>
              <a:spcAft>
                <a:spcPts val="0"/>
              </a:spcAft>
              <a:buNone/>
            </a:pPr>
            <a:endParaRPr/>
          </a:p>
        </p:txBody>
      </p:sp>
      <p:sp>
        <p:nvSpPr>
          <p:cNvPr id="741" name="Google Shape;741;p100"/>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Innovation</a:t>
            </a:r>
            <a:endParaRPr/>
          </a:p>
        </p:txBody>
      </p:sp>
      <p:grpSp>
        <p:nvGrpSpPr>
          <p:cNvPr id="742" name="Google Shape;742;p100"/>
          <p:cNvGrpSpPr/>
          <p:nvPr/>
        </p:nvGrpSpPr>
        <p:grpSpPr>
          <a:xfrm>
            <a:off x="854750" y="3490338"/>
            <a:ext cx="1317750" cy="1342025"/>
            <a:chOff x="854750" y="2923600"/>
            <a:chExt cx="1317750" cy="1342025"/>
          </a:xfrm>
        </p:grpSpPr>
        <p:pic>
          <p:nvPicPr>
            <p:cNvPr id="743" name="Google Shape;743;p100"/>
            <p:cNvPicPr preferRelativeResize="0"/>
            <p:nvPr/>
          </p:nvPicPr>
          <p:blipFill rotWithShape="1">
            <a:blip r:embed="rId3">
              <a:alphaModFix/>
            </a:blip>
            <a:srcRect r="44693"/>
            <a:stretch/>
          </p:blipFill>
          <p:spPr>
            <a:xfrm>
              <a:off x="854750" y="2923600"/>
              <a:ext cx="1317750" cy="1342025"/>
            </a:xfrm>
            <a:prstGeom prst="rect">
              <a:avLst/>
            </a:prstGeom>
            <a:noFill/>
            <a:ln>
              <a:noFill/>
            </a:ln>
          </p:spPr>
        </p:pic>
        <p:sp>
          <p:nvSpPr>
            <p:cNvPr id="744" name="Google Shape;744;p100"/>
            <p:cNvSpPr/>
            <p:nvPr/>
          </p:nvSpPr>
          <p:spPr>
            <a:xfrm>
              <a:off x="1557650" y="3337500"/>
              <a:ext cx="541800" cy="541800"/>
            </a:xfrm>
            <a:prstGeom prst="ellipse">
              <a:avLst/>
            </a:prstGeom>
            <a:solidFill>
              <a:srgbClr val="000000">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00"/>
            <p:cNvSpPr/>
            <p:nvPr/>
          </p:nvSpPr>
          <p:spPr>
            <a:xfrm>
              <a:off x="930250" y="2988375"/>
              <a:ext cx="541800" cy="541800"/>
            </a:xfrm>
            <a:prstGeom prst="ellipse">
              <a:avLst/>
            </a:prstGeom>
            <a:solidFill>
              <a:srgbClr val="000000">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01"/>
          <p:cNvSpPr txBox="1">
            <a:spLocks noGrp="1"/>
          </p:cNvSpPr>
          <p:nvPr>
            <p:ph type="body" idx="1"/>
          </p:nvPr>
        </p:nvSpPr>
        <p:spPr>
          <a:xfrm>
            <a:off x="457200" y="1405900"/>
            <a:ext cx="3242700" cy="26061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“Svårigheten ligger inte i att hitta nya idéer, utan att lämna de gamla” </a:t>
            </a:r>
            <a:endParaRPr/>
          </a:p>
          <a:p>
            <a:pPr marL="0" lvl="0" indent="0" algn="l" rtl="0">
              <a:spcBef>
                <a:spcPts val="0"/>
              </a:spcBef>
              <a:spcAft>
                <a:spcPts val="0"/>
              </a:spcAft>
              <a:buNone/>
            </a:pPr>
            <a:endParaRPr/>
          </a:p>
        </p:txBody>
      </p:sp>
      <p:sp>
        <p:nvSpPr>
          <p:cNvPr id="752" name="Google Shape;752;p101"/>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solidFill>
                  <a:schemeClr val="accent3"/>
                </a:solidFill>
              </a:rPr>
              <a:t>Innovation</a:t>
            </a:r>
            <a:endParaRPr>
              <a:solidFill>
                <a:schemeClr val="accent3"/>
              </a:solidFill>
            </a:endParaRPr>
          </a:p>
        </p:txBody>
      </p:sp>
      <p:sp>
        <p:nvSpPr>
          <p:cNvPr id="753" name="Google Shape;753;p101"/>
          <p:cNvSpPr txBox="1"/>
          <p:nvPr/>
        </p:nvSpPr>
        <p:spPr>
          <a:xfrm>
            <a:off x="3699950" y="2555475"/>
            <a:ext cx="1032600" cy="39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080"/>
              <a:buFont typeface="Open Sans"/>
              <a:buNone/>
            </a:pPr>
            <a:r>
              <a:rPr lang="sv-SE" sz="1080" b="1" i="0" u="none" strike="noStrike" cap="none">
                <a:solidFill>
                  <a:srgbClr val="4B4B4B"/>
                </a:solidFill>
                <a:latin typeface="Calibri"/>
                <a:ea typeface="Calibri"/>
                <a:cs typeface="Calibri"/>
                <a:sym typeface="Calibri"/>
              </a:rPr>
              <a:t>SLUTA GÖRA</a:t>
            </a:r>
            <a:endParaRPr>
              <a:latin typeface="Calibri"/>
              <a:ea typeface="Calibri"/>
              <a:cs typeface="Calibri"/>
              <a:sym typeface="Calibri"/>
            </a:endParaRPr>
          </a:p>
        </p:txBody>
      </p:sp>
      <p:sp>
        <p:nvSpPr>
          <p:cNvPr id="754" name="Google Shape;754;p101"/>
          <p:cNvSpPr txBox="1"/>
          <p:nvPr/>
        </p:nvSpPr>
        <p:spPr>
          <a:xfrm>
            <a:off x="7050300" y="2160201"/>
            <a:ext cx="1172700" cy="39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080"/>
              <a:buFont typeface="Open Sans"/>
              <a:buNone/>
            </a:pPr>
            <a:r>
              <a:rPr lang="sv-SE" sz="1080" b="1" i="0" u="none" strike="noStrike" cap="none">
                <a:solidFill>
                  <a:srgbClr val="4B4B4B"/>
                </a:solidFill>
                <a:latin typeface="Calibri"/>
                <a:ea typeface="Calibri"/>
                <a:cs typeface="Calibri"/>
                <a:sym typeface="Calibri"/>
              </a:rPr>
              <a:t>SKAPA FRAMTIDEN</a:t>
            </a:r>
            <a:endParaRPr>
              <a:latin typeface="Calibri"/>
              <a:ea typeface="Calibri"/>
              <a:cs typeface="Calibri"/>
              <a:sym typeface="Calibri"/>
            </a:endParaRPr>
          </a:p>
        </p:txBody>
      </p:sp>
      <p:pic>
        <p:nvPicPr>
          <p:cNvPr id="755" name="Google Shape;755;p101"/>
          <p:cNvPicPr preferRelativeResize="0"/>
          <p:nvPr/>
        </p:nvPicPr>
        <p:blipFill rotWithShape="1">
          <a:blip r:embed="rId3">
            <a:alphaModFix/>
          </a:blip>
          <a:srcRect/>
          <a:stretch/>
        </p:blipFill>
        <p:spPr>
          <a:xfrm>
            <a:off x="3666675" y="1260775"/>
            <a:ext cx="3815500" cy="2829575"/>
          </a:xfrm>
          <a:prstGeom prst="rect">
            <a:avLst/>
          </a:prstGeom>
          <a:noFill/>
          <a:ln>
            <a:noFill/>
          </a:ln>
        </p:spPr>
      </p:pic>
      <p:sp>
        <p:nvSpPr>
          <p:cNvPr id="756" name="Google Shape;756;p101"/>
          <p:cNvSpPr/>
          <p:nvPr/>
        </p:nvSpPr>
        <p:spPr>
          <a:xfrm>
            <a:off x="4323620" y="4123880"/>
            <a:ext cx="2694600" cy="18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62626"/>
              </a:buClr>
              <a:buSzPts val="810"/>
              <a:buFont typeface="Open Sans Light"/>
              <a:buNone/>
            </a:pPr>
            <a:r>
              <a:rPr lang="sv-SE" sz="900" i="0" u="none" strike="noStrike" cap="none">
                <a:solidFill>
                  <a:srgbClr val="262626"/>
                </a:solidFill>
                <a:latin typeface="Calibri"/>
                <a:ea typeface="Calibri"/>
                <a:cs typeface="Calibri"/>
                <a:sym typeface="Calibri"/>
              </a:rPr>
              <a:t>THE THREE-BOX SOLUTION BY VIJAY GOVINDARAJAN</a:t>
            </a:r>
            <a:endParaRPr sz="900" i="0" u="none" strike="noStrike" cap="none">
              <a:solidFill>
                <a:srgbClr val="000000"/>
              </a:solidFill>
              <a:latin typeface="Calibri"/>
              <a:ea typeface="Calibri"/>
              <a:cs typeface="Calibri"/>
              <a:sym typeface="Calibri"/>
            </a:endParaRPr>
          </a:p>
        </p:txBody>
      </p:sp>
      <p:sp>
        <p:nvSpPr>
          <p:cNvPr id="757" name="Google Shape;757;p101"/>
          <p:cNvSpPr txBox="1"/>
          <p:nvPr/>
        </p:nvSpPr>
        <p:spPr>
          <a:xfrm>
            <a:off x="6257247" y="3137418"/>
            <a:ext cx="1183200" cy="1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080"/>
              <a:buFont typeface="Open Sans"/>
              <a:buNone/>
            </a:pPr>
            <a:r>
              <a:rPr lang="sv-SE" sz="1080" b="1" i="0" u="none" strike="noStrike" cap="none">
                <a:solidFill>
                  <a:srgbClr val="4B4B4B"/>
                </a:solidFill>
                <a:latin typeface="Calibri"/>
                <a:ea typeface="Calibri"/>
                <a:cs typeface="Calibri"/>
                <a:sym typeface="Calibri"/>
              </a:rPr>
              <a:t>HANTERA NUTIDEN</a:t>
            </a:r>
            <a:endParaRPr>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02"/>
          <p:cNvSpPr>
            <a:spLocks noGrp="1"/>
          </p:cNvSpPr>
          <p:nvPr>
            <p:ph type="pic" idx="2"/>
          </p:nvPr>
        </p:nvSpPr>
        <p:spPr>
          <a:xfrm>
            <a:off x="0" y="0"/>
            <a:ext cx="9144000" cy="3431100"/>
          </a:xfrm>
          <a:prstGeom prst="rect">
            <a:avLst/>
          </a:prstGeom>
        </p:spPr>
        <p:txBody>
          <a:bodyPr spcFirstLastPara="1" wrap="square" lIns="91375" tIns="45675" rIns="91375" bIns="45675" anchor="ctr" anchorCtr="0">
            <a:noAutofit/>
          </a:bodyPr>
          <a:lstStyle/>
          <a:p>
            <a:pPr marL="0" lvl="0" indent="0" algn="ctr" rtl="0">
              <a:spcBef>
                <a:spcPts val="280"/>
              </a:spcBef>
              <a:spcAft>
                <a:spcPts val="0"/>
              </a:spcAft>
              <a:buNone/>
            </a:pPr>
            <a:endParaRPr/>
          </a:p>
        </p:txBody>
      </p:sp>
      <p:sp>
        <p:nvSpPr>
          <p:cNvPr id="764" name="Google Shape;764;p102"/>
          <p:cNvSpPr txBox="1"/>
          <p:nvPr/>
        </p:nvSpPr>
        <p:spPr>
          <a:xfrm>
            <a:off x="3104775" y="3741250"/>
            <a:ext cx="3072300" cy="54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800">
                <a:solidFill>
                  <a:schemeClr val="dk1"/>
                </a:solidFill>
                <a:latin typeface="Open Sans Light"/>
                <a:ea typeface="Open Sans Light"/>
                <a:cs typeface="Open Sans Light"/>
                <a:sym typeface="Open Sans Light"/>
              </a:rPr>
              <a:t>http://innovationsguiden.se/</a:t>
            </a:r>
            <a:endParaRPr>
              <a:latin typeface="Open Sans Light"/>
              <a:ea typeface="Open Sans Light"/>
              <a:cs typeface="Open Sans Light"/>
              <a:sym typeface="Open Sans Light"/>
            </a:endParaRPr>
          </a:p>
        </p:txBody>
      </p:sp>
      <p:pic>
        <p:nvPicPr>
          <p:cNvPr id="765" name="Google Shape;765;p102"/>
          <p:cNvPicPr preferRelativeResize="0"/>
          <p:nvPr/>
        </p:nvPicPr>
        <p:blipFill rotWithShape="1">
          <a:blip r:embed="rId3">
            <a:alphaModFix/>
          </a:blip>
          <a:srcRect l="-452" b="2553"/>
          <a:stretch/>
        </p:blipFill>
        <p:spPr>
          <a:xfrm>
            <a:off x="1633525" y="1114675"/>
            <a:ext cx="5556877" cy="2561700"/>
          </a:xfrm>
          <a:prstGeom prst="rect">
            <a:avLst/>
          </a:prstGeom>
          <a:noFill/>
          <a:ln>
            <a:noFill/>
          </a:ln>
        </p:spPr>
      </p:pic>
      <p:sp>
        <p:nvSpPr>
          <p:cNvPr id="766" name="Google Shape;766;p102"/>
          <p:cNvSpPr txBox="1">
            <a:spLocks noGrp="1"/>
          </p:cNvSpPr>
          <p:nvPr>
            <p:ph type="title"/>
          </p:nvPr>
        </p:nvSpPr>
        <p:spPr>
          <a:xfrm>
            <a:off x="533400" y="312610"/>
            <a:ext cx="37338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Innovation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03"/>
          <p:cNvSpPr txBox="1">
            <a:spLocks noGrp="1"/>
          </p:cNvSpPr>
          <p:nvPr>
            <p:ph type="body" idx="1"/>
          </p:nvPr>
        </p:nvSpPr>
        <p:spPr>
          <a:xfrm>
            <a:off x="457200" y="1097278"/>
            <a:ext cx="8229600" cy="7782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“Tillvägagångssättet för att skapa kraft och förmågor hos individer så att de och organisationen går från ett nuläge till ett önskat framtida läge”</a:t>
            </a:r>
            <a:endParaRPr/>
          </a:p>
          <a:p>
            <a:pPr marL="0" lvl="0" indent="0" algn="l" rtl="0">
              <a:spcBef>
                <a:spcPts val="0"/>
              </a:spcBef>
              <a:spcAft>
                <a:spcPts val="0"/>
              </a:spcAft>
              <a:buNone/>
            </a:pPr>
            <a:endParaRPr/>
          </a:p>
        </p:txBody>
      </p:sp>
      <p:sp>
        <p:nvSpPr>
          <p:cNvPr id="773" name="Google Shape;773;p103"/>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Förändringsledning</a:t>
            </a:r>
            <a:endParaRPr/>
          </a:p>
        </p:txBody>
      </p:sp>
      <p:grpSp>
        <p:nvGrpSpPr>
          <p:cNvPr id="774" name="Google Shape;774;p103"/>
          <p:cNvGrpSpPr/>
          <p:nvPr/>
        </p:nvGrpSpPr>
        <p:grpSpPr>
          <a:xfrm>
            <a:off x="854750" y="3490338"/>
            <a:ext cx="1317750" cy="1342025"/>
            <a:chOff x="854750" y="2923600"/>
            <a:chExt cx="1317750" cy="1342025"/>
          </a:xfrm>
        </p:grpSpPr>
        <p:pic>
          <p:nvPicPr>
            <p:cNvPr id="775" name="Google Shape;775;p103"/>
            <p:cNvPicPr preferRelativeResize="0"/>
            <p:nvPr/>
          </p:nvPicPr>
          <p:blipFill rotWithShape="1">
            <a:blip r:embed="rId3">
              <a:alphaModFix/>
            </a:blip>
            <a:srcRect r="44693"/>
            <a:stretch/>
          </p:blipFill>
          <p:spPr>
            <a:xfrm>
              <a:off x="854750" y="2923600"/>
              <a:ext cx="1317750" cy="1342025"/>
            </a:xfrm>
            <a:prstGeom prst="rect">
              <a:avLst/>
            </a:prstGeom>
            <a:noFill/>
            <a:ln>
              <a:noFill/>
            </a:ln>
          </p:spPr>
        </p:pic>
        <p:sp>
          <p:nvSpPr>
            <p:cNvPr id="776" name="Google Shape;776;p103"/>
            <p:cNvSpPr/>
            <p:nvPr/>
          </p:nvSpPr>
          <p:spPr>
            <a:xfrm>
              <a:off x="1557650" y="3337500"/>
              <a:ext cx="541800" cy="541800"/>
            </a:xfrm>
            <a:prstGeom prst="ellipse">
              <a:avLst/>
            </a:prstGeom>
            <a:solidFill>
              <a:srgbClr val="000000">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3"/>
            <p:cNvSpPr/>
            <p:nvPr/>
          </p:nvSpPr>
          <p:spPr>
            <a:xfrm>
              <a:off x="930250" y="2988375"/>
              <a:ext cx="541800" cy="541800"/>
            </a:xfrm>
            <a:prstGeom prst="ellipse">
              <a:avLst/>
            </a:prstGeom>
            <a:solidFill>
              <a:srgbClr val="000000">
                <a:alpha val="40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103"/>
          <p:cNvSpPr txBox="1"/>
          <p:nvPr/>
        </p:nvSpPr>
        <p:spPr>
          <a:xfrm>
            <a:off x="457200" y="2475000"/>
            <a:ext cx="6691200" cy="19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sv-SE" sz="900">
                <a:solidFill>
                  <a:schemeClr val="dk2"/>
                </a:solidFill>
                <a:latin typeface="Calibri"/>
                <a:ea typeface="Calibri"/>
                <a:cs typeface="Calibri"/>
                <a:sym typeface="Calibri"/>
              </a:rPr>
              <a:t>(Att leda digital transformation. HOI Förlag av Joakim Jansson och Marie Andervin, s54 (2016))</a:t>
            </a:r>
            <a:endParaRPr sz="900">
              <a:solidFill>
                <a:schemeClr val="dk2"/>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04"/>
          <p:cNvSpPr txBox="1">
            <a:spLocks noGrp="1"/>
          </p:cNvSpPr>
          <p:nvPr>
            <p:ph type="title"/>
          </p:nvPr>
        </p:nvSpPr>
        <p:spPr>
          <a:xfrm>
            <a:off x="457200" y="1973515"/>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sz="4800"/>
              <a:t>Kaffe!</a:t>
            </a:r>
            <a:endParaRPr sz="4800"/>
          </a:p>
        </p:txBody>
      </p:sp>
      <p:pic>
        <p:nvPicPr>
          <p:cNvPr id="785" name="Google Shape;785;p104"/>
          <p:cNvPicPr preferRelativeResize="0"/>
          <p:nvPr/>
        </p:nvPicPr>
        <p:blipFill>
          <a:blip r:embed="rId3">
            <a:alphaModFix/>
          </a:blip>
          <a:stretch>
            <a:fillRect/>
          </a:stretch>
        </p:blipFill>
        <p:spPr>
          <a:xfrm>
            <a:off x="2904948" y="466250"/>
            <a:ext cx="5339925" cy="35406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790"/>
        <p:cNvGrpSpPr/>
        <p:nvPr/>
      </p:nvGrpSpPr>
      <p:grpSpPr>
        <a:xfrm>
          <a:off x="0" y="0"/>
          <a:ext cx="0" cy="0"/>
          <a:chOff x="0" y="0"/>
          <a:chExt cx="0" cy="0"/>
        </a:xfrm>
      </p:grpSpPr>
      <p:sp>
        <p:nvSpPr>
          <p:cNvPr id="791" name="Google Shape;791;p105"/>
          <p:cNvSpPr txBox="1">
            <a:spLocks noGrp="1"/>
          </p:cNvSpPr>
          <p:nvPr>
            <p:ph type="title"/>
          </p:nvPr>
        </p:nvSpPr>
        <p:spPr>
          <a:xfrm>
            <a:off x="490625" y="406975"/>
            <a:ext cx="46209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sz="3000">
                <a:solidFill>
                  <a:schemeClr val="accent3"/>
                </a:solidFill>
              </a:rPr>
              <a:t>Förändringsledning</a:t>
            </a:r>
            <a:endParaRPr sz="3000">
              <a:solidFill>
                <a:schemeClr val="accent3"/>
              </a:solidFill>
            </a:endParaRPr>
          </a:p>
        </p:txBody>
      </p:sp>
      <p:sp>
        <p:nvSpPr>
          <p:cNvPr id="792" name="Google Shape;792;p105"/>
          <p:cNvSpPr txBox="1">
            <a:spLocks noGrp="1"/>
          </p:cNvSpPr>
          <p:nvPr>
            <p:ph type="body" idx="1"/>
          </p:nvPr>
        </p:nvSpPr>
        <p:spPr>
          <a:xfrm>
            <a:off x="544100" y="2843025"/>
            <a:ext cx="7946400" cy="7674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sz="2400">
                <a:solidFill>
                  <a:schemeClr val="accent3"/>
                </a:solidFill>
                <a:latin typeface="Open Sans ExtraBold"/>
                <a:ea typeface="Open Sans ExtraBold"/>
                <a:cs typeface="Open Sans ExtraBold"/>
                <a:sym typeface="Open Sans ExtraBold"/>
              </a:rPr>
              <a:t>Värm</a:t>
            </a:r>
            <a:r>
              <a:rPr lang="sv-SE" sz="2400">
                <a:latin typeface="Open Sans ExtraBold"/>
                <a:ea typeface="Open Sans ExtraBold"/>
                <a:cs typeface="Open Sans ExtraBold"/>
                <a:sym typeface="Open Sans ExtraBold"/>
              </a:rPr>
              <a:t>					          </a:t>
            </a:r>
            <a:r>
              <a:rPr lang="sv-SE" sz="2400">
                <a:solidFill>
                  <a:schemeClr val="accent4"/>
                </a:solidFill>
                <a:latin typeface="Open Sans ExtraBold"/>
                <a:ea typeface="Open Sans ExtraBold"/>
                <a:cs typeface="Open Sans ExtraBold"/>
                <a:sym typeface="Open Sans ExtraBold"/>
              </a:rPr>
              <a:t>Böj</a:t>
            </a:r>
            <a:r>
              <a:rPr lang="sv-SE" sz="2400">
                <a:latin typeface="Open Sans ExtraBold"/>
                <a:ea typeface="Open Sans ExtraBold"/>
                <a:cs typeface="Open Sans ExtraBold"/>
                <a:sym typeface="Open Sans ExtraBold"/>
              </a:rPr>
              <a:t>			</a:t>
            </a:r>
            <a:r>
              <a:rPr lang="sv-SE" sz="2400"/>
              <a:t>    </a:t>
            </a:r>
            <a:r>
              <a:rPr lang="sv-SE" sz="2400">
                <a:latin typeface="Open Sans ExtraBold"/>
                <a:ea typeface="Open Sans ExtraBold"/>
                <a:cs typeface="Open Sans ExtraBold"/>
                <a:sym typeface="Open Sans ExtraBold"/>
              </a:rPr>
              <a:t>			 </a:t>
            </a:r>
            <a:r>
              <a:rPr lang="sv-SE" sz="2400">
                <a:solidFill>
                  <a:schemeClr val="lt2"/>
                </a:solidFill>
                <a:latin typeface="Open Sans ExtraBold"/>
                <a:ea typeface="Open Sans ExtraBold"/>
                <a:cs typeface="Open Sans ExtraBold"/>
                <a:sym typeface="Open Sans ExtraBold"/>
              </a:rPr>
              <a:t>Kyl</a:t>
            </a:r>
            <a:endParaRPr sz="2400">
              <a:solidFill>
                <a:schemeClr val="lt2"/>
              </a:solidFill>
              <a:latin typeface="Open Sans ExtraBold"/>
              <a:ea typeface="Open Sans ExtraBold"/>
              <a:cs typeface="Open Sans ExtraBold"/>
              <a:sym typeface="Open Sans ExtraBold"/>
            </a:endParaRPr>
          </a:p>
        </p:txBody>
      </p:sp>
      <p:pic>
        <p:nvPicPr>
          <p:cNvPr id="793" name="Google Shape;793;p105"/>
          <p:cNvPicPr preferRelativeResize="0"/>
          <p:nvPr/>
        </p:nvPicPr>
        <p:blipFill>
          <a:blip r:embed="rId3">
            <a:alphaModFix/>
          </a:blip>
          <a:stretch>
            <a:fillRect/>
          </a:stretch>
        </p:blipFill>
        <p:spPr>
          <a:xfrm>
            <a:off x="643500" y="1885945"/>
            <a:ext cx="914400" cy="914400"/>
          </a:xfrm>
          <a:prstGeom prst="rect">
            <a:avLst/>
          </a:prstGeom>
          <a:noFill/>
          <a:ln>
            <a:noFill/>
          </a:ln>
        </p:spPr>
      </p:pic>
      <p:pic>
        <p:nvPicPr>
          <p:cNvPr id="794" name="Google Shape;794;p105"/>
          <p:cNvPicPr preferRelativeResize="0"/>
          <p:nvPr/>
        </p:nvPicPr>
        <p:blipFill>
          <a:blip r:embed="rId4">
            <a:alphaModFix/>
          </a:blip>
          <a:stretch>
            <a:fillRect/>
          </a:stretch>
        </p:blipFill>
        <p:spPr>
          <a:xfrm>
            <a:off x="4060100" y="1885950"/>
            <a:ext cx="914400" cy="914400"/>
          </a:xfrm>
          <a:prstGeom prst="rect">
            <a:avLst/>
          </a:prstGeom>
          <a:noFill/>
          <a:ln>
            <a:noFill/>
          </a:ln>
        </p:spPr>
      </p:pic>
      <p:pic>
        <p:nvPicPr>
          <p:cNvPr id="795" name="Google Shape;795;p105"/>
          <p:cNvPicPr preferRelativeResize="0"/>
          <p:nvPr/>
        </p:nvPicPr>
        <p:blipFill>
          <a:blip r:embed="rId5">
            <a:alphaModFix/>
          </a:blip>
          <a:stretch>
            <a:fillRect/>
          </a:stretch>
        </p:blipFill>
        <p:spPr>
          <a:xfrm>
            <a:off x="6953475" y="1928625"/>
            <a:ext cx="914400" cy="914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800"/>
        <p:cNvGrpSpPr/>
        <p:nvPr/>
      </p:nvGrpSpPr>
      <p:grpSpPr>
        <a:xfrm>
          <a:off x="0" y="0"/>
          <a:ext cx="0" cy="0"/>
          <a:chOff x="0" y="0"/>
          <a:chExt cx="0" cy="0"/>
        </a:xfrm>
      </p:grpSpPr>
      <p:sp>
        <p:nvSpPr>
          <p:cNvPr id="801" name="Google Shape;801;p106"/>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Värm</a:t>
            </a:r>
            <a:endParaRPr/>
          </a:p>
        </p:txBody>
      </p:sp>
      <p:sp>
        <p:nvSpPr>
          <p:cNvPr id="802" name="Google Shape;802;p106"/>
          <p:cNvSpPr txBox="1">
            <a:spLocks noGrp="1"/>
          </p:cNvSpPr>
          <p:nvPr>
            <p:ph type="body" idx="1"/>
          </p:nvPr>
        </p:nvSpPr>
        <p:spPr>
          <a:xfrm>
            <a:off x="457200" y="1405900"/>
            <a:ext cx="8086800" cy="36627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sz="1600"/>
              <a:t>Skapa en känsla för nödvändigheten av att genomföra förändring</a:t>
            </a:r>
            <a:endParaRPr sz="1600"/>
          </a:p>
          <a:p>
            <a:pPr marL="0" lvl="0" indent="0" algn="l" rtl="0">
              <a:spcBef>
                <a:spcPts val="0"/>
              </a:spcBef>
              <a:spcAft>
                <a:spcPts val="0"/>
              </a:spcAft>
              <a:buNone/>
            </a:pPr>
            <a:endParaRPr sz="1600"/>
          </a:p>
          <a:p>
            <a:pPr marL="457200" lvl="0" indent="-330200" algn="l" rtl="0">
              <a:spcBef>
                <a:spcPts val="0"/>
              </a:spcBef>
              <a:spcAft>
                <a:spcPts val="0"/>
              </a:spcAft>
              <a:buSzPts val="1600"/>
              <a:buChar char="●"/>
            </a:pPr>
            <a:r>
              <a:rPr lang="sv-SE" sz="1600"/>
              <a:t>Kommunicera och skapa medvetenhet om den eventuella krisen, där den nya tjänsten/processen är lösningen. Exempel på detta kan vara tid eller pengar kopplat till omvärldens utveckling</a:t>
            </a:r>
            <a:endParaRPr sz="1600"/>
          </a:p>
          <a:p>
            <a:pPr marL="457200" lvl="0" indent="-330200" algn="l" rtl="0">
              <a:spcBef>
                <a:spcPts val="0"/>
              </a:spcBef>
              <a:spcAft>
                <a:spcPts val="0"/>
              </a:spcAft>
              <a:buSzPts val="1600"/>
              <a:buChar char="●"/>
            </a:pPr>
            <a:r>
              <a:rPr lang="sv-SE" sz="1600"/>
              <a:t>Använd befintliga forum som APT, planeringar, nyhetsbrev, chefsträffar för att sprida budskapet.</a:t>
            </a:r>
            <a:endParaRPr sz="1600"/>
          </a:p>
          <a:p>
            <a:pPr marL="457200" lvl="0" indent="-330200" algn="l" rtl="0">
              <a:spcBef>
                <a:spcPts val="0"/>
              </a:spcBef>
              <a:spcAft>
                <a:spcPts val="0"/>
              </a:spcAft>
              <a:buSzPts val="1600"/>
              <a:buChar char="●"/>
            </a:pPr>
            <a:r>
              <a:rPr lang="sv-SE" sz="1600"/>
              <a:t>Gör jämförelser med kommuner som ligger steget före.</a:t>
            </a:r>
            <a:endParaRPr sz="1600"/>
          </a:p>
          <a:p>
            <a:pPr marL="457200" lvl="0" indent="-330200" algn="l" rtl="0">
              <a:spcBef>
                <a:spcPts val="0"/>
              </a:spcBef>
              <a:spcAft>
                <a:spcPts val="0"/>
              </a:spcAft>
              <a:buSzPts val="1600"/>
              <a:buChar char="●"/>
            </a:pPr>
            <a:r>
              <a:rPr lang="sv-SE" sz="1600"/>
              <a:t>Gör kundens röst tydlig, använd argument från den krävande kunden.</a:t>
            </a:r>
            <a:endParaRPr sz="1600"/>
          </a:p>
          <a:p>
            <a:pPr marL="457200" lvl="0" indent="-330200" algn="l" rtl="0">
              <a:spcBef>
                <a:spcPts val="0"/>
              </a:spcBef>
              <a:spcAft>
                <a:spcPts val="0"/>
              </a:spcAft>
              <a:buSzPts val="1600"/>
              <a:buChar char="●"/>
            </a:pPr>
            <a:r>
              <a:rPr lang="sv-SE" sz="1600"/>
              <a:t>Sätt utmanande mål med förändringen - det räcker inte att springa fortare.</a:t>
            </a:r>
            <a:endParaRPr sz="1600"/>
          </a:p>
          <a:p>
            <a:pPr marL="457200" lvl="0" indent="-330200" algn="l" rtl="0">
              <a:spcBef>
                <a:spcPts val="0"/>
              </a:spcBef>
              <a:spcAft>
                <a:spcPts val="0"/>
              </a:spcAft>
              <a:buSzPts val="1600"/>
              <a:buChar char="●"/>
            </a:pPr>
            <a:r>
              <a:rPr lang="sv-SE" sz="1600"/>
              <a:t>Kommunicera de möjligheter och styrkor som den nya arbetsprocessen ger.</a:t>
            </a:r>
            <a:endParaRPr sz="1600"/>
          </a:p>
          <a:p>
            <a:pPr marL="457200" lvl="0" indent="-330200" algn="l" rtl="0">
              <a:spcBef>
                <a:spcPts val="0"/>
              </a:spcBef>
              <a:spcAft>
                <a:spcPts val="0"/>
              </a:spcAft>
              <a:buSzPts val="1600"/>
              <a:buChar char="●"/>
            </a:pPr>
            <a:r>
              <a:rPr lang="sv-SE" sz="1600"/>
              <a:t>Prata om fördelar man vinner. </a:t>
            </a:r>
            <a:endParaRPr sz="16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807"/>
        <p:cNvGrpSpPr/>
        <p:nvPr/>
      </p:nvGrpSpPr>
      <p:grpSpPr>
        <a:xfrm>
          <a:off x="0" y="0"/>
          <a:ext cx="0" cy="0"/>
          <a:chOff x="0" y="0"/>
          <a:chExt cx="0" cy="0"/>
        </a:xfrm>
      </p:grpSpPr>
      <p:sp>
        <p:nvSpPr>
          <p:cNvPr id="808" name="Google Shape;808;p107"/>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Böj</a:t>
            </a:r>
            <a:endParaRPr/>
          </a:p>
        </p:txBody>
      </p:sp>
      <p:sp>
        <p:nvSpPr>
          <p:cNvPr id="809" name="Google Shape;809;p107"/>
          <p:cNvSpPr txBox="1">
            <a:spLocks noGrp="1"/>
          </p:cNvSpPr>
          <p:nvPr>
            <p:ph type="body" idx="1"/>
          </p:nvPr>
        </p:nvSpPr>
        <p:spPr>
          <a:xfrm>
            <a:off x="457200" y="1405900"/>
            <a:ext cx="8011800" cy="36627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sz="1600"/>
              <a:t>Genomför förändringen</a:t>
            </a:r>
            <a:endParaRPr sz="1600"/>
          </a:p>
          <a:p>
            <a:pPr marL="0" lvl="0" indent="0" algn="l" rtl="0">
              <a:spcBef>
                <a:spcPts val="0"/>
              </a:spcBef>
              <a:spcAft>
                <a:spcPts val="0"/>
              </a:spcAft>
              <a:buNone/>
            </a:pPr>
            <a:endParaRPr sz="1600"/>
          </a:p>
          <a:p>
            <a:pPr marL="457200" lvl="0" indent="-330200" algn="l" rtl="0">
              <a:spcBef>
                <a:spcPts val="0"/>
              </a:spcBef>
              <a:spcAft>
                <a:spcPts val="0"/>
              </a:spcAft>
              <a:buSzPts val="1600"/>
              <a:buChar char="●"/>
            </a:pPr>
            <a:r>
              <a:rPr lang="sv-SE" sz="1600"/>
              <a:t>Separera från det gamla och försköningar av det som varit.</a:t>
            </a:r>
            <a:endParaRPr sz="1600"/>
          </a:p>
          <a:p>
            <a:pPr marL="457200" lvl="0" indent="-330200" algn="l" rtl="0">
              <a:spcBef>
                <a:spcPts val="0"/>
              </a:spcBef>
              <a:spcAft>
                <a:spcPts val="0"/>
              </a:spcAft>
              <a:buSzPts val="1600"/>
              <a:buChar char="●"/>
            </a:pPr>
            <a:r>
              <a:rPr lang="sv-SE" sz="1600"/>
              <a:t>Synliggör fördelar med den nya lösningen så snart de visar sig.</a:t>
            </a:r>
            <a:endParaRPr sz="1600"/>
          </a:p>
          <a:p>
            <a:pPr marL="457200" lvl="0" indent="-330200" algn="l" rtl="0">
              <a:spcBef>
                <a:spcPts val="0"/>
              </a:spcBef>
              <a:spcAft>
                <a:spcPts val="0"/>
              </a:spcAft>
              <a:buSzPts val="1600"/>
              <a:buChar char="●"/>
            </a:pPr>
            <a:r>
              <a:rPr lang="sv-SE" sz="1600"/>
              <a:t>Skapa snabba resultat, invänta inte. Väcker arbetsvilja och intresse.</a:t>
            </a:r>
            <a:endParaRPr sz="1600"/>
          </a:p>
          <a:p>
            <a:pPr marL="457200" lvl="0" indent="-330200" algn="l" rtl="0">
              <a:spcBef>
                <a:spcPts val="0"/>
              </a:spcBef>
              <a:spcAft>
                <a:spcPts val="0"/>
              </a:spcAft>
              <a:buSzPts val="1600"/>
              <a:buChar char="●"/>
            </a:pPr>
            <a:r>
              <a:rPr lang="sv-SE" sz="1600"/>
              <a:t>Erbjud introduktion, träning utbildning - kompetensutveckling</a:t>
            </a:r>
            <a:endParaRPr sz="1600"/>
          </a:p>
          <a:p>
            <a:pPr marL="457200" lvl="0" indent="-330200" algn="l" rtl="0">
              <a:spcBef>
                <a:spcPts val="0"/>
              </a:spcBef>
              <a:spcAft>
                <a:spcPts val="0"/>
              </a:spcAft>
              <a:buSzPts val="1600"/>
              <a:buChar char="●"/>
            </a:pPr>
            <a:r>
              <a:rPr lang="sv-SE" sz="1600"/>
              <a:t>Delegera arbetsuppgifter till medarbetare för att skapa delaktighet.</a:t>
            </a:r>
            <a:endParaRPr sz="16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814"/>
        <p:cNvGrpSpPr/>
        <p:nvPr/>
      </p:nvGrpSpPr>
      <p:grpSpPr>
        <a:xfrm>
          <a:off x="0" y="0"/>
          <a:ext cx="0" cy="0"/>
          <a:chOff x="0" y="0"/>
          <a:chExt cx="0" cy="0"/>
        </a:xfrm>
      </p:grpSpPr>
      <p:sp>
        <p:nvSpPr>
          <p:cNvPr id="815" name="Google Shape;815;p108"/>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Kyl</a:t>
            </a:r>
            <a:endParaRPr/>
          </a:p>
        </p:txBody>
      </p:sp>
      <p:sp>
        <p:nvSpPr>
          <p:cNvPr id="816" name="Google Shape;816;p108"/>
          <p:cNvSpPr txBox="1">
            <a:spLocks noGrp="1"/>
          </p:cNvSpPr>
          <p:nvPr>
            <p:ph type="body" idx="1"/>
          </p:nvPr>
        </p:nvSpPr>
        <p:spPr>
          <a:xfrm>
            <a:off x="457200" y="1405900"/>
            <a:ext cx="7954500" cy="36627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sz="1600"/>
              <a:t>Gör förändringen beständig.</a:t>
            </a:r>
            <a:endParaRPr sz="1600"/>
          </a:p>
          <a:p>
            <a:pPr marL="0" lvl="0" indent="0" algn="l" rtl="0">
              <a:spcBef>
                <a:spcPts val="0"/>
              </a:spcBef>
              <a:spcAft>
                <a:spcPts val="0"/>
              </a:spcAft>
              <a:buNone/>
            </a:pPr>
            <a:endParaRPr sz="1600"/>
          </a:p>
          <a:p>
            <a:pPr marL="457200" lvl="0" indent="-330200" algn="l" rtl="0">
              <a:spcBef>
                <a:spcPts val="0"/>
              </a:spcBef>
              <a:spcAft>
                <a:spcPts val="0"/>
              </a:spcAft>
              <a:buSzPts val="1600"/>
              <a:buChar char="●"/>
            </a:pPr>
            <a:r>
              <a:rPr lang="sv-SE" sz="1600"/>
              <a:t>Anpassa organisation och roller till den nya tjänsten/processen.</a:t>
            </a:r>
            <a:endParaRPr sz="1600"/>
          </a:p>
          <a:p>
            <a:pPr marL="457200" lvl="0" indent="-330200" algn="l" rtl="0">
              <a:spcBef>
                <a:spcPts val="0"/>
              </a:spcBef>
              <a:spcAft>
                <a:spcPts val="0"/>
              </a:spcAft>
              <a:buSzPts val="1600"/>
              <a:buChar char="●"/>
            </a:pPr>
            <a:r>
              <a:rPr lang="sv-SE" sz="1600"/>
              <a:t>Fullfölj lösningen, IT-system, ledningssystem</a:t>
            </a:r>
            <a:endParaRPr sz="1600"/>
          </a:p>
          <a:p>
            <a:pPr marL="457200" lvl="0" indent="-330200" algn="l" rtl="0">
              <a:spcBef>
                <a:spcPts val="0"/>
              </a:spcBef>
              <a:spcAft>
                <a:spcPts val="0"/>
              </a:spcAft>
              <a:buSzPts val="1600"/>
              <a:buChar char="●"/>
            </a:pPr>
            <a:r>
              <a:rPr lang="sv-SE" sz="1600"/>
              <a:t>Förankra nya värderingar i organisationskulturen (nog så svårt)</a:t>
            </a:r>
            <a:endParaRPr sz="1600"/>
          </a:p>
          <a:p>
            <a:pPr marL="457200" lvl="0" indent="-330200" algn="l" rtl="0">
              <a:spcBef>
                <a:spcPts val="0"/>
              </a:spcBef>
              <a:spcAft>
                <a:spcPts val="0"/>
              </a:spcAft>
              <a:buSzPts val="1600"/>
              <a:buChar char="●"/>
            </a:pPr>
            <a:r>
              <a:rPr lang="sv-SE" sz="1600"/>
              <a:t>Kommunicera resultat och effektmål.</a:t>
            </a:r>
            <a:endParaRPr sz="1600"/>
          </a:p>
          <a:p>
            <a:pPr marL="457200" lvl="0" indent="-330200" algn="l" rtl="0">
              <a:spcBef>
                <a:spcPts val="0"/>
              </a:spcBef>
              <a:spcAft>
                <a:spcPts val="0"/>
              </a:spcAft>
              <a:buSzPts val="1600"/>
              <a:buChar char="●"/>
            </a:pPr>
            <a:r>
              <a:rPr lang="sv-SE" sz="1600"/>
              <a:t>Fira framgångar!</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2"/>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Redovisning och reflektion</a:t>
            </a:r>
            <a:endParaRPr/>
          </a:p>
        </p:txBody>
      </p:sp>
      <p:sp>
        <p:nvSpPr>
          <p:cNvPr id="436" name="Google Shape;436;p72"/>
          <p:cNvSpPr txBox="1">
            <a:spLocks noGrp="1"/>
          </p:cNvSpPr>
          <p:nvPr>
            <p:ph type="body" idx="1"/>
          </p:nvPr>
        </p:nvSpPr>
        <p:spPr>
          <a:xfrm>
            <a:off x="457200" y="1097280"/>
            <a:ext cx="82296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sv-SE"/>
              <a:t>“Den gemensamma förståelsen börjar med dialogen kring vad digital transformation är och varför den är viktig”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sv-SE" sz="1000"/>
              <a:t>(Att leda digital transformation. HOI Förlag av Joakim Jansson och Marie Andervin, s 48 (2016))</a:t>
            </a:r>
            <a:endParaRPr sz="10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109"/>
          <p:cNvSpPr txBox="1">
            <a:spLocks noGrp="1"/>
          </p:cNvSpPr>
          <p:nvPr>
            <p:ph type="title"/>
          </p:nvPr>
        </p:nvSpPr>
        <p:spPr>
          <a:xfrm>
            <a:off x="457200" y="548656"/>
            <a:ext cx="8229600" cy="13935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Julia Landsell, verksamhetsutvecklare digitala kontoret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10"/>
          <p:cNvSpPr txBox="1">
            <a:spLocks noGrp="1"/>
          </p:cNvSpPr>
          <p:nvPr>
            <p:ph type="title"/>
          </p:nvPr>
        </p:nvSpPr>
        <p:spPr>
          <a:xfrm>
            <a:off x="457200" y="548656"/>
            <a:ext cx="8229600" cy="13935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Julia Landsell, verksamhetsutvecklare digitala kontoret</a:t>
            </a:r>
            <a:endParaRPr/>
          </a:p>
        </p:txBody>
      </p:sp>
      <p:pic>
        <p:nvPicPr>
          <p:cNvPr id="829" name="Google Shape;829;p110" title="Utvecklingsenheten, Julia">
            <a:hlinkClick r:id="rId3"/>
          </p:cNvPr>
          <p:cNvPicPr preferRelativeResize="0"/>
          <p:nvPr/>
        </p:nvPicPr>
        <p:blipFill>
          <a:blip r:embed="rId4">
            <a:alphaModFix/>
          </a:blip>
          <a:stretch>
            <a:fillRect/>
          </a:stretch>
        </p:blipFill>
        <p:spPr>
          <a:xfrm>
            <a:off x="283500" y="-734375"/>
            <a:ext cx="8577000" cy="64327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12"/>
          <p:cNvSpPr txBox="1">
            <a:spLocks noGrp="1"/>
          </p:cNvSpPr>
          <p:nvPr>
            <p:ph type="body" idx="1"/>
          </p:nvPr>
        </p:nvSpPr>
        <p:spPr>
          <a:xfrm>
            <a:off x="457200" y="1405900"/>
            <a:ext cx="8064900" cy="30864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Myndigheter, kommuner och landsting sätter människan eller företag i centrum när nya lösningar tas fram för att skapa en enklare vardag och ett öppnare samhälle. </a:t>
            </a:r>
            <a:endParaRPr/>
          </a:p>
          <a:p>
            <a:pPr marL="0" lvl="0" indent="0" algn="l" rtl="0">
              <a:spcBef>
                <a:spcPts val="0"/>
              </a:spcBef>
              <a:spcAft>
                <a:spcPts val="0"/>
              </a:spcAft>
              <a:buNone/>
            </a:pPr>
            <a:endParaRPr/>
          </a:p>
          <a:p>
            <a:pPr marL="0" lvl="0" indent="0" algn="l" rtl="0">
              <a:spcBef>
                <a:spcPts val="0"/>
              </a:spcBef>
              <a:spcAft>
                <a:spcPts val="0"/>
              </a:spcAft>
              <a:buNone/>
            </a:pPr>
            <a:r>
              <a:rPr lang="sv-SE"/>
              <a:t>Digitala lösningar är ett förstahandsval där det är möjligt och relevant. Genom smarta digitala lösningar tar vi bort onödig administration och frigör tid och resurser. </a:t>
            </a:r>
            <a:endParaRPr/>
          </a:p>
          <a:p>
            <a:pPr marL="0" lvl="0" indent="0" algn="l" rtl="0">
              <a:spcBef>
                <a:spcPts val="0"/>
              </a:spcBef>
              <a:spcAft>
                <a:spcPts val="0"/>
              </a:spcAft>
              <a:buNone/>
            </a:pPr>
            <a:endParaRPr/>
          </a:p>
          <a:p>
            <a:pPr marL="0" lvl="0" indent="0" algn="l" rtl="0">
              <a:spcBef>
                <a:spcPts val="0"/>
              </a:spcBef>
              <a:spcAft>
                <a:spcPts val="0"/>
              </a:spcAft>
              <a:buNone/>
            </a:pPr>
            <a:r>
              <a:rPr lang="sv-SE"/>
              <a:t>En mer innovativ offentlig förvaltning använder resurser på ett smartare sätt och samverkar med näringsliv, akademi och civilsamhälle.</a:t>
            </a:r>
            <a:endParaRPr/>
          </a:p>
          <a:p>
            <a:pPr marL="0" lvl="0" indent="0" algn="l" rtl="0">
              <a:spcBef>
                <a:spcPts val="0"/>
              </a:spcBef>
              <a:spcAft>
                <a:spcPts val="0"/>
              </a:spcAft>
              <a:buNone/>
            </a:pPr>
            <a:endParaRPr/>
          </a:p>
          <a:p>
            <a:pPr marL="0" lvl="0" indent="0" algn="l" rtl="0">
              <a:spcBef>
                <a:spcPts val="0"/>
              </a:spcBef>
              <a:spcAft>
                <a:spcPts val="0"/>
              </a:spcAft>
              <a:buNone/>
            </a:pPr>
            <a:r>
              <a:rPr lang="sv-SE" sz="1200"/>
              <a:t>Källa: Regeringskansliet, bloggen Digitalt först.</a:t>
            </a:r>
            <a:endParaRPr sz="1200"/>
          </a:p>
          <a:p>
            <a:pPr marL="0" lvl="0" indent="0" algn="l" rtl="0">
              <a:spcBef>
                <a:spcPts val="0"/>
              </a:spcBef>
              <a:spcAft>
                <a:spcPts val="0"/>
              </a:spcAft>
              <a:buNone/>
            </a:pPr>
            <a:endParaRPr/>
          </a:p>
        </p:txBody>
      </p:sp>
      <p:sp>
        <p:nvSpPr>
          <p:cNvPr id="843" name="Google Shape;843;p112"/>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Övning - digitalt först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Google Shape;849;p113"/>
          <p:cNvPicPr preferRelativeResize="0"/>
          <p:nvPr/>
        </p:nvPicPr>
        <p:blipFill>
          <a:blip r:embed="rId3">
            <a:alphaModFix/>
          </a:blip>
          <a:stretch>
            <a:fillRect/>
          </a:stretch>
        </p:blipFill>
        <p:spPr>
          <a:xfrm>
            <a:off x="344025" y="0"/>
            <a:ext cx="8105050"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14"/>
          <p:cNvSpPr txBox="1">
            <a:spLocks noGrp="1"/>
          </p:cNvSpPr>
          <p:nvPr>
            <p:ph type="body" idx="1"/>
          </p:nvPr>
        </p:nvSpPr>
        <p:spPr>
          <a:xfrm>
            <a:off x="457200" y="1405900"/>
            <a:ext cx="6447900" cy="35448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Trelleborgs kommun automatiserar socialtjänsthandläggning</a:t>
            </a:r>
            <a:endParaRPr/>
          </a:p>
          <a:p>
            <a:pPr marL="0" lvl="0" indent="0" algn="l" rtl="0">
              <a:spcBef>
                <a:spcPts val="0"/>
              </a:spcBef>
              <a:spcAft>
                <a:spcPts val="0"/>
              </a:spcAft>
              <a:buNone/>
            </a:pPr>
            <a:endParaRPr/>
          </a:p>
          <a:p>
            <a:pPr marL="0" lvl="0" indent="0" algn="l" rtl="0">
              <a:spcBef>
                <a:spcPts val="0"/>
              </a:spcBef>
              <a:spcAft>
                <a:spcPts val="0"/>
              </a:spcAft>
              <a:buNone/>
            </a:pPr>
            <a:r>
              <a:rPr lang="sv-SE" b="1"/>
              <a:t>Dåläge 2013 - </a:t>
            </a:r>
            <a:r>
              <a:rPr lang="sv-SE"/>
              <a:t>Brist på personal, långa handläggningstider och för lite brukarfokus</a:t>
            </a:r>
            <a:endParaRPr/>
          </a:p>
          <a:p>
            <a:pPr marL="0" lvl="0" indent="0" algn="l" rtl="0">
              <a:spcBef>
                <a:spcPts val="0"/>
              </a:spcBef>
              <a:spcAft>
                <a:spcPts val="0"/>
              </a:spcAft>
              <a:buNone/>
            </a:pPr>
            <a:endParaRPr/>
          </a:p>
          <a:p>
            <a:pPr marL="0" lvl="0" indent="0" algn="l" rtl="0">
              <a:spcBef>
                <a:spcPts val="0"/>
              </a:spcBef>
              <a:spcAft>
                <a:spcPts val="0"/>
              </a:spcAft>
              <a:buNone/>
            </a:pPr>
            <a:r>
              <a:rPr lang="sv-SE" b="1"/>
              <a:t>Nuläge 2017 - </a:t>
            </a:r>
            <a:r>
              <a:rPr lang="sv-SE"/>
              <a:t>E-tjänst har minskat handläggarnas administrationstid, samtidigt som de ökat servicen till medborgarna som får svar inom 24 timmar.</a:t>
            </a:r>
            <a:endParaRPr/>
          </a:p>
          <a:p>
            <a:pPr marL="0" lvl="0" indent="0" algn="l" rtl="0">
              <a:spcBef>
                <a:spcPts val="0"/>
              </a:spcBef>
              <a:spcAft>
                <a:spcPts val="0"/>
              </a:spcAft>
              <a:buNone/>
            </a:pPr>
            <a:endParaRPr/>
          </a:p>
          <a:p>
            <a:pPr marL="0" lvl="0" indent="0" algn="l" rtl="0">
              <a:spcBef>
                <a:spcPts val="0"/>
              </a:spcBef>
              <a:spcAft>
                <a:spcPts val="0"/>
              </a:spcAft>
              <a:buNone/>
            </a:pPr>
            <a:r>
              <a:rPr lang="sv-SE" b="1"/>
              <a:t>Reflektion - </a:t>
            </a:r>
            <a:r>
              <a:rPr lang="sv-SE"/>
              <a:t>Arbetsuppgifter som försvinner saknar ingen. Nu får handläggarna göra komplicerade avvägningar och motiverande arbete med medborgarna.  </a:t>
            </a:r>
            <a:endParaRPr/>
          </a:p>
        </p:txBody>
      </p:sp>
      <p:sp>
        <p:nvSpPr>
          <p:cNvPr id="856" name="Google Shape;856;p114"/>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Digitalt först: </a:t>
            </a:r>
            <a:r>
              <a:rPr lang="sv-SE">
                <a:latin typeface="Open Sans"/>
                <a:ea typeface="Open Sans"/>
                <a:cs typeface="Open Sans"/>
                <a:sym typeface="Open Sans"/>
              </a:rPr>
              <a:t>Automatisering</a:t>
            </a:r>
            <a:endParaRPr>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115"/>
          <p:cNvSpPr txBox="1">
            <a:spLocks noGrp="1"/>
          </p:cNvSpPr>
          <p:nvPr>
            <p:ph type="body" idx="1"/>
          </p:nvPr>
        </p:nvSpPr>
        <p:spPr>
          <a:xfrm>
            <a:off x="457200" y="1405900"/>
            <a:ext cx="5667300" cy="37377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b="1">
                <a:solidFill>
                  <a:srgbClr val="FFFFFF"/>
                </a:solidFill>
              </a:rPr>
              <a:t>Automatiserad handläggning</a:t>
            </a:r>
            <a:endParaRPr b="1">
              <a:solidFill>
                <a:srgbClr val="FFFFFF"/>
              </a:solidFill>
            </a:endParaRPr>
          </a:p>
          <a:p>
            <a:pPr marL="0" lvl="0" indent="0" algn="l" rtl="0">
              <a:spcBef>
                <a:spcPts val="0"/>
              </a:spcBef>
              <a:spcAft>
                <a:spcPts val="0"/>
              </a:spcAft>
              <a:buNone/>
            </a:pPr>
            <a:endParaRPr>
              <a:solidFill>
                <a:srgbClr val="FFFFFF"/>
              </a:solidFill>
              <a:latin typeface="Open Sans Light"/>
              <a:ea typeface="Open Sans Light"/>
              <a:cs typeface="Open Sans Light"/>
              <a:sym typeface="Open Sans Light"/>
            </a:endParaRPr>
          </a:p>
          <a:p>
            <a:pPr marL="0" lvl="0" indent="0" algn="l" rtl="0">
              <a:spcBef>
                <a:spcPts val="0"/>
              </a:spcBef>
              <a:spcAft>
                <a:spcPts val="0"/>
              </a:spcAft>
              <a:buNone/>
            </a:pPr>
            <a:r>
              <a:rPr lang="sv-SE">
                <a:solidFill>
                  <a:srgbClr val="FFFFFF"/>
                </a:solidFill>
                <a:latin typeface="Open Sans Light"/>
                <a:ea typeface="Open Sans Light"/>
                <a:cs typeface="Open Sans Light"/>
                <a:sym typeface="Open Sans Light"/>
              </a:rPr>
              <a:t>Vad skulle hända i din verksamhet om ni skulle tillämpa “Digitalt först”?</a:t>
            </a:r>
            <a:endParaRPr>
              <a:solidFill>
                <a:srgbClr val="FFFFFF"/>
              </a:solidFill>
              <a:latin typeface="Open Sans Light"/>
              <a:ea typeface="Open Sans Light"/>
              <a:cs typeface="Open Sans Light"/>
              <a:sym typeface="Open Sans Light"/>
            </a:endParaRPr>
          </a:p>
          <a:p>
            <a:pPr marL="0" lvl="0" indent="0" algn="l" rtl="0">
              <a:spcBef>
                <a:spcPts val="0"/>
              </a:spcBef>
              <a:spcAft>
                <a:spcPts val="0"/>
              </a:spcAft>
              <a:buNone/>
            </a:pPr>
            <a:endParaRPr>
              <a:solidFill>
                <a:srgbClr val="FFFFFF"/>
              </a:solidFill>
              <a:latin typeface="Open Sans Light"/>
              <a:ea typeface="Open Sans Light"/>
              <a:cs typeface="Open Sans Light"/>
              <a:sym typeface="Open Sans Light"/>
            </a:endParaRPr>
          </a:p>
          <a:p>
            <a:pPr marL="0" lvl="0" indent="0" algn="l" rtl="0">
              <a:spcBef>
                <a:spcPts val="0"/>
              </a:spcBef>
              <a:spcAft>
                <a:spcPts val="0"/>
              </a:spcAft>
              <a:buNone/>
            </a:pPr>
            <a:r>
              <a:rPr lang="sv-SE">
                <a:solidFill>
                  <a:srgbClr val="FFFFFF"/>
                </a:solidFill>
                <a:latin typeface="Open Sans Light"/>
                <a:ea typeface="Open Sans Light"/>
                <a:cs typeface="Open Sans Light"/>
                <a:sym typeface="Open Sans Light"/>
              </a:rPr>
              <a:t>Till exempel automatisera handläggning/administration motsvarande en heltid</a:t>
            </a:r>
            <a:endParaRPr>
              <a:solidFill>
                <a:srgbClr val="FFFFFF"/>
              </a:solidFill>
              <a:latin typeface="Open Sans Light"/>
              <a:ea typeface="Open Sans Light"/>
              <a:cs typeface="Open Sans Light"/>
              <a:sym typeface="Open Sans Light"/>
            </a:endParaRPr>
          </a:p>
          <a:p>
            <a:pPr marL="0" lvl="0" indent="0" algn="l" rtl="0">
              <a:spcBef>
                <a:spcPts val="0"/>
              </a:spcBef>
              <a:spcAft>
                <a:spcPts val="0"/>
              </a:spcAft>
              <a:buNone/>
            </a:pPr>
            <a:endParaRPr>
              <a:solidFill>
                <a:srgbClr val="FFFFFF"/>
              </a:solidFill>
              <a:latin typeface="Open Sans Light"/>
              <a:ea typeface="Open Sans Light"/>
              <a:cs typeface="Open Sans Light"/>
              <a:sym typeface="Open Sans Light"/>
            </a:endParaRPr>
          </a:p>
          <a:p>
            <a:pPr marL="0" lvl="0" indent="0" algn="l" rtl="0">
              <a:spcBef>
                <a:spcPts val="0"/>
              </a:spcBef>
              <a:spcAft>
                <a:spcPts val="0"/>
              </a:spcAft>
              <a:buNone/>
            </a:pPr>
            <a:r>
              <a:rPr lang="sv-SE">
                <a:solidFill>
                  <a:srgbClr val="FFFFFF"/>
                </a:solidFill>
                <a:latin typeface="Open Sans Light"/>
                <a:ea typeface="Open Sans Light"/>
                <a:cs typeface="Open Sans Light"/>
                <a:sym typeface="Open Sans Light"/>
              </a:rPr>
              <a:t>Skriv en sak per post-it, först individuellt, klustra sedan gruppens lappar.</a:t>
            </a:r>
            <a:endParaRPr>
              <a:solidFill>
                <a:srgbClr val="FFFFFF"/>
              </a:solidFill>
              <a:latin typeface="Open Sans Light"/>
              <a:ea typeface="Open Sans Light"/>
              <a:cs typeface="Open Sans Light"/>
              <a:sym typeface="Open Sans Light"/>
            </a:endParaRPr>
          </a:p>
          <a:p>
            <a:pPr marL="0" lvl="0" indent="0" algn="l" rtl="0">
              <a:spcBef>
                <a:spcPts val="0"/>
              </a:spcBef>
              <a:spcAft>
                <a:spcPts val="0"/>
              </a:spcAft>
              <a:buNone/>
            </a:pPr>
            <a:endParaRPr>
              <a:solidFill>
                <a:srgbClr val="FFFFFF"/>
              </a:solidFill>
              <a:latin typeface="Open Sans Light"/>
              <a:ea typeface="Open Sans Light"/>
              <a:cs typeface="Open Sans Light"/>
              <a:sym typeface="Open Sans Light"/>
            </a:endParaRPr>
          </a:p>
          <a:p>
            <a:pPr marL="0" lvl="0" indent="0" algn="l" rtl="0">
              <a:spcBef>
                <a:spcPts val="0"/>
              </a:spcBef>
              <a:spcAft>
                <a:spcPts val="0"/>
              </a:spcAft>
              <a:buNone/>
            </a:pPr>
            <a:endParaRPr>
              <a:solidFill>
                <a:srgbClr val="FFFFFF"/>
              </a:solidFill>
              <a:latin typeface="Open Sans Light"/>
              <a:ea typeface="Open Sans Light"/>
              <a:cs typeface="Open Sans Light"/>
              <a:sym typeface="Open Sans Light"/>
            </a:endParaRPr>
          </a:p>
        </p:txBody>
      </p:sp>
      <p:sp>
        <p:nvSpPr>
          <p:cNvPr id="863" name="Google Shape;863;p115"/>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Övning - Digitalt först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119"/>
          <p:cNvPicPr preferRelativeResize="0"/>
          <p:nvPr/>
        </p:nvPicPr>
        <p:blipFill>
          <a:blip r:embed="rId3">
            <a:alphaModFix/>
          </a:blip>
          <a:stretch>
            <a:fillRect/>
          </a:stretch>
        </p:blipFill>
        <p:spPr>
          <a:xfrm>
            <a:off x="0" y="0"/>
            <a:ext cx="9144000" cy="5143495"/>
          </a:xfrm>
          <a:prstGeom prst="rect">
            <a:avLst/>
          </a:prstGeom>
          <a:noFill/>
          <a:ln>
            <a:noFill/>
          </a:ln>
        </p:spPr>
      </p:pic>
      <p:sp>
        <p:nvSpPr>
          <p:cNvPr id="906" name="Google Shape;906;p119"/>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endParaRPr/>
          </a:p>
        </p:txBody>
      </p:sp>
      <p:sp>
        <p:nvSpPr>
          <p:cNvPr id="907" name="Google Shape;907;p119"/>
          <p:cNvSpPr txBox="1">
            <a:spLocks noGrp="1"/>
          </p:cNvSpPr>
          <p:nvPr>
            <p:ph type="body" idx="1"/>
          </p:nvPr>
        </p:nvSpPr>
        <p:spPr>
          <a:xfrm>
            <a:off x="457200" y="1097280"/>
            <a:ext cx="82296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20"/>
          <p:cNvSpPr txBox="1">
            <a:spLocks noGrp="1"/>
          </p:cNvSpPr>
          <p:nvPr>
            <p:ph type="body" idx="1"/>
          </p:nvPr>
        </p:nvSpPr>
        <p:spPr>
          <a:xfrm>
            <a:off x="457200" y="1405902"/>
            <a:ext cx="8229600" cy="3165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Grunden för framgångsrikt förändringsledning är en kraftfull och trovärdig vision. Värd att göra uppoffringar för. Varje individ måste dela målbilden och förstå att förändringen är nödvändig. </a:t>
            </a:r>
            <a:endParaRPr/>
          </a:p>
          <a:p>
            <a:pPr marL="0" lvl="0" indent="0" algn="l" rtl="0">
              <a:spcBef>
                <a:spcPts val="0"/>
              </a:spcBef>
              <a:spcAft>
                <a:spcPts val="0"/>
              </a:spcAft>
              <a:buNone/>
            </a:pPr>
            <a:endParaRPr/>
          </a:p>
          <a:p>
            <a:pPr marL="0" lvl="0" indent="0" algn="l" rtl="0">
              <a:spcBef>
                <a:spcPts val="0"/>
              </a:spcBef>
              <a:spcAft>
                <a:spcPts val="0"/>
              </a:spcAft>
              <a:buNone/>
            </a:pPr>
            <a:r>
              <a:rPr lang="sv-SE"/>
              <a:t>Personalen behöver ha en känsla av att de är på väg åt samma håll och att det är möjligt att nå dit.</a:t>
            </a:r>
            <a:endParaRPr/>
          </a:p>
          <a:p>
            <a:pPr marL="0" lvl="0" indent="0" algn="l" rtl="0">
              <a:spcBef>
                <a:spcPts val="0"/>
              </a:spcBef>
              <a:spcAft>
                <a:spcPts val="0"/>
              </a:spcAft>
              <a:buNone/>
            </a:pPr>
            <a:endParaRPr/>
          </a:p>
          <a:p>
            <a:pPr marL="0" lvl="0" indent="0" algn="l" rtl="0">
              <a:spcBef>
                <a:spcPts val="0"/>
              </a:spcBef>
              <a:spcAft>
                <a:spcPts val="0"/>
              </a:spcAft>
              <a:buNone/>
            </a:pPr>
            <a:r>
              <a:rPr lang="sv-SE"/>
              <a:t>Vision ska beskriva ”på vilket sätt världen (medborgarnyttan, kommunen) blir bättre när vi är färdiga med förändringen”. </a:t>
            </a:r>
            <a:endParaRPr/>
          </a:p>
          <a:p>
            <a:pPr marL="0" lvl="0" indent="0" algn="l" rtl="0">
              <a:spcBef>
                <a:spcPts val="0"/>
              </a:spcBef>
              <a:spcAft>
                <a:spcPts val="0"/>
              </a:spcAft>
              <a:buNone/>
            </a:pPr>
            <a:endParaRPr/>
          </a:p>
          <a:p>
            <a:pPr marL="0" lvl="0" indent="0" algn="l" rtl="0">
              <a:spcBef>
                <a:spcPts val="0"/>
              </a:spcBef>
              <a:spcAft>
                <a:spcPts val="0"/>
              </a:spcAft>
              <a:buNone/>
            </a:pPr>
            <a:r>
              <a:rPr lang="sv-SE" sz="1200"/>
              <a:t>Källa: astrakan.se</a:t>
            </a:r>
            <a:endParaRPr sz="1200"/>
          </a:p>
          <a:p>
            <a:pPr marL="0" lvl="0" indent="0" algn="l" rtl="0">
              <a:spcBef>
                <a:spcPts val="0"/>
              </a:spcBef>
              <a:spcAft>
                <a:spcPts val="0"/>
              </a:spcAft>
              <a:buNone/>
            </a:pPr>
            <a:endParaRPr/>
          </a:p>
        </p:txBody>
      </p:sp>
      <p:sp>
        <p:nvSpPr>
          <p:cNvPr id="914" name="Google Shape;914;p120"/>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Värderingar, vision och mission</a:t>
            </a:r>
            <a:endParaRPr/>
          </a:p>
        </p:txBody>
      </p:sp>
      <p:pic>
        <p:nvPicPr>
          <p:cNvPr id="915" name="Google Shape;915;p120"/>
          <p:cNvPicPr preferRelativeResize="0"/>
          <p:nvPr/>
        </p:nvPicPr>
        <p:blipFill>
          <a:blip r:embed="rId3">
            <a:alphaModFix/>
          </a:blip>
          <a:stretch>
            <a:fillRect/>
          </a:stretch>
        </p:blipFill>
        <p:spPr>
          <a:xfrm>
            <a:off x="8073400" y="258475"/>
            <a:ext cx="830875" cy="8308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121"/>
          <p:cNvSpPr txBox="1">
            <a:spLocks noGrp="1"/>
          </p:cNvSpPr>
          <p:nvPr>
            <p:ph type="body" idx="1"/>
          </p:nvPr>
        </p:nvSpPr>
        <p:spPr>
          <a:xfrm>
            <a:off x="457200" y="1405890"/>
            <a:ext cx="8229600" cy="2606100"/>
          </a:xfrm>
          <a:prstGeom prst="rect">
            <a:avLst/>
          </a:prstGeom>
        </p:spPr>
        <p:txBody>
          <a:bodyPr spcFirstLastPara="1" wrap="square" lIns="91375" tIns="45675" rIns="91375" bIns="45675" anchor="t" anchorCtr="0">
            <a:noAutofit/>
          </a:bodyPr>
          <a:lstStyle/>
          <a:p>
            <a:pPr marL="0" lvl="0" indent="0" algn="l" rtl="0">
              <a:lnSpc>
                <a:spcPct val="115000"/>
              </a:lnSpc>
              <a:spcBef>
                <a:spcPts val="0"/>
              </a:spcBef>
              <a:spcAft>
                <a:spcPts val="0"/>
              </a:spcAft>
              <a:buNone/>
            </a:pPr>
            <a:r>
              <a:rPr lang="sv-SE" sz="2000">
                <a:solidFill>
                  <a:srgbClr val="FFFFFF"/>
                </a:solidFill>
              </a:rPr>
              <a:t>Transformationsplanen - ett urval av prioriterade förändringsresor utifrån:</a:t>
            </a:r>
            <a:endParaRPr>
              <a:solidFill>
                <a:srgbClr val="FFFFFF"/>
              </a:solidFill>
            </a:endParaRPr>
          </a:p>
        </p:txBody>
      </p:sp>
      <p:sp>
        <p:nvSpPr>
          <p:cNvPr id="921" name="Google Shape;921;p121"/>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Slutprodukten - en transformationsplan</a:t>
            </a:r>
            <a:endParaRPr/>
          </a:p>
        </p:txBody>
      </p:sp>
      <p:sp>
        <p:nvSpPr>
          <p:cNvPr id="922" name="Google Shape;922;p121"/>
          <p:cNvSpPr/>
          <p:nvPr/>
        </p:nvSpPr>
        <p:spPr>
          <a:xfrm>
            <a:off x="1726428" y="2951878"/>
            <a:ext cx="1432200" cy="883500"/>
          </a:xfrm>
          <a:prstGeom prst="homePlate">
            <a:avLst>
              <a:gd name="adj" fmla="val 50000"/>
            </a:avLst>
          </a:prstGeom>
          <a:solidFill>
            <a:srgbClr val="F4F9FF"/>
          </a:solidFill>
          <a:ln w="19050"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sv-SE" sz="1400" b="1" i="0" u="none" strike="noStrike" cap="none">
                <a:solidFill>
                  <a:srgbClr val="000000"/>
                </a:solidFill>
                <a:latin typeface="Calibri"/>
                <a:ea typeface="Calibri"/>
                <a:cs typeface="Calibri"/>
                <a:sym typeface="Calibri"/>
              </a:rPr>
              <a:t>D</a:t>
            </a:r>
            <a:r>
              <a:rPr lang="sv-SE" b="1">
                <a:latin typeface="Calibri"/>
                <a:ea typeface="Calibri"/>
                <a:cs typeface="Calibri"/>
                <a:sym typeface="Calibri"/>
              </a:rPr>
              <a:t>igital mognad</a:t>
            </a:r>
            <a:endParaRPr sz="1400" b="1" i="0" u="none" strike="noStrike" cap="none">
              <a:solidFill>
                <a:srgbClr val="000000"/>
              </a:solidFill>
              <a:latin typeface="Calibri"/>
              <a:ea typeface="Calibri"/>
              <a:cs typeface="Calibri"/>
              <a:sym typeface="Calibri"/>
            </a:endParaRPr>
          </a:p>
        </p:txBody>
      </p:sp>
      <p:sp>
        <p:nvSpPr>
          <p:cNvPr id="923" name="Google Shape;923;p121"/>
          <p:cNvSpPr/>
          <p:nvPr/>
        </p:nvSpPr>
        <p:spPr>
          <a:xfrm>
            <a:off x="3158553" y="2951878"/>
            <a:ext cx="1432200" cy="883500"/>
          </a:xfrm>
          <a:prstGeom prst="homePlate">
            <a:avLst>
              <a:gd name="adj" fmla="val 50000"/>
            </a:avLst>
          </a:prstGeom>
          <a:solidFill>
            <a:srgbClr val="F4F9FF"/>
          </a:solidFill>
          <a:ln w="19050"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sv-SE" sz="1400" b="1" i="0" u="none" strike="noStrike" cap="none">
                <a:solidFill>
                  <a:srgbClr val="000000"/>
                </a:solidFill>
                <a:latin typeface="Calibri"/>
                <a:ea typeface="Calibri"/>
                <a:cs typeface="Calibri"/>
                <a:sym typeface="Calibri"/>
              </a:rPr>
              <a:t>Omvärld</a:t>
            </a:r>
            <a:endParaRPr sz="1400" b="1" i="0" u="none" strike="noStrike" cap="none">
              <a:solidFill>
                <a:srgbClr val="000000"/>
              </a:solidFill>
              <a:latin typeface="Calibri"/>
              <a:ea typeface="Calibri"/>
              <a:cs typeface="Calibri"/>
              <a:sym typeface="Calibri"/>
            </a:endParaRPr>
          </a:p>
        </p:txBody>
      </p:sp>
      <p:sp>
        <p:nvSpPr>
          <p:cNvPr id="924" name="Google Shape;924;p121"/>
          <p:cNvSpPr/>
          <p:nvPr/>
        </p:nvSpPr>
        <p:spPr>
          <a:xfrm>
            <a:off x="4590678" y="2951878"/>
            <a:ext cx="1432200" cy="883500"/>
          </a:xfrm>
          <a:prstGeom prst="homePlate">
            <a:avLst>
              <a:gd name="adj" fmla="val 50000"/>
            </a:avLst>
          </a:prstGeom>
          <a:solidFill>
            <a:srgbClr val="F4F9FF"/>
          </a:solidFill>
          <a:ln w="19050"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sv-SE" sz="1400" b="1" i="0" u="none" strike="noStrike" cap="none">
                <a:solidFill>
                  <a:srgbClr val="000000"/>
                </a:solidFill>
                <a:latin typeface="Calibri"/>
                <a:ea typeface="Calibri"/>
                <a:cs typeface="Calibri"/>
                <a:sym typeface="Calibri"/>
              </a:rPr>
              <a:t>Vågor</a:t>
            </a:r>
            <a:endParaRPr sz="1400" b="1" i="0" u="none" strike="noStrike" cap="none">
              <a:solidFill>
                <a:srgbClr val="000000"/>
              </a:solidFill>
              <a:latin typeface="Calibri"/>
              <a:ea typeface="Calibri"/>
              <a:cs typeface="Calibri"/>
              <a:sym typeface="Calibri"/>
            </a:endParaRPr>
          </a:p>
        </p:txBody>
      </p:sp>
      <p:sp>
        <p:nvSpPr>
          <p:cNvPr id="925" name="Google Shape;925;p121"/>
          <p:cNvSpPr/>
          <p:nvPr/>
        </p:nvSpPr>
        <p:spPr>
          <a:xfrm>
            <a:off x="6022803" y="2951878"/>
            <a:ext cx="1432200" cy="883500"/>
          </a:xfrm>
          <a:prstGeom prst="homePlate">
            <a:avLst>
              <a:gd name="adj" fmla="val 50000"/>
            </a:avLst>
          </a:prstGeom>
          <a:solidFill>
            <a:srgbClr val="F4F9FF"/>
          </a:solidFill>
          <a:ln w="19050"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sv-SE" sz="1400" b="1" i="0" u="none" strike="noStrike" cap="none">
                <a:solidFill>
                  <a:srgbClr val="000000"/>
                </a:solidFill>
                <a:latin typeface="Calibri"/>
                <a:ea typeface="Calibri"/>
                <a:cs typeface="Calibri"/>
                <a:sym typeface="Calibri"/>
              </a:rPr>
              <a:t>Destination</a:t>
            </a:r>
            <a:endParaRPr sz="1400" b="1" i="0" u="none" strike="noStrike" cap="none">
              <a:solidFill>
                <a:srgbClr val="000000"/>
              </a:solidFill>
              <a:latin typeface="Calibri"/>
              <a:ea typeface="Calibri"/>
              <a:cs typeface="Calibri"/>
              <a:sym typeface="Calibri"/>
            </a:endParaRPr>
          </a:p>
        </p:txBody>
      </p:sp>
      <p:sp>
        <p:nvSpPr>
          <p:cNvPr id="926" name="Google Shape;926;p121"/>
          <p:cNvSpPr/>
          <p:nvPr/>
        </p:nvSpPr>
        <p:spPr>
          <a:xfrm>
            <a:off x="7454928" y="2951878"/>
            <a:ext cx="1432200" cy="883500"/>
          </a:xfrm>
          <a:prstGeom prst="homePlate">
            <a:avLst>
              <a:gd name="adj" fmla="val 2386"/>
            </a:avLst>
          </a:prstGeom>
          <a:solidFill>
            <a:srgbClr val="F4F9FF"/>
          </a:solidFill>
          <a:ln w="19050"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sv-SE" sz="1400" b="1" i="0" u="none" strike="noStrike" cap="none">
                <a:solidFill>
                  <a:srgbClr val="000000"/>
                </a:solidFill>
                <a:latin typeface="Calibri"/>
                <a:ea typeface="Calibri"/>
                <a:cs typeface="Calibri"/>
                <a:sym typeface="Calibri"/>
              </a:rPr>
              <a:t>Transformations-</a:t>
            </a:r>
            <a:br>
              <a:rPr lang="sv-SE" sz="1400" b="1" i="0" u="none" strike="noStrike" cap="none">
                <a:solidFill>
                  <a:srgbClr val="000000"/>
                </a:solidFill>
                <a:latin typeface="Calibri"/>
                <a:ea typeface="Calibri"/>
                <a:cs typeface="Calibri"/>
                <a:sym typeface="Calibri"/>
              </a:rPr>
            </a:br>
            <a:r>
              <a:rPr lang="sv-SE" sz="1400" b="1" i="0" u="none" strike="noStrike" cap="none">
                <a:solidFill>
                  <a:srgbClr val="000000"/>
                </a:solidFill>
                <a:latin typeface="Calibri"/>
                <a:ea typeface="Calibri"/>
                <a:cs typeface="Calibri"/>
                <a:sym typeface="Calibri"/>
              </a:rPr>
              <a:t>plan</a:t>
            </a:r>
            <a:endParaRPr sz="1400" b="1" i="0" u="none" strike="noStrike" cap="none">
              <a:solidFill>
                <a:srgbClr val="000000"/>
              </a:solidFill>
              <a:latin typeface="Calibri"/>
              <a:ea typeface="Calibri"/>
              <a:cs typeface="Calibri"/>
              <a:sym typeface="Calibri"/>
            </a:endParaRPr>
          </a:p>
        </p:txBody>
      </p:sp>
      <p:sp>
        <p:nvSpPr>
          <p:cNvPr id="927" name="Google Shape;927;p121"/>
          <p:cNvSpPr/>
          <p:nvPr/>
        </p:nvSpPr>
        <p:spPr>
          <a:xfrm>
            <a:off x="256859" y="2951878"/>
            <a:ext cx="1432200" cy="883500"/>
          </a:xfrm>
          <a:prstGeom prst="homePlate">
            <a:avLst>
              <a:gd name="adj" fmla="val 50000"/>
            </a:avLst>
          </a:prstGeom>
          <a:solidFill>
            <a:srgbClr val="F4F9FF"/>
          </a:solidFill>
          <a:ln w="19050" cap="flat" cmpd="sng">
            <a:solidFill>
              <a:schemeClr val="dk2"/>
            </a:solidFill>
            <a:prstDash val="solid"/>
            <a:round/>
            <a:headEnd type="none" w="sm" len="sm"/>
            <a:tailEnd type="none" w="sm" len="sm"/>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sv-SE" sz="1400" b="1" i="0" u="none" strike="noStrike" cap="none">
                <a:solidFill>
                  <a:srgbClr val="000000"/>
                </a:solidFill>
                <a:latin typeface="Calibri"/>
                <a:ea typeface="Calibri"/>
                <a:cs typeface="Calibri"/>
                <a:sym typeface="Calibri"/>
              </a:rPr>
              <a:t> Vilka vi är</a:t>
            </a:r>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pic>
        <p:nvPicPr>
          <p:cNvPr id="933" name="Google Shape;933;p122"/>
          <p:cNvPicPr preferRelativeResize="0"/>
          <p:nvPr/>
        </p:nvPicPr>
        <p:blipFill>
          <a:blip r:embed="rId3">
            <a:alphaModFix/>
          </a:blip>
          <a:stretch>
            <a:fillRect/>
          </a:stretch>
        </p:blipFill>
        <p:spPr>
          <a:xfrm>
            <a:off x="457200" y="362601"/>
            <a:ext cx="8003674" cy="3839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3"/>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Redovisning och reflektion</a:t>
            </a:r>
            <a:endParaRPr/>
          </a:p>
        </p:txBody>
      </p:sp>
      <p:sp>
        <p:nvSpPr>
          <p:cNvPr id="443" name="Google Shape;443;p73"/>
          <p:cNvSpPr txBox="1">
            <a:spLocks noGrp="1"/>
          </p:cNvSpPr>
          <p:nvPr>
            <p:ph type="body" idx="1"/>
          </p:nvPr>
        </p:nvSpPr>
        <p:spPr>
          <a:xfrm>
            <a:off x="457200" y="1097280"/>
            <a:ext cx="82296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Samtala kring uppgiften “</a:t>
            </a:r>
            <a:r>
              <a:rPr lang="sv-SE" b="1"/>
              <a:t>Vad innebär digitalisering för dig</a:t>
            </a:r>
            <a:r>
              <a:rPr lang="sv-SE"/>
              <a:t>” </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sv-SE"/>
              <a:t>Vad var den viktigaste lärdomen från diskussionen?</a:t>
            </a:r>
            <a:endParaRPr/>
          </a:p>
          <a:p>
            <a:pPr marL="457200" lvl="0" indent="-342900" algn="l" rtl="0">
              <a:spcBef>
                <a:spcPts val="0"/>
              </a:spcBef>
              <a:spcAft>
                <a:spcPts val="0"/>
              </a:spcAft>
              <a:buSzPts val="1800"/>
              <a:buChar char="●"/>
            </a:pPr>
            <a:r>
              <a:rPr lang="sv-SE"/>
              <a:t>Hur såg dina kollegor på “digitalt först”?</a:t>
            </a:r>
            <a:endParaRPr/>
          </a:p>
          <a:p>
            <a:pPr marL="457200" lvl="0" indent="-342900" algn="l" rtl="0">
              <a:spcBef>
                <a:spcPts val="0"/>
              </a:spcBef>
              <a:spcAft>
                <a:spcPts val="0"/>
              </a:spcAft>
              <a:buSzPts val="1800"/>
              <a:buChar char="●"/>
            </a:pPr>
            <a:r>
              <a:rPr lang="sv-SE"/>
              <a:t>Finns det en samsyn kring vad digitalisering är?</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23"/>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ctr" rtl="0">
              <a:spcBef>
                <a:spcPts val="0"/>
              </a:spcBef>
              <a:spcAft>
                <a:spcPts val="0"/>
              </a:spcAft>
              <a:buNone/>
            </a:pPr>
            <a:r>
              <a:rPr lang="sv-SE"/>
              <a:t>Värderingar, vision och mission</a:t>
            </a:r>
            <a:endParaRPr/>
          </a:p>
        </p:txBody>
      </p:sp>
      <p:sp>
        <p:nvSpPr>
          <p:cNvPr id="940" name="Google Shape;940;p123"/>
          <p:cNvSpPr txBox="1">
            <a:spLocks noGrp="1"/>
          </p:cNvSpPr>
          <p:nvPr>
            <p:ph type="body" idx="1"/>
          </p:nvPr>
        </p:nvSpPr>
        <p:spPr>
          <a:xfrm>
            <a:off x="457200" y="1878572"/>
            <a:ext cx="8229600" cy="1940100"/>
          </a:xfrm>
          <a:prstGeom prst="rect">
            <a:avLst/>
          </a:prstGeom>
        </p:spPr>
        <p:txBody>
          <a:bodyPr spcFirstLastPara="1" wrap="square" lIns="91375" tIns="45675" rIns="91375" bIns="45675" anchor="t" anchorCtr="0">
            <a:noAutofit/>
          </a:bodyPr>
          <a:lstStyle/>
          <a:p>
            <a:pPr marL="0" lvl="0" indent="0" algn="ctr" rtl="0">
              <a:spcBef>
                <a:spcPts val="0"/>
              </a:spcBef>
              <a:spcAft>
                <a:spcPts val="0"/>
              </a:spcAft>
              <a:buNone/>
            </a:pPr>
            <a:r>
              <a:rPr lang="sv-SE" sz="3600">
                <a:latin typeface="Open Sans ExtraBold"/>
                <a:ea typeface="Open Sans ExtraBold"/>
                <a:cs typeface="Open Sans ExtraBold"/>
                <a:sym typeface="Open Sans ExtraBold"/>
              </a:rPr>
              <a:t>En vision ska motivera</a:t>
            </a:r>
            <a:endParaRPr sz="3600">
              <a:latin typeface="Open Sans ExtraBold"/>
              <a:ea typeface="Open Sans ExtraBold"/>
              <a:cs typeface="Open Sans ExtraBold"/>
              <a:sym typeface="Open Sans ExtraBold"/>
            </a:endParaRPr>
          </a:p>
          <a:p>
            <a:pPr marL="0" lvl="0" indent="0" algn="ctr" rtl="0">
              <a:spcBef>
                <a:spcPts val="0"/>
              </a:spcBef>
              <a:spcAft>
                <a:spcPts val="0"/>
              </a:spcAft>
              <a:buNone/>
            </a:pPr>
            <a:r>
              <a:rPr lang="sv-SE" sz="3600">
                <a:latin typeface="Open Sans ExtraBold"/>
                <a:ea typeface="Open Sans ExtraBold"/>
                <a:cs typeface="Open Sans ExtraBold"/>
                <a:sym typeface="Open Sans ExtraBold"/>
              </a:rPr>
              <a:t>En vision ska inspirera</a:t>
            </a:r>
            <a:endParaRPr sz="3600">
              <a:latin typeface="Open Sans ExtraBold"/>
              <a:ea typeface="Open Sans ExtraBold"/>
              <a:cs typeface="Open Sans ExtraBold"/>
              <a:sym typeface="Open Sans ExtraBold"/>
            </a:endParaRPr>
          </a:p>
          <a:p>
            <a:pPr marL="0" lvl="0" indent="0" algn="ctr" rtl="0">
              <a:spcBef>
                <a:spcPts val="0"/>
              </a:spcBef>
              <a:spcAft>
                <a:spcPts val="0"/>
              </a:spcAft>
              <a:buNone/>
            </a:pPr>
            <a:r>
              <a:rPr lang="sv-SE" sz="3600">
                <a:latin typeface="Open Sans ExtraBold"/>
                <a:ea typeface="Open Sans ExtraBold"/>
                <a:cs typeface="Open Sans ExtraBold"/>
                <a:sym typeface="Open Sans ExtraBold"/>
              </a:rPr>
              <a:t>En vision ska visa vägen</a:t>
            </a:r>
            <a:endParaRPr sz="3600">
              <a:latin typeface="Open Sans ExtraBold"/>
              <a:ea typeface="Open Sans ExtraBold"/>
              <a:cs typeface="Open Sans ExtraBold"/>
              <a:sym typeface="Open Sans ExtraBold"/>
            </a:endParaRPr>
          </a:p>
        </p:txBody>
      </p:sp>
      <p:sp>
        <p:nvSpPr>
          <p:cNvPr id="941" name="Google Shape;941;p123"/>
          <p:cNvSpPr txBox="1"/>
          <p:nvPr/>
        </p:nvSpPr>
        <p:spPr>
          <a:xfrm>
            <a:off x="778550" y="4789200"/>
            <a:ext cx="3497400" cy="43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a:solidFill>
                  <a:srgbClr val="FFFFFF"/>
                </a:solidFill>
                <a:latin typeface="Calibri"/>
                <a:ea typeface="Calibri"/>
                <a:cs typeface="Calibri"/>
                <a:sym typeface="Calibri"/>
              </a:rPr>
              <a:t>Källa: Falkner kommunikation</a:t>
            </a:r>
            <a:endParaRPr>
              <a:solidFill>
                <a:srgbClr val="FFFFFF"/>
              </a:solidFill>
              <a:latin typeface="Calibri"/>
              <a:ea typeface="Calibri"/>
              <a:cs typeface="Calibri"/>
              <a:sym typeface="Calibri"/>
            </a:endParaRPr>
          </a:p>
        </p:txBody>
      </p:sp>
      <p:pic>
        <p:nvPicPr>
          <p:cNvPr id="942" name="Google Shape;942;p123"/>
          <p:cNvPicPr preferRelativeResize="0"/>
          <p:nvPr/>
        </p:nvPicPr>
        <p:blipFill>
          <a:blip r:embed="rId3">
            <a:alphaModFix/>
          </a:blip>
          <a:stretch>
            <a:fillRect/>
          </a:stretch>
        </p:blipFill>
        <p:spPr>
          <a:xfrm>
            <a:off x="8073400" y="258475"/>
            <a:ext cx="830875" cy="830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0">
                                            <p:txEl>
                                              <p:pRg st="0" end="0"/>
                                            </p:txEl>
                                          </p:spTgt>
                                        </p:tgtEl>
                                        <p:attrNameLst>
                                          <p:attrName>style.visibility</p:attrName>
                                        </p:attrNameLst>
                                      </p:cBhvr>
                                      <p:to>
                                        <p:strVal val="visible"/>
                                      </p:to>
                                    </p:set>
                                    <p:animEffect transition="in" filter="fade">
                                      <p:cBhvr>
                                        <p:cTn id="7" dur="1000"/>
                                        <p:tgtEl>
                                          <p:spTgt spid="9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0">
                                            <p:txEl>
                                              <p:pRg st="1" end="1"/>
                                            </p:txEl>
                                          </p:spTgt>
                                        </p:tgtEl>
                                        <p:attrNameLst>
                                          <p:attrName>style.visibility</p:attrName>
                                        </p:attrNameLst>
                                      </p:cBhvr>
                                      <p:to>
                                        <p:strVal val="visible"/>
                                      </p:to>
                                    </p:set>
                                    <p:animEffect transition="in" filter="fade">
                                      <p:cBhvr>
                                        <p:cTn id="12" dur="1000"/>
                                        <p:tgtEl>
                                          <p:spTgt spid="9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0">
                                            <p:txEl>
                                              <p:pRg st="2" end="2"/>
                                            </p:txEl>
                                          </p:spTgt>
                                        </p:tgtEl>
                                        <p:attrNameLst>
                                          <p:attrName>style.visibility</p:attrName>
                                        </p:attrNameLst>
                                      </p:cBhvr>
                                      <p:to>
                                        <p:strVal val="visible"/>
                                      </p:to>
                                    </p:set>
                                    <p:animEffect transition="in" filter="fade">
                                      <p:cBhvr>
                                        <p:cTn id="17" dur="1000"/>
                                        <p:tgtEl>
                                          <p:spTgt spid="9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pic>
        <p:nvPicPr>
          <p:cNvPr id="948" name="Google Shape;948;p124"/>
          <p:cNvPicPr preferRelativeResize="0"/>
          <p:nvPr/>
        </p:nvPicPr>
        <p:blipFill rotWithShape="1">
          <a:blip r:embed="rId3">
            <a:alphaModFix/>
          </a:blip>
          <a:srcRect b="29656"/>
          <a:stretch/>
        </p:blipFill>
        <p:spPr>
          <a:xfrm>
            <a:off x="300488" y="1253861"/>
            <a:ext cx="8543025" cy="263577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pic>
        <p:nvPicPr>
          <p:cNvPr id="953" name="Google Shape;953;p125" descr="Image"/>
          <p:cNvPicPr preferRelativeResize="0"/>
          <p:nvPr/>
        </p:nvPicPr>
        <p:blipFill rotWithShape="1">
          <a:blip r:embed="rId3">
            <a:alphaModFix/>
          </a:blip>
          <a:srcRect/>
          <a:stretch/>
        </p:blipFill>
        <p:spPr>
          <a:xfrm>
            <a:off x="6708271" y="4792429"/>
            <a:ext cx="351111" cy="169893"/>
          </a:xfrm>
          <a:prstGeom prst="rect">
            <a:avLst/>
          </a:prstGeom>
          <a:noFill/>
          <a:ln>
            <a:noFill/>
          </a:ln>
        </p:spPr>
      </p:pic>
      <p:pic>
        <p:nvPicPr>
          <p:cNvPr id="954" name="Google Shape;954;p125"/>
          <p:cNvPicPr preferRelativeResize="0"/>
          <p:nvPr/>
        </p:nvPicPr>
        <p:blipFill>
          <a:blip r:embed="rId4">
            <a:alphaModFix/>
          </a:blip>
          <a:stretch>
            <a:fillRect/>
          </a:stretch>
        </p:blipFill>
        <p:spPr>
          <a:xfrm rot="300001">
            <a:off x="5065740" y="148900"/>
            <a:ext cx="3636168" cy="5029199"/>
          </a:xfrm>
          <a:prstGeom prst="rect">
            <a:avLst/>
          </a:prstGeom>
          <a:noFill/>
          <a:ln>
            <a:noFill/>
          </a:ln>
          <a:effectLst>
            <a:outerShdw blurRad="57150" dist="19050" dir="5400000" algn="bl" rotWithShape="0">
              <a:srgbClr val="000000">
                <a:alpha val="50000"/>
              </a:srgbClr>
            </a:outerShdw>
          </a:effectLst>
        </p:spPr>
      </p:pic>
      <p:grpSp>
        <p:nvGrpSpPr>
          <p:cNvPr id="955" name="Google Shape;955;p125"/>
          <p:cNvGrpSpPr/>
          <p:nvPr/>
        </p:nvGrpSpPr>
        <p:grpSpPr>
          <a:xfrm>
            <a:off x="287675" y="342969"/>
            <a:ext cx="4824400" cy="3852806"/>
            <a:chOff x="2450825" y="1316744"/>
            <a:chExt cx="4824400" cy="3852806"/>
          </a:xfrm>
        </p:grpSpPr>
        <p:pic>
          <p:nvPicPr>
            <p:cNvPr id="956" name="Google Shape;956;p125"/>
            <p:cNvPicPr preferRelativeResize="0"/>
            <p:nvPr/>
          </p:nvPicPr>
          <p:blipFill rotWithShape="1">
            <a:blip r:embed="rId5">
              <a:alphaModFix/>
            </a:blip>
            <a:srcRect t="8391" b="41301"/>
            <a:stretch/>
          </p:blipFill>
          <p:spPr>
            <a:xfrm>
              <a:off x="2450825" y="1316744"/>
              <a:ext cx="4824400" cy="2587624"/>
            </a:xfrm>
            <a:prstGeom prst="rect">
              <a:avLst/>
            </a:prstGeom>
            <a:noFill/>
            <a:ln w="9525" cap="flat" cmpd="sng">
              <a:solidFill>
                <a:schemeClr val="dk2"/>
              </a:solidFill>
              <a:prstDash val="solid"/>
              <a:round/>
              <a:headEnd type="none" w="sm" len="sm"/>
              <a:tailEnd type="none" w="sm" len="sm"/>
            </a:ln>
          </p:spPr>
        </p:pic>
        <p:sp>
          <p:nvSpPr>
            <p:cNvPr id="957" name="Google Shape;957;p125"/>
            <p:cNvSpPr txBox="1"/>
            <p:nvPr/>
          </p:nvSpPr>
          <p:spPr>
            <a:xfrm>
              <a:off x="3390827" y="2169550"/>
              <a:ext cx="3490200" cy="300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200"/>
                </a:spcAft>
                <a:buClr>
                  <a:schemeClr val="dk1"/>
                </a:buClr>
                <a:buSzPts val="1100"/>
                <a:buFont typeface="Arial"/>
                <a:buNone/>
              </a:pPr>
              <a:r>
                <a:rPr lang="sv-SE" sz="2000" b="1" u="sng">
                  <a:solidFill>
                    <a:schemeClr val="hlink"/>
                  </a:solidFill>
                  <a:highlight>
                    <a:schemeClr val="lt1"/>
                  </a:highlight>
                  <a:latin typeface="Calibri"/>
                  <a:ea typeface="Calibri"/>
                  <a:cs typeface="Calibri"/>
                  <a:sym typeface="Calibri"/>
                  <a:hlinkClick r:id="rId6"/>
                </a:rPr>
                <a:t>http://bit.ly/skelleftea_delad</a:t>
              </a:r>
              <a:endParaRPr sz="1800" b="1">
                <a:solidFill>
                  <a:srgbClr val="474241"/>
                </a:solidFill>
                <a:highlight>
                  <a:schemeClr val="lt1"/>
                </a:highlight>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4"/>
                                        </p:tgtEl>
                                        <p:attrNameLst>
                                          <p:attrName>style.visibility</p:attrName>
                                        </p:attrNameLst>
                                      </p:cBhvr>
                                      <p:to>
                                        <p:strVal val="visible"/>
                                      </p:to>
                                    </p:set>
                                    <p:animEffect transition="in" filter="fade">
                                      <p:cBhvr>
                                        <p:cTn id="7" dur="1000"/>
                                        <p:tgtEl>
                                          <p:spTgt spid="9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5"/>
                                        </p:tgtEl>
                                        <p:attrNameLst>
                                          <p:attrName>style.visibility</p:attrName>
                                        </p:attrNameLst>
                                      </p:cBhvr>
                                      <p:to>
                                        <p:strVal val="visible"/>
                                      </p:to>
                                    </p:set>
                                    <p:animEffect transition="in" filter="fade">
                                      <p:cBhvr>
                                        <p:cTn id="12" dur="1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26"/>
          <p:cNvSpPr txBox="1">
            <a:spLocks noGrp="1"/>
          </p:cNvSpPr>
          <p:nvPr>
            <p:ph type="body" idx="1"/>
          </p:nvPr>
        </p:nvSpPr>
        <p:spPr>
          <a:xfrm>
            <a:off x="457200" y="1405890"/>
            <a:ext cx="8229600" cy="26061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latin typeface="Open Sans ExtraBold"/>
                <a:ea typeface="Open Sans ExtraBold"/>
                <a:cs typeface="Open Sans ExtraBold"/>
                <a:sym typeface="Open Sans ExtraBold"/>
              </a:rPr>
              <a:t>Beskriv </a:t>
            </a:r>
            <a:r>
              <a:rPr lang="sv-SE"/>
              <a:t>era värderingar och er vision och mission</a:t>
            </a:r>
            <a:endParaRPr/>
          </a:p>
          <a:p>
            <a:pPr marL="0" lvl="0" indent="0" algn="l" rtl="0">
              <a:spcBef>
                <a:spcPts val="0"/>
              </a:spcBef>
              <a:spcAft>
                <a:spcPts val="0"/>
              </a:spcAft>
              <a:buNone/>
            </a:pPr>
            <a:endParaRPr/>
          </a:p>
          <a:p>
            <a:pPr marL="0" lvl="0" indent="0" algn="l" rtl="0">
              <a:spcBef>
                <a:spcPts val="0"/>
              </a:spcBef>
              <a:spcAft>
                <a:spcPts val="0"/>
              </a:spcAft>
              <a:buNone/>
            </a:pPr>
            <a:r>
              <a:rPr lang="sv-SE"/>
              <a:t>Hur rimmar er vision och mission med digital transformation?</a:t>
            </a:r>
            <a:endParaRPr/>
          </a:p>
          <a:p>
            <a:pPr marL="0" lvl="0" indent="0" algn="l" rtl="0">
              <a:spcBef>
                <a:spcPts val="0"/>
              </a:spcBef>
              <a:spcAft>
                <a:spcPts val="0"/>
              </a:spcAft>
              <a:buNone/>
            </a:pPr>
            <a:endParaRPr/>
          </a:p>
          <a:p>
            <a:pPr marL="0" lvl="0" indent="0" algn="l" rtl="0">
              <a:spcBef>
                <a:spcPts val="0"/>
              </a:spcBef>
              <a:spcAft>
                <a:spcPts val="0"/>
              </a:spcAft>
              <a:buNone/>
            </a:pPr>
            <a:r>
              <a:rPr lang="sv-SE"/>
              <a:t>Kan visionen användas i arbetet för att förenkla och förklara för medarbetarna varför digital transformation är viktigt för kommunen?</a:t>
            </a:r>
            <a:endParaRPr/>
          </a:p>
          <a:p>
            <a:pPr marL="0" lvl="0" indent="0" algn="l" rtl="0">
              <a:spcBef>
                <a:spcPts val="0"/>
              </a:spcBef>
              <a:spcAft>
                <a:spcPts val="0"/>
              </a:spcAft>
              <a:buNone/>
            </a:pPr>
            <a:endParaRPr/>
          </a:p>
          <a:p>
            <a:pPr marL="0" lvl="0" indent="0" algn="l" rtl="0">
              <a:spcBef>
                <a:spcPts val="0"/>
              </a:spcBef>
              <a:spcAft>
                <a:spcPts val="0"/>
              </a:spcAft>
              <a:buNone/>
            </a:pPr>
            <a:r>
              <a:rPr lang="sv-SE">
                <a:latin typeface="Open Sans ExtraBold"/>
                <a:ea typeface="Open Sans ExtraBold"/>
                <a:cs typeface="Open Sans ExtraBold"/>
                <a:sym typeface="Open Sans ExtraBold"/>
              </a:rPr>
              <a:t>Dokumentera </a:t>
            </a:r>
            <a:r>
              <a:rPr lang="sv-SE"/>
              <a:t>i ert digitala papper -&gt; </a:t>
            </a:r>
            <a:r>
              <a:rPr lang="sv-SE" u="sng">
                <a:solidFill>
                  <a:srgbClr val="F3F3F3"/>
                </a:solidFill>
                <a:hlinkClick r:id="rId3"/>
              </a:rPr>
              <a:t>http://bit.ly/skelleftea_delad</a:t>
            </a:r>
            <a:r>
              <a:rPr lang="sv-SE"/>
              <a:t> </a:t>
            </a:r>
            <a:endParaRPr/>
          </a:p>
        </p:txBody>
      </p:sp>
      <p:sp>
        <p:nvSpPr>
          <p:cNvPr id="964" name="Google Shape;964;p126"/>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Grupparbete: </a:t>
            </a:r>
            <a:r>
              <a:rPr lang="sv-SE">
                <a:latin typeface="Open Sans"/>
                <a:ea typeface="Open Sans"/>
                <a:cs typeface="Open Sans"/>
                <a:sym typeface="Open Sans"/>
              </a:rPr>
              <a:t>Värderingar, vision och mission</a:t>
            </a:r>
            <a:endParaRPr>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pic>
        <p:nvPicPr>
          <p:cNvPr id="970" name="Google Shape;970;p127"/>
          <p:cNvPicPr preferRelativeResize="0"/>
          <p:nvPr/>
        </p:nvPicPr>
        <p:blipFill>
          <a:blip r:embed="rId3">
            <a:alphaModFix/>
          </a:blip>
          <a:stretch>
            <a:fillRect/>
          </a:stretch>
        </p:blipFill>
        <p:spPr>
          <a:xfrm>
            <a:off x="854750" y="796925"/>
            <a:ext cx="6779429" cy="3932251"/>
          </a:xfrm>
          <a:prstGeom prst="rect">
            <a:avLst/>
          </a:prstGeom>
          <a:noFill/>
          <a:ln>
            <a:noFill/>
          </a:ln>
        </p:spPr>
      </p:pic>
      <p:sp>
        <p:nvSpPr>
          <p:cNvPr id="971" name="Google Shape;971;p127"/>
          <p:cNvSpPr txBox="1"/>
          <p:nvPr/>
        </p:nvSpPr>
        <p:spPr>
          <a:xfrm>
            <a:off x="854750" y="286625"/>
            <a:ext cx="6922800" cy="57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v-SE" b="1" u="sng">
                <a:solidFill>
                  <a:schemeClr val="hlink"/>
                </a:solidFill>
                <a:hlinkClick r:id="rId4"/>
              </a:rPr>
              <a:t>https://digitaltransformation.net/sv/mognadstest-startsida/</a:t>
            </a:r>
            <a:endParaRPr b="1">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128"/>
          <p:cNvPicPr preferRelativeResize="0"/>
          <p:nvPr/>
        </p:nvPicPr>
        <p:blipFill>
          <a:blip r:embed="rId3">
            <a:alphaModFix/>
          </a:blip>
          <a:stretch>
            <a:fillRect/>
          </a:stretch>
        </p:blipFill>
        <p:spPr>
          <a:xfrm>
            <a:off x="755650" y="568325"/>
            <a:ext cx="7329230" cy="39322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129"/>
          <p:cNvSpPr txBox="1">
            <a:spLocks noGrp="1"/>
          </p:cNvSpPr>
          <p:nvPr>
            <p:ph type="body" idx="1"/>
          </p:nvPr>
        </p:nvSpPr>
        <p:spPr>
          <a:xfrm>
            <a:off x="457200" y="1405890"/>
            <a:ext cx="8229600" cy="26061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latin typeface="Open Sans ExtraBold"/>
                <a:ea typeface="Open Sans ExtraBold"/>
                <a:cs typeface="Open Sans ExtraBold"/>
                <a:sym typeface="Open Sans ExtraBold"/>
              </a:rPr>
              <a:t>Läs fram till sidan 160</a:t>
            </a:r>
            <a:r>
              <a:rPr lang="sv-SE"/>
              <a:t> i boken “Att leda digital transformation”</a:t>
            </a:r>
            <a:endParaRPr/>
          </a:p>
          <a:p>
            <a:pPr marL="0" lvl="0" indent="0" algn="l" rtl="0">
              <a:spcBef>
                <a:spcPts val="0"/>
              </a:spcBef>
              <a:spcAft>
                <a:spcPts val="0"/>
              </a:spcAft>
              <a:buNone/>
            </a:pPr>
            <a:endParaRPr/>
          </a:p>
          <a:p>
            <a:pPr marL="0" lvl="0" indent="0" algn="l" rtl="0">
              <a:spcBef>
                <a:spcPts val="0"/>
              </a:spcBef>
              <a:spcAft>
                <a:spcPts val="0"/>
              </a:spcAft>
              <a:buNone/>
            </a:pPr>
            <a:r>
              <a:rPr lang="sv-SE"/>
              <a:t>Läs om de </a:t>
            </a:r>
            <a:r>
              <a:rPr lang="sv-SE">
                <a:latin typeface="Open Sans ExtraBold"/>
                <a:ea typeface="Open Sans ExtraBold"/>
                <a:cs typeface="Open Sans ExtraBold"/>
                <a:sym typeface="Open Sans ExtraBold"/>
              </a:rPr>
              <a:t>nio digitala motorerna</a:t>
            </a:r>
            <a:r>
              <a:rPr lang="sv-SE"/>
              <a:t> (s 62-100) - jämför med din egen organisation</a:t>
            </a:r>
            <a:endParaRPr/>
          </a:p>
          <a:p>
            <a:pPr marL="0" lvl="0" indent="0" algn="l" rtl="0">
              <a:spcBef>
                <a:spcPts val="0"/>
              </a:spcBef>
              <a:spcAft>
                <a:spcPts val="0"/>
              </a:spcAft>
              <a:buNone/>
            </a:pPr>
            <a:endParaRPr/>
          </a:p>
          <a:p>
            <a:pPr marL="0" lvl="0" indent="0" algn="l" rtl="0">
              <a:spcBef>
                <a:spcPts val="0"/>
              </a:spcBef>
              <a:spcAft>
                <a:spcPts val="0"/>
              </a:spcAft>
              <a:buNone/>
            </a:pPr>
            <a:r>
              <a:rPr lang="sv-SE"/>
              <a:t>Genomför det </a:t>
            </a:r>
            <a:r>
              <a:rPr lang="sv-SE">
                <a:latin typeface="Open Sans ExtraBold"/>
                <a:ea typeface="Open Sans ExtraBold"/>
                <a:cs typeface="Open Sans ExtraBold"/>
                <a:sym typeface="Open Sans ExtraBold"/>
              </a:rPr>
              <a:t>digitala mognadstestet</a:t>
            </a:r>
            <a:r>
              <a:rPr lang="sv-SE"/>
              <a:t> tillsammans, avsätt 120 minuter</a:t>
            </a:r>
            <a:endParaRPr/>
          </a:p>
          <a:p>
            <a:pPr marL="0" lvl="0" indent="0" algn="l" rtl="0">
              <a:spcBef>
                <a:spcPts val="0"/>
              </a:spcBef>
              <a:spcAft>
                <a:spcPts val="0"/>
              </a:spcAft>
              <a:buNone/>
            </a:pPr>
            <a:r>
              <a:rPr lang="sv-SE"/>
              <a:t>Mejla resultatet från testet till maria.holm@skelleftea.se</a:t>
            </a:r>
            <a:endParaRPr/>
          </a:p>
          <a:p>
            <a:pPr marL="0" lvl="0" indent="0" algn="l" rtl="0">
              <a:spcBef>
                <a:spcPts val="0"/>
              </a:spcBef>
              <a:spcAft>
                <a:spcPts val="0"/>
              </a:spcAft>
              <a:buNone/>
            </a:pPr>
            <a:endParaRPr/>
          </a:p>
        </p:txBody>
      </p:sp>
      <p:sp>
        <p:nvSpPr>
          <p:cNvPr id="984" name="Google Shape;984;p129"/>
          <p:cNvSpPr txBox="1">
            <a:spLocks noGrp="1"/>
          </p:cNvSpPr>
          <p:nvPr>
            <p:ph type="title"/>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Till nästa gång vi ses!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30"/>
          <p:cNvSpPr txBox="1">
            <a:spLocks noGrp="1"/>
          </p:cNvSpPr>
          <p:nvPr>
            <p:ph type="title"/>
          </p:nvPr>
        </p:nvSpPr>
        <p:spPr>
          <a:xfrm>
            <a:off x="457200" y="1567788"/>
            <a:ext cx="8229600" cy="2007900"/>
          </a:xfrm>
          <a:prstGeom prst="rect">
            <a:avLst/>
          </a:prstGeom>
        </p:spPr>
        <p:txBody>
          <a:bodyPr spcFirstLastPara="1" wrap="square" lIns="91375" tIns="45675" rIns="91375" bIns="45675" anchor="ctr" anchorCtr="0">
            <a:noAutofit/>
          </a:bodyPr>
          <a:lstStyle/>
          <a:p>
            <a:pPr marL="0" lvl="0" indent="0" algn="ctr" rtl="0">
              <a:spcBef>
                <a:spcPts val="0"/>
              </a:spcBef>
              <a:spcAft>
                <a:spcPts val="0"/>
              </a:spcAft>
              <a:buNone/>
            </a:pPr>
            <a:r>
              <a:rPr lang="sv-SE" sz="6000"/>
              <a:t>Tack!</a:t>
            </a:r>
            <a:endParaRPr sz="6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447"/>
        <p:cNvGrpSpPr/>
        <p:nvPr/>
      </p:nvGrpSpPr>
      <p:grpSpPr>
        <a:xfrm>
          <a:off x="0" y="0"/>
          <a:ext cx="0" cy="0"/>
          <a:chOff x="0" y="0"/>
          <a:chExt cx="0" cy="0"/>
        </a:xfrm>
      </p:grpSpPr>
      <p:sp>
        <p:nvSpPr>
          <p:cNvPr id="448" name="Google Shape;448;p74"/>
          <p:cNvSpPr txBox="1">
            <a:spLocks noGrp="1"/>
          </p:cNvSpPr>
          <p:nvPr>
            <p:ph type="body" idx="1"/>
          </p:nvPr>
        </p:nvSpPr>
        <p:spPr>
          <a:xfrm>
            <a:off x="457200" y="1097280"/>
            <a:ext cx="82296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solidFill>
                  <a:srgbClr val="FFFFFF"/>
                </a:solidFill>
              </a:rPr>
              <a:t>Diskutera gruppvis - redovisa på </a:t>
            </a:r>
            <a:r>
              <a:rPr lang="sv-SE" u="sng">
                <a:solidFill>
                  <a:srgbClr val="FFFFFF"/>
                </a:solidFill>
                <a:hlinkClick r:id="rId3"/>
              </a:rPr>
              <a:t>https://padlet.com/skellefteakommun/kidkkqi04dwp</a:t>
            </a:r>
            <a:endParaRPr>
              <a:solidFill>
                <a:srgbClr val="FFFFFF"/>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sv-SE"/>
              <a:t>Hur påverkar digitaliseringen ditt privatliv respektive ditt kommunala uppdrag?</a:t>
            </a:r>
            <a:endParaRPr/>
          </a:p>
          <a:p>
            <a:pPr marL="457200" lvl="0" indent="-342900" algn="l" rtl="0">
              <a:spcBef>
                <a:spcPts val="0"/>
              </a:spcBef>
              <a:spcAft>
                <a:spcPts val="0"/>
              </a:spcAft>
              <a:buSzPts val="1800"/>
              <a:buChar char="●"/>
            </a:pPr>
            <a:r>
              <a:rPr lang="sv-SE"/>
              <a:t>Vad skulle "Digitalt först” innebära i ditt arbete?</a:t>
            </a:r>
            <a:endParaRPr/>
          </a:p>
          <a:p>
            <a:pPr marL="0" lvl="0" indent="0" algn="l" rtl="0">
              <a:spcBef>
                <a:spcPts val="0"/>
              </a:spcBef>
              <a:spcAft>
                <a:spcPts val="0"/>
              </a:spcAft>
              <a:buNone/>
            </a:pPr>
            <a:endParaRPr/>
          </a:p>
        </p:txBody>
      </p:sp>
      <p:sp>
        <p:nvSpPr>
          <p:cNvPr id="449" name="Google Shape;449;p74"/>
          <p:cNvSpPr txBox="1">
            <a:spLocks noGrp="1"/>
          </p:cNvSpPr>
          <p:nvPr>
            <p:ph type="title"/>
          </p:nvPr>
        </p:nvSpPr>
        <p:spPr>
          <a:xfrm>
            <a:off x="457200" y="240025"/>
            <a:ext cx="84825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Diskussion - Vad är digitalisering för mig?</a:t>
            </a:r>
            <a:endParaRPr/>
          </a:p>
        </p:txBody>
      </p:sp>
      <p:sp>
        <p:nvSpPr>
          <p:cNvPr id="450" name="Google Shape;450;p74"/>
          <p:cNvSpPr txBox="1">
            <a:spLocks noGrp="1"/>
          </p:cNvSpPr>
          <p:nvPr>
            <p:ph type="body" idx="2"/>
          </p:nvPr>
        </p:nvSpPr>
        <p:spPr>
          <a:xfrm>
            <a:off x="533400" y="4354830"/>
            <a:ext cx="4095600" cy="2214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75" descr="Skärmavbild 2018-03-01 kl. 14.01.00.png"/>
          <p:cNvPicPr preferRelativeResize="0"/>
          <p:nvPr/>
        </p:nvPicPr>
        <p:blipFill rotWithShape="1">
          <a:blip r:embed="rId3">
            <a:alphaModFix/>
          </a:blip>
          <a:srcRect l="3638" t="14786" r="2824" b="12300"/>
          <a:stretch/>
        </p:blipFill>
        <p:spPr>
          <a:xfrm>
            <a:off x="1346648" y="1142017"/>
            <a:ext cx="6589603" cy="28594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76"/>
          <p:cNvSpPr txBox="1">
            <a:spLocks noGrp="1"/>
          </p:cNvSpPr>
          <p:nvPr>
            <p:ph type="body" idx="1"/>
          </p:nvPr>
        </p:nvSpPr>
        <p:spPr>
          <a:xfrm>
            <a:off x="457200" y="1097280"/>
            <a:ext cx="8229600" cy="20916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r>
              <a:rPr lang="sv-SE"/>
              <a:t>Att utveckla kompetens för att leda digital förändring:</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sv-SE"/>
              <a:t>ha kunskap om vad digital transformation innebär i en offentlig verksamhet</a:t>
            </a:r>
            <a:endParaRPr/>
          </a:p>
          <a:p>
            <a:pPr marL="457200" lvl="0" indent="-342900" algn="l" rtl="0">
              <a:spcBef>
                <a:spcPts val="0"/>
              </a:spcBef>
              <a:spcAft>
                <a:spcPts val="0"/>
              </a:spcAft>
              <a:buSzPts val="1800"/>
              <a:buChar char="●"/>
            </a:pPr>
            <a:r>
              <a:rPr lang="sv-SE"/>
              <a:t>känna till metoder för att förändra sin egen verksamhet</a:t>
            </a:r>
            <a:endParaRPr/>
          </a:p>
          <a:p>
            <a:pPr marL="457200" lvl="0" indent="-342900" algn="l" rtl="0">
              <a:spcBef>
                <a:spcPts val="0"/>
              </a:spcBef>
              <a:spcAft>
                <a:spcPts val="0"/>
              </a:spcAft>
              <a:buSzPts val="1800"/>
              <a:buChar char="●"/>
            </a:pPr>
            <a:r>
              <a:rPr lang="sv-SE"/>
              <a:t>kunna presentera ett förslag för det fortsatta arbetet med digital transformation</a:t>
            </a:r>
            <a:endParaRPr/>
          </a:p>
          <a:p>
            <a:pPr marL="0" lvl="0" indent="0" algn="l" rtl="0">
              <a:spcBef>
                <a:spcPts val="0"/>
              </a:spcBef>
              <a:spcAft>
                <a:spcPts val="0"/>
              </a:spcAft>
              <a:buNone/>
            </a:pPr>
            <a:endParaRPr/>
          </a:p>
        </p:txBody>
      </p:sp>
      <p:sp>
        <p:nvSpPr>
          <p:cNvPr id="461" name="Google Shape;461;p76"/>
          <p:cNvSpPr txBox="1">
            <a:spLocks noGrp="1"/>
          </p:cNvSpPr>
          <p:nvPr>
            <p:ph type="title"/>
          </p:nvPr>
        </p:nvSpPr>
        <p:spPr>
          <a:xfrm>
            <a:off x="457200" y="240030"/>
            <a:ext cx="8229600" cy="857400"/>
          </a:xfrm>
          <a:prstGeom prst="rect">
            <a:avLst/>
          </a:prstGeom>
        </p:spPr>
        <p:txBody>
          <a:bodyPr spcFirstLastPara="1" wrap="square" lIns="91375" tIns="45675" rIns="91375" bIns="45675" anchor="ctr" anchorCtr="0">
            <a:noAutofit/>
          </a:bodyPr>
          <a:lstStyle/>
          <a:p>
            <a:pPr marL="0" lvl="0" indent="0" algn="l" rtl="0">
              <a:spcBef>
                <a:spcPts val="0"/>
              </a:spcBef>
              <a:spcAft>
                <a:spcPts val="0"/>
              </a:spcAft>
              <a:buNone/>
            </a:pPr>
            <a:r>
              <a:rPr lang="sv-SE"/>
              <a:t>Syfte och mål med utbildningen</a:t>
            </a:r>
            <a:endParaRPr/>
          </a:p>
        </p:txBody>
      </p:sp>
      <p:sp>
        <p:nvSpPr>
          <p:cNvPr id="462" name="Google Shape;462;p76"/>
          <p:cNvSpPr txBox="1">
            <a:spLocks noGrp="1"/>
          </p:cNvSpPr>
          <p:nvPr>
            <p:ph type="body" idx="2"/>
          </p:nvPr>
        </p:nvSpPr>
        <p:spPr>
          <a:xfrm>
            <a:off x="533400" y="4354830"/>
            <a:ext cx="4095600" cy="221400"/>
          </a:xfrm>
          <a:prstGeom prst="rect">
            <a:avLst/>
          </a:prstGeom>
        </p:spPr>
        <p:txBody>
          <a:bodyPr spcFirstLastPara="1" wrap="square" lIns="91375" tIns="45675" rIns="91375" bIns="45675" anchor="t"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8"/>
          <p:cNvSpPr txBox="1">
            <a:spLocks noGrp="1"/>
          </p:cNvSpPr>
          <p:nvPr>
            <p:ph type="title" idx="4294967295"/>
          </p:nvPr>
        </p:nvSpPr>
        <p:spPr>
          <a:xfrm>
            <a:off x="457200" y="548640"/>
            <a:ext cx="8229600" cy="857400"/>
          </a:xfrm>
          <a:prstGeom prst="rect">
            <a:avLst/>
          </a:prstGeom>
        </p:spPr>
        <p:txBody>
          <a:bodyPr spcFirstLastPara="1" wrap="square" lIns="91375" tIns="45675" rIns="91375" bIns="45675" anchor="ctr" anchorCtr="0">
            <a:noAutofit/>
          </a:bodyPr>
          <a:lstStyle/>
          <a:p>
            <a:pPr marL="0" lvl="0" indent="0" algn="ctr" rtl="0">
              <a:spcBef>
                <a:spcPts val="0"/>
              </a:spcBef>
              <a:spcAft>
                <a:spcPts val="0"/>
              </a:spcAft>
              <a:buNone/>
            </a:pPr>
            <a:r>
              <a:rPr lang="sv-SE">
                <a:latin typeface="Open Sans ExtraBold"/>
                <a:ea typeface="Open Sans ExtraBold"/>
                <a:cs typeface="Open Sans ExtraBold"/>
                <a:sym typeface="Open Sans ExtraBold"/>
              </a:rPr>
              <a:t>Innehåll och arbetssätt</a:t>
            </a:r>
            <a:endParaRPr>
              <a:latin typeface="Open Sans ExtraBold"/>
              <a:ea typeface="Open Sans ExtraBold"/>
              <a:cs typeface="Open Sans ExtraBold"/>
              <a:sym typeface="Open Sans ExtraBold"/>
            </a:endParaRPr>
          </a:p>
        </p:txBody>
      </p:sp>
      <p:sp>
        <p:nvSpPr>
          <p:cNvPr id="474" name="Google Shape;474;p78"/>
          <p:cNvSpPr/>
          <p:nvPr/>
        </p:nvSpPr>
        <p:spPr>
          <a:xfrm>
            <a:off x="7562751" y="1716475"/>
            <a:ext cx="1261800" cy="974100"/>
          </a:xfrm>
          <a:prstGeom prst="homePlate">
            <a:avLst>
              <a:gd name="adj" fmla="val 2236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475" name="Google Shape;475;p78"/>
          <p:cNvSpPr/>
          <p:nvPr/>
        </p:nvSpPr>
        <p:spPr>
          <a:xfrm>
            <a:off x="512950" y="1738500"/>
            <a:ext cx="1132800" cy="974100"/>
          </a:xfrm>
          <a:prstGeom prst="homePlate">
            <a:avLst>
              <a:gd name="adj" fmla="val 2236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476" name="Google Shape;476;p78"/>
          <p:cNvSpPr/>
          <p:nvPr/>
        </p:nvSpPr>
        <p:spPr>
          <a:xfrm>
            <a:off x="2835013" y="1738500"/>
            <a:ext cx="1132800" cy="974100"/>
          </a:xfrm>
          <a:prstGeom prst="homePlate">
            <a:avLst>
              <a:gd name="adj" fmla="val 2236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477" name="Google Shape;477;p78"/>
          <p:cNvSpPr/>
          <p:nvPr/>
        </p:nvSpPr>
        <p:spPr>
          <a:xfrm>
            <a:off x="5223063" y="1716475"/>
            <a:ext cx="1132800" cy="974100"/>
          </a:xfrm>
          <a:prstGeom prst="homePlate">
            <a:avLst>
              <a:gd name="adj" fmla="val 2236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478" name="Google Shape;478;p78"/>
          <p:cNvSpPr txBox="1"/>
          <p:nvPr/>
        </p:nvSpPr>
        <p:spPr>
          <a:xfrm>
            <a:off x="448450" y="1902450"/>
            <a:ext cx="1261800" cy="6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000">
                <a:solidFill>
                  <a:srgbClr val="FFFFFF"/>
                </a:solidFill>
                <a:latin typeface="Open Sans"/>
                <a:ea typeface="Open Sans"/>
                <a:cs typeface="Open Sans"/>
                <a:sym typeface="Open Sans"/>
              </a:rPr>
              <a:t>Vad är digital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a:t>
            </a:r>
            <a:endParaRPr sz="1000">
              <a:solidFill>
                <a:srgbClr val="FFFFFF"/>
              </a:solidFill>
              <a:latin typeface="Open Sans"/>
              <a:ea typeface="Open Sans"/>
              <a:cs typeface="Open Sans"/>
              <a:sym typeface="Open Sans"/>
            </a:endParaRPr>
          </a:p>
        </p:txBody>
      </p:sp>
      <p:sp>
        <p:nvSpPr>
          <p:cNvPr id="479" name="Google Shape;479;p78"/>
          <p:cNvSpPr txBox="1"/>
          <p:nvPr/>
        </p:nvSpPr>
        <p:spPr>
          <a:xfrm>
            <a:off x="2835025" y="1875350"/>
            <a:ext cx="1132800" cy="5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000">
                <a:solidFill>
                  <a:srgbClr val="FFFFFF"/>
                </a:solidFill>
                <a:latin typeface="Open Sans"/>
                <a:ea typeface="Open Sans"/>
                <a:cs typeface="Open Sans"/>
                <a:sym typeface="Open Sans"/>
              </a:rPr>
              <a:t>Hur digital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drivs</a:t>
            </a:r>
            <a:endParaRPr sz="1000">
              <a:solidFill>
                <a:srgbClr val="FFFFFF"/>
              </a:solidFill>
              <a:latin typeface="Open Sans"/>
              <a:ea typeface="Open Sans"/>
              <a:cs typeface="Open Sans"/>
              <a:sym typeface="Open Sans"/>
            </a:endParaRPr>
          </a:p>
        </p:txBody>
      </p:sp>
      <p:sp>
        <p:nvSpPr>
          <p:cNvPr id="480" name="Google Shape;480;p78"/>
          <p:cNvSpPr txBox="1"/>
          <p:nvPr/>
        </p:nvSpPr>
        <p:spPr>
          <a:xfrm>
            <a:off x="5166825" y="1827650"/>
            <a:ext cx="1261800" cy="72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000">
                <a:solidFill>
                  <a:srgbClr val="FFFFFF"/>
                </a:solidFill>
                <a:latin typeface="Open Sans"/>
                <a:ea typeface="Open Sans"/>
                <a:cs typeface="Open Sans"/>
                <a:sym typeface="Open Sans"/>
              </a:rPr>
              <a:t>Att leda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och genomföra </a:t>
            </a:r>
            <a:br>
              <a:rPr lang="sv-SE" sz="1000">
                <a:solidFill>
                  <a:srgbClr val="FFFFFF"/>
                </a:solidFill>
                <a:latin typeface="Open Sans"/>
                <a:ea typeface="Open Sans"/>
                <a:cs typeface="Open Sans"/>
                <a:sym typeface="Open Sans"/>
              </a:rPr>
            </a:br>
            <a:r>
              <a:rPr lang="sv-SE" sz="1000">
                <a:solidFill>
                  <a:srgbClr val="FFFFFF"/>
                </a:solidFill>
                <a:latin typeface="Open Sans"/>
                <a:ea typeface="Open Sans"/>
                <a:cs typeface="Open Sans"/>
                <a:sym typeface="Open Sans"/>
              </a:rPr>
              <a:t>transformation</a:t>
            </a:r>
            <a:endParaRPr sz="1000">
              <a:solidFill>
                <a:srgbClr val="FFFFFF"/>
              </a:solidFill>
              <a:latin typeface="Open Sans"/>
              <a:ea typeface="Open Sans"/>
              <a:cs typeface="Open Sans"/>
              <a:sym typeface="Open Sans"/>
            </a:endParaRPr>
          </a:p>
        </p:txBody>
      </p:sp>
      <p:sp>
        <p:nvSpPr>
          <p:cNvPr id="481" name="Google Shape;481;p78"/>
          <p:cNvSpPr txBox="1"/>
          <p:nvPr/>
        </p:nvSpPr>
        <p:spPr>
          <a:xfrm>
            <a:off x="7538375" y="1888325"/>
            <a:ext cx="12129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000">
                <a:solidFill>
                  <a:srgbClr val="FFFFFF"/>
                </a:solidFill>
                <a:latin typeface="Open Sans"/>
                <a:ea typeface="Open Sans"/>
                <a:cs typeface="Open Sans"/>
                <a:sym typeface="Open Sans"/>
              </a:rPr>
              <a:t>Transformationsplanen</a:t>
            </a:r>
            <a:endParaRPr sz="1000">
              <a:solidFill>
                <a:srgbClr val="FFFFFF"/>
              </a:solidFill>
              <a:latin typeface="Open Sans"/>
              <a:ea typeface="Open Sans"/>
              <a:cs typeface="Open Sans"/>
              <a:sym typeface="Open Sans"/>
            </a:endParaRPr>
          </a:p>
          <a:p>
            <a:pPr marL="0" lvl="0" indent="0" algn="ctr" rtl="0">
              <a:spcBef>
                <a:spcPts val="0"/>
              </a:spcBef>
              <a:spcAft>
                <a:spcPts val="0"/>
              </a:spcAft>
              <a:buNone/>
            </a:pPr>
            <a:endParaRPr sz="1000">
              <a:latin typeface="Open Sans"/>
              <a:ea typeface="Open Sans"/>
              <a:cs typeface="Open Sans"/>
              <a:sym typeface="Open Sans"/>
            </a:endParaRPr>
          </a:p>
        </p:txBody>
      </p:sp>
      <p:sp>
        <p:nvSpPr>
          <p:cNvPr id="482" name="Google Shape;482;p78"/>
          <p:cNvSpPr txBox="1"/>
          <p:nvPr/>
        </p:nvSpPr>
        <p:spPr>
          <a:xfrm>
            <a:off x="448450" y="1332838"/>
            <a:ext cx="1374300" cy="39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200">
                <a:latin typeface="Open Sans"/>
                <a:ea typeface="Open Sans"/>
                <a:cs typeface="Open Sans"/>
                <a:sym typeface="Open Sans"/>
              </a:rPr>
              <a:t>WS 1: 190911</a:t>
            </a:r>
            <a:endParaRPr sz="1200">
              <a:latin typeface="Open Sans"/>
              <a:ea typeface="Open Sans"/>
              <a:cs typeface="Open Sans"/>
              <a:sym typeface="Open Sans"/>
            </a:endParaRPr>
          </a:p>
        </p:txBody>
      </p:sp>
      <p:sp>
        <p:nvSpPr>
          <p:cNvPr id="483" name="Google Shape;483;p78"/>
          <p:cNvSpPr txBox="1"/>
          <p:nvPr/>
        </p:nvSpPr>
        <p:spPr>
          <a:xfrm>
            <a:off x="2758859" y="1365400"/>
            <a:ext cx="15930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200">
                <a:latin typeface="Open Sans"/>
                <a:ea typeface="Open Sans"/>
                <a:cs typeface="Open Sans"/>
                <a:sym typeface="Open Sans"/>
              </a:rPr>
              <a:t>WS 2: 191024</a:t>
            </a:r>
            <a:endParaRPr sz="1200">
              <a:latin typeface="Open Sans"/>
              <a:ea typeface="Open Sans"/>
              <a:cs typeface="Open Sans"/>
              <a:sym typeface="Open Sans"/>
            </a:endParaRPr>
          </a:p>
        </p:txBody>
      </p:sp>
      <p:sp>
        <p:nvSpPr>
          <p:cNvPr id="484" name="Google Shape;484;p78"/>
          <p:cNvSpPr txBox="1"/>
          <p:nvPr/>
        </p:nvSpPr>
        <p:spPr>
          <a:xfrm>
            <a:off x="5130407" y="1341550"/>
            <a:ext cx="14274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200">
                <a:latin typeface="Open Sans"/>
                <a:ea typeface="Open Sans"/>
                <a:cs typeface="Open Sans"/>
                <a:sym typeface="Open Sans"/>
              </a:rPr>
              <a:t>WS 3: 191203</a:t>
            </a:r>
            <a:endParaRPr sz="1200">
              <a:latin typeface="Open Sans"/>
              <a:ea typeface="Open Sans"/>
              <a:cs typeface="Open Sans"/>
              <a:sym typeface="Open Sans"/>
            </a:endParaRPr>
          </a:p>
        </p:txBody>
      </p:sp>
      <p:sp>
        <p:nvSpPr>
          <p:cNvPr id="485" name="Google Shape;485;p78"/>
          <p:cNvSpPr txBox="1"/>
          <p:nvPr/>
        </p:nvSpPr>
        <p:spPr>
          <a:xfrm>
            <a:off x="7501957" y="1341550"/>
            <a:ext cx="1479900" cy="44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200">
                <a:latin typeface="Open Sans"/>
                <a:ea typeface="Open Sans"/>
                <a:cs typeface="Open Sans"/>
                <a:sym typeface="Open Sans"/>
              </a:rPr>
              <a:t>WS 4: 200120</a:t>
            </a:r>
            <a:endParaRPr sz="1200">
              <a:latin typeface="Open Sans"/>
              <a:ea typeface="Open Sans"/>
              <a:cs typeface="Open Sans"/>
              <a:sym typeface="Open Sans"/>
            </a:endParaRPr>
          </a:p>
          <a:p>
            <a:pPr marL="0" lvl="0" indent="0" algn="l" rtl="0">
              <a:spcBef>
                <a:spcPts val="0"/>
              </a:spcBef>
              <a:spcAft>
                <a:spcPts val="0"/>
              </a:spcAft>
              <a:buNone/>
            </a:pPr>
            <a:endParaRPr sz="1200">
              <a:latin typeface="Open Sans"/>
              <a:ea typeface="Open Sans"/>
              <a:cs typeface="Open Sans"/>
              <a:sym typeface="Open Sans"/>
            </a:endParaRPr>
          </a:p>
        </p:txBody>
      </p:sp>
      <p:grpSp>
        <p:nvGrpSpPr>
          <p:cNvPr id="486" name="Google Shape;486;p78"/>
          <p:cNvGrpSpPr/>
          <p:nvPr/>
        </p:nvGrpSpPr>
        <p:grpSpPr>
          <a:xfrm>
            <a:off x="1673988" y="1716475"/>
            <a:ext cx="5805288" cy="996125"/>
            <a:chOff x="1521188" y="2261150"/>
            <a:chExt cx="5805288" cy="996125"/>
          </a:xfrm>
        </p:grpSpPr>
        <p:sp>
          <p:nvSpPr>
            <p:cNvPr id="487" name="Google Shape;487;p78"/>
            <p:cNvSpPr/>
            <p:nvPr/>
          </p:nvSpPr>
          <p:spPr>
            <a:xfrm>
              <a:off x="6347088" y="2261150"/>
              <a:ext cx="967200" cy="9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rgbClr val="FFFFFF"/>
                </a:solidFill>
                <a:latin typeface="Open Sans"/>
                <a:ea typeface="Open Sans"/>
                <a:cs typeface="Open Sans"/>
                <a:sym typeface="Open Sans"/>
              </a:endParaRPr>
            </a:p>
          </p:txBody>
        </p:sp>
        <p:sp>
          <p:nvSpPr>
            <p:cNvPr id="488" name="Google Shape;488;p78"/>
            <p:cNvSpPr/>
            <p:nvPr/>
          </p:nvSpPr>
          <p:spPr>
            <a:xfrm>
              <a:off x="3975538" y="2283175"/>
              <a:ext cx="967200" cy="9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rgbClr val="FFFFFF"/>
                </a:solidFill>
                <a:latin typeface="Open Sans"/>
                <a:ea typeface="Open Sans"/>
                <a:cs typeface="Open Sans"/>
                <a:sym typeface="Open Sans"/>
              </a:endParaRPr>
            </a:p>
          </p:txBody>
        </p:sp>
        <p:sp>
          <p:nvSpPr>
            <p:cNvPr id="489" name="Google Shape;489;p78"/>
            <p:cNvSpPr/>
            <p:nvPr/>
          </p:nvSpPr>
          <p:spPr>
            <a:xfrm>
              <a:off x="1603988" y="2283175"/>
              <a:ext cx="967200" cy="97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solidFill>
                  <a:srgbClr val="FFFFFF"/>
                </a:solidFill>
                <a:latin typeface="Open Sans"/>
                <a:ea typeface="Open Sans"/>
                <a:cs typeface="Open Sans"/>
                <a:sym typeface="Open Sans"/>
              </a:endParaRPr>
            </a:p>
          </p:txBody>
        </p:sp>
        <p:sp>
          <p:nvSpPr>
            <p:cNvPr id="490" name="Google Shape;490;p78"/>
            <p:cNvSpPr txBox="1"/>
            <p:nvPr/>
          </p:nvSpPr>
          <p:spPr>
            <a:xfrm>
              <a:off x="3876250" y="2447125"/>
              <a:ext cx="1132800" cy="6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SE" sz="1000">
                  <a:solidFill>
                    <a:srgbClr val="FFFFFF"/>
                  </a:solidFill>
                  <a:latin typeface="Open Sans"/>
                  <a:ea typeface="Open Sans"/>
                  <a:cs typeface="Open Sans"/>
                  <a:sym typeface="Open Sans"/>
                </a:rPr>
                <a:t>Digitalt </a:t>
              </a:r>
              <a:endParaRPr sz="1000">
                <a:solidFill>
                  <a:srgbClr val="FFFFFF"/>
                </a:solidFill>
                <a:latin typeface="Open Sans"/>
                <a:ea typeface="Open Sans"/>
                <a:cs typeface="Open Sans"/>
                <a:sym typeface="Open Sans"/>
              </a:endParaRPr>
            </a:p>
            <a:p>
              <a:pPr marL="0" lvl="0" indent="0" algn="ctr" rtl="0">
                <a:spcBef>
                  <a:spcPts val="0"/>
                </a:spcBef>
                <a:spcAft>
                  <a:spcPts val="0"/>
                </a:spcAft>
                <a:buNone/>
              </a:pPr>
              <a:r>
                <a:rPr lang="sv-SE" sz="1000">
                  <a:solidFill>
                    <a:srgbClr val="FFFFFF"/>
                  </a:solidFill>
                  <a:latin typeface="Open Sans"/>
                  <a:ea typeface="Open Sans"/>
                  <a:cs typeface="Open Sans"/>
                  <a:sym typeface="Open Sans"/>
                </a:rPr>
                <a:t>mognadstest</a:t>
              </a:r>
              <a:endParaRPr sz="1000">
                <a:solidFill>
                  <a:srgbClr val="FFFFFF"/>
                </a:solidFill>
                <a:latin typeface="Open Sans"/>
                <a:ea typeface="Open Sans"/>
                <a:cs typeface="Open Sans"/>
                <a:sym typeface="Open Sans"/>
              </a:endParaRPr>
            </a:p>
          </p:txBody>
        </p:sp>
        <p:sp>
          <p:nvSpPr>
            <p:cNvPr id="491" name="Google Shape;491;p78"/>
            <p:cNvSpPr txBox="1"/>
            <p:nvPr/>
          </p:nvSpPr>
          <p:spPr>
            <a:xfrm>
              <a:off x="6359275" y="2420025"/>
              <a:ext cx="967200" cy="5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SE" sz="1000">
                  <a:solidFill>
                    <a:srgbClr val="FFFFFF"/>
                  </a:solidFill>
                  <a:latin typeface="Open Sans"/>
                  <a:ea typeface="Open Sans"/>
                  <a:cs typeface="Open Sans"/>
                  <a:sym typeface="Open Sans"/>
                </a:rPr>
                <a:t>Förändrings-vågor</a:t>
              </a:r>
              <a:endParaRPr sz="1000">
                <a:solidFill>
                  <a:srgbClr val="FFFFFF"/>
                </a:solidFill>
                <a:latin typeface="Open Sans"/>
                <a:ea typeface="Open Sans"/>
                <a:cs typeface="Open Sans"/>
                <a:sym typeface="Open Sans"/>
              </a:endParaRPr>
            </a:p>
          </p:txBody>
        </p:sp>
        <p:sp>
          <p:nvSpPr>
            <p:cNvPr id="492" name="Google Shape;492;p78"/>
            <p:cNvSpPr txBox="1"/>
            <p:nvPr/>
          </p:nvSpPr>
          <p:spPr>
            <a:xfrm>
              <a:off x="1521188" y="2447125"/>
              <a:ext cx="1132800" cy="64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sv-SE" sz="1000">
                  <a:solidFill>
                    <a:srgbClr val="FFFFFF"/>
                  </a:solidFill>
                  <a:latin typeface="Open Sans"/>
                  <a:ea typeface="Open Sans"/>
                  <a:cs typeface="Open Sans"/>
                  <a:sym typeface="Open Sans"/>
                </a:rPr>
                <a:t>Vad är digitalisering för oss?</a:t>
              </a:r>
              <a:endParaRPr sz="1000">
                <a:solidFill>
                  <a:srgbClr val="FFFFFF"/>
                </a:solidFill>
                <a:latin typeface="Open Sans"/>
                <a:ea typeface="Open Sans"/>
                <a:cs typeface="Open Sans"/>
                <a:sym typeface="Open Sans"/>
              </a:endParaRPr>
            </a:p>
          </p:txBody>
        </p:sp>
      </p:grpSp>
      <p:sp>
        <p:nvSpPr>
          <p:cNvPr id="493" name="Google Shape;493;p78"/>
          <p:cNvSpPr txBox="1"/>
          <p:nvPr/>
        </p:nvSpPr>
        <p:spPr>
          <a:xfrm>
            <a:off x="448525" y="3904900"/>
            <a:ext cx="5905800" cy="73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v-SE" sz="1800">
                <a:latin typeface="Open Sans"/>
                <a:ea typeface="Open Sans"/>
                <a:cs typeface="Open Sans"/>
                <a:sym typeface="Open Sans"/>
              </a:rPr>
              <a:t>Dokumentation i lärplattform och individuell logg</a:t>
            </a:r>
            <a:endParaRPr sz="1800">
              <a:latin typeface="Open Sans"/>
              <a:ea typeface="Open Sans"/>
              <a:cs typeface="Open Sans"/>
              <a:sym typeface="Open Sans"/>
            </a:endParaRPr>
          </a:p>
          <a:p>
            <a:pPr marL="0" marR="0" lvl="0" indent="0" algn="l" rtl="0">
              <a:spcBef>
                <a:spcPts val="0"/>
              </a:spcBef>
              <a:spcAft>
                <a:spcPts val="0"/>
              </a:spcAft>
              <a:buNone/>
            </a:pPr>
            <a:r>
              <a:rPr lang="sv-SE" sz="1800">
                <a:latin typeface="Open Sans"/>
                <a:ea typeface="Open Sans"/>
                <a:cs typeface="Open Sans"/>
                <a:sym typeface="Open Sans"/>
              </a:rPr>
              <a:t>Redovisning i mindre grupp vid nästa tillfälle</a:t>
            </a:r>
            <a:endParaRPr sz="1800">
              <a:latin typeface="Open Sans"/>
              <a:ea typeface="Open Sans"/>
              <a:cs typeface="Open Sans"/>
              <a:sym typeface="Open Sans"/>
            </a:endParaRPr>
          </a:p>
        </p:txBody>
      </p:sp>
      <p:sp>
        <p:nvSpPr>
          <p:cNvPr id="494" name="Google Shape;494;p78"/>
          <p:cNvSpPr/>
          <p:nvPr/>
        </p:nvSpPr>
        <p:spPr>
          <a:xfrm>
            <a:off x="2000073" y="2942275"/>
            <a:ext cx="314100" cy="316500"/>
          </a:xfrm>
          <a:prstGeom prst="ellipse">
            <a:avLst/>
          </a:prstGeom>
          <a:solidFill>
            <a:schemeClr val="dk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495" name="Google Shape;495;p78"/>
          <p:cNvSpPr/>
          <p:nvPr/>
        </p:nvSpPr>
        <p:spPr>
          <a:xfrm>
            <a:off x="4419585" y="2942275"/>
            <a:ext cx="314100" cy="316500"/>
          </a:xfrm>
          <a:prstGeom prst="ellipse">
            <a:avLst/>
          </a:prstGeom>
          <a:solidFill>
            <a:schemeClr val="dk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496" name="Google Shape;496;p78"/>
          <p:cNvSpPr/>
          <p:nvPr/>
        </p:nvSpPr>
        <p:spPr>
          <a:xfrm>
            <a:off x="6839085" y="2942275"/>
            <a:ext cx="314100" cy="316500"/>
          </a:xfrm>
          <a:prstGeom prst="ellipse">
            <a:avLst/>
          </a:prstGeom>
          <a:solidFill>
            <a:schemeClr val="dk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497" name="Google Shape;497;p78"/>
          <p:cNvSpPr/>
          <p:nvPr/>
        </p:nvSpPr>
        <p:spPr>
          <a:xfrm>
            <a:off x="5629323" y="2941025"/>
            <a:ext cx="314100" cy="316500"/>
          </a:xfrm>
          <a:prstGeom prst="ellipse">
            <a:avLst/>
          </a:prstGeom>
          <a:solidFill>
            <a:schemeClr val="dk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498" name="Google Shape;498;p78"/>
          <p:cNvSpPr/>
          <p:nvPr/>
        </p:nvSpPr>
        <p:spPr>
          <a:xfrm>
            <a:off x="3209823" y="2942275"/>
            <a:ext cx="314100" cy="316500"/>
          </a:xfrm>
          <a:prstGeom prst="ellipse">
            <a:avLst/>
          </a:prstGeom>
          <a:solidFill>
            <a:schemeClr val="dk2"/>
          </a:solid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499" name="Google Shape;499;p78"/>
          <p:cNvSpPr txBox="1"/>
          <p:nvPr/>
        </p:nvSpPr>
        <p:spPr>
          <a:xfrm>
            <a:off x="504700" y="2853625"/>
            <a:ext cx="1479900" cy="6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sv-SE" sz="1000">
                <a:latin typeface="Open Sans"/>
                <a:ea typeface="Open Sans"/>
                <a:cs typeface="Open Sans"/>
                <a:sym typeface="Open Sans"/>
              </a:rPr>
              <a:t>Omvärldsbevakning</a:t>
            </a:r>
            <a:endParaRPr sz="1000">
              <a:latin typeface="Open Sans"/>
              <a:ea typeface="Open Sans"/>
              <a:cs typeface="Open Sans"/>
              <a:sym typeface="Open Sans"/>
            </a:endParaRPr>
          </a:p>
          <a:p>
            <a:pPr marL="0" lvl="0" indent="0" algn="l" rtl="0">
              <a:spcBef>
                <a:spcPts val="0"/>
              </a:spcBef>
              <a:spcAft>
                <a:spcPts val="0"/>
              </a:spcAft>
              <a:buNone/>
            </a:pPr>
            <a:r>
              <a:rPr lang="sv-SE" sz="1000">
                <a:latin typeface="Open Sans"/>
                <a:ea typeface="Open Sans"/>
                <a:cs typeface="Open Sans"/>
                <a:sym typeface="Open Sans"/>
              </a:rPr>
              <a:t>T ex Poddavsnitt</a:t>
            </a:r>
            <a:endParaRPr sz="1000">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Powerpointmall 16.10">
  <a:themeElements>
    <a:clrScheme name="Skellefteå kommuns profilfärger">
      <a:dk1>
        <a:srgbClr val="000000"/>
      </a:dk1>
      <a:lt1>
        <a:srgbClr val="4B4B4B"/>
      </a:lt1>
      <a:dk2>
        <a:srgbClr val="ECECEC"/>
      </a:dk2>
      <a:lt2>
        <a:srgbClr val="006EB6"/>
      </a:lt2>
      <a:accent1>
        <a:srgbClr val="CB511C"/>
      </a:accent1>
      <a:accent2>
        <a:srgbClr val="FFC01D"/>
      </a:accent2>
      <a:accent3>
        <a:srgbClr val="8F2970"/>
      </a:accent3>
      <a:accent4>
        <a:srgbClr val="4D7579"/>
      </a:accent4>
      <a:accent5>
        <a:srgbClr val="72AE9F"/>
      </a:accent5>
      <a:accent6>
        <a:srgbClr val="81786B"/>
      </a:accent6>
      <a:hlink>
        <a:srgbClr val="13567D"/>
      </a:hlink>
      <a:folHlink>
        <a:srgbClr val="623D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Region Västerbotten">
      <a:dk1>
        <a:srgbClr val="000000"/>
      </a:dk1>
      <a:lt1>
        <a:srgbClr val="FFFFFF"/>
      </a:lt1>
      <a:dk2>
        <a:srgbClr val="0050A0"/>
      </a:dk2>
      <a:lt2>
        <a:srgbClr val="FFFFFF"/>
      </a:lt2>
      <a:accent1>
        <a:srgbClr val="0050A0"/>
      </a:accent1>
      <a:accent2>
        <a:srgbClr val="F59076"/>
      </a:accent2>
      <a:accent3>
        <a:srgbClr val="DCE7F6"/>
      </a:accent3>
      <a:accent4>
        <a:srgbClr val="F05933"/>
      </a:accent4>
      <a:accent5>
        <a:srgbClr val="FCDED6"/>
      </a:accent5>
      <a:accent6>
        <a:srgbClr val="80A7D0"/>
      </a:accent6>
      <a:hlink>
        <a:srgbClr val="0050A0"/>
      </a:hlink>
      <a:folHlink>
        <a:srgbClr val="005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3672</Words>
  <Application>Microsoft Macintosh PowerPoint</Application>
  <PresentationFormat>Bildspel på skärmen (16:9)</PresentationFormat>
  <Paragraphs>522</Paragraphs>
  <Slides>57</Slides>
  <Notes>57</Notes>
  <HiddenSlides>6</HiddenSlides>
  <MMClips>0</MMClips>
  <ScaleCrop>false</ScaleCrop>
  <HeadingPairs>
    <vt:vector size="6" baseType="variant">
      <vt:variant>
        <vt:lpstr>Använt teckensnitt</vt:lpstr>
      </vt:variant>
      <vt:variant>
        <vt:i4>9</vt:i4>
      </vt:variant>
      <vt:variant>
        <vt:lpstr>Tema</vt:lpstr>
      </vt:variant>
      <vt:variant>
        <vt:i4>2</vt:i4>
      </vt:variant>
      <vt:variant>
        <vt:lpstr>Bildrubriker</vt:lpstr>
      </vt:variant>
      <vt:variant>
        <vt:i4>57</vt:i4>
      </vt:variant>
    </vt:vector>
  </HeadingPairs>
  <TitlesOfParts>
    <vt:vector size="68" baseType="lpstr">
      <vt:lpstr>Sorts Mill Goudy</vt:lpstr>
      <vt:lpstr>Gill Sans</vt:lpstr>
      <vt:lpstr>Open Sans ExtraBold</vt:lpstr>
      <vt:lpstr>Calibri</vt:lpstr>
      <vt:lpstr>Arial</vt:lpstr>
      <vt:lpstr>Federo</vt:lpstr>
      <vt:lpstr>Open Sans</vt:lpstr>
      <vt:lpstr>Open Sans Light</vt:lpstr>
      <vt:lpstr>Helvetica Neue Light</vt:lpstr>
      <vt:lpstr>Powerpointmall 16.10</vt:lpstr>
      <vt:lpstr>Office-tema</vt:lpstr>
      <vt:lpstr>Att leda digital förändring</vt:lpstr>
      <vt:lpstr>Del 1 - Check-in, reflektion, repetition</vt:lpstr>
      <vt:lpstr>Check-in!</vt:lpstr>
      <vt:lpstr>Redovisning och reflektion</vt:lpstr>
      <vt:lpstr>Redovisning och reflektion</vt:lpstr>
      <vt:lpstr>Diskussion - Vad är digitalisering för mig?</vt:lpstr>
      <vt:lpstr>PowerPoint-presentation</vt:lpstr>
      <vt:lpstr>Syfte och mål med utbildningen</vt:lpstr>
      <vt:lpstr>Innehåll och arbetssätt</vt:lpstr>
      <vt:lpstr>Innehåll och arbetssätt</vt:lpstr>
      <vt:lpstr>PowerPoint-presentation</vt:lpstr>
      <vt:lpstr>Digital transformation</vt:lpstr>
      <vt:lpstr>Del 2, förståelse för arbetsmetodiken, de tre fundamenten, de nio digitala motorerna</vt:lpstr>
      <vt:lpstr>“You can’t stop the waves but you can learn to surf.”  Jon Kabat-Zinn </vt:lpstr>
      <vt:lpstr>Ta position</vt:lpstr>
      <vt:lpstr>2. Välj rätt vågor</vt:lpstr>
      <vt:lpstr>3. Gör det mesta av vågorna</vt:lpstr>
      <vt:lpstr>Förändringsvågor</vt:lpstr>
      <vt:lpstr>Vilka utmaningar står vi inför de närmaste åren?</vt:lpstr>
      <vt:lpstr>...konkurrensen blir större</vt:lpstr>
      <vt:lpstr>…viktigt att våga och att våga misslyckas </vt:lpstr>
      <vt:lpstr>PowerPoint-presentation</vt:lpstr>
      <vt:lpstr>PowerPoint-presentation</vt:lpstr>
      <vt:lpstr>Den digitala mognadsmatrisen</vt:lpstr>
      <vt:lpstr>PowerPoint-presentation</vt:lpstr>
      <vt:lpstr>Digital mognad</vt:lpstr>
      <vt:lpstr>PowerPoint-presentation</vt:lpstr>
      <vt:lpstr>PowerPoint-presentation</vt:lpstr>
      <vt:lpstr>PowerPoint-presentation</vt:lpstr>
      <vt:lpstr>PowerPoint-presentation</vt:lpstr>
      <vt:lpstr>Innovation</vt:lpstr>
      <vt:lpstr>Innovation</vt:lpstr>
      <vt:lpstr>Innovation</vt:lpstr>
      <vt:lpstr>Förändringsledning</vt:lpstr>
      <vt:lpstr>Kaffe!</vt:lpstr>
      <vt:lpstr>Förändringsledning</vt:lpstr>
      <vt:lpstr>Värm</vt:lpstr>
      <vt:lpstr>Böj</vt:lpstr>
      <vt:lpstr>Kyl</vt:lpstr>
      <vt:lpstr>Julia Landsell, verksamhetsutvecklare digitala kontoret</vt:lpstr>
      <vt:lpstr>Julia Landsell, verksamhetsutvecklare digitala kontoret</vt:lpstr>
      <vt:lpstr>Övning - digitalt först</vt:lpstr>
      <vt:lpstr>PowerPoint-presentation</vt:lpstr>
      <vt:lpstr>Digitalt först: Automatisering</vt:lpstr>
      <vt:lpstr>Övning - Digitalt först</vt:lpstr>
      <vt:lpstr>PowerPoint-presentation</vt:lpstr>
      <vt:lpstr>Värderingar, vision och mission</vt:lpstr>
      <vt:lpstr>Slutprodukten - en transformationsplan</vt:lpstr>
      <vt:lpstr>PowerPoint-presentation</vt:lpstr>
      <vt:lpstr>Värderingar, vision och mission</vt:lpstr>
      <vt:lpstr>PowerPoint-presentation</vt:lpstr>
      <vt:lpstr>PowerPoint-presentation</vt:lpstr>
      <vt:lpstr>Grupparbete: Värderingar, vision och mission</vt:lpstr>
      <vt:lpstr>PowerPoint-presentation</vt:lpstr>
      <vt:lpstr>PowerPoint-presentation</vt:lpstr>
      <vt:lpstr>Till nästa gång vi ses!</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 leda digital förändring</dc:title>
  <cp:lastModifiedBy>Andreas O Skog</cp:lastModifiedBy>
  <cp:revision>1</cp:revision>
  <dcterms:modified xsi:type="dcterms:W3CDTF">2019-10-23T18:48:02Z</dcterms:modified>
</cp:coreProperties>
</file>