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4" r:id="rId6"/>
    <p:sldId id="260" r:id="rId7"/>
    <p:sldId id="262" r:id="rId8"/>
    <p:sldId id="261" r:id="rId9"/>
    <p:sldId id="263" r:id="rId10"/>
    <p:sldId id="268" r:id="rId11"/>
    <p:sldId id="265" r:id="rId12"/>
    <p:sldId id="270" r:id="rId13"/>
    <p:sldId id="272" r:id="rId14"/>
    <p:sldId id="267" r:id="rId15"/>
    <p:sldId id="271" r:id="rId16"/>
  </p:sldIdLst>
  <p:sldSz cx="9144000" cy="6858000" type="screen4x3"/>
  <p:notesSz cx="6805613" cy="99441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FFFF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869" autoAdjust="0"/>
    <p:restoredTop sz="88215" autoAdjust="0"/>
  </p:normalViewPr>
  <p:slideViewPr>
    <p:cSldViewPr>
      <p:cViewPr>
        <p:scale>
          <a:sx n="90" d="100"/>
          <a:sy n="90" d="100"/>
        </p:scale>
        <p:origin x="-2232" y="-3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AFE2F6A1-ADCC-451A-AF7B-B78BAF56A848}" type="datetimeFigureOut">
              <a:rPr lang="sv-SE" smtClean="0"/>
              <a:t>2017-11-08</a:t>
            </a:fld>
            <a:endParaRPr lang="sv-SE"/>
          </a:p>
        </p:txBody>
      </p:sp>
      <p:sp>
        <p:nvSpPr>
          <p:cNvPr id="4" name="Platshållare för bildobjekt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99AF2BC9-D536-41AC-8DB6-9731BB391E34}" type="slidenum">
              <a:rPr lang="sv-SE" smtClean="0"/>
              <a:t>‹#›</a:t>
            </a:fld>
            <a:endParaRPr lang="sv-SE"/>
          </a:p>
        </p:txBody>
      </p:sp>
    </p:spTree>
    <p:extLst>
      <p:ext uri="{BB962C8B-B14F-4D97-AF65-F5344CB8AC3E}">
        <p14:creationId xmlns:p14="http://schemas.microsoft.com/office/powerpoint/2010/main" val="4140574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9AF2BC9-D536-41AC-8DB6-9731BB391E34}" type="slidenum">
              <a:rPr lang="sv-SE" smtClean="0"/>
              <a:t>1</a:t>
            </a:fld>
            <a:endParaRPr lang="sv-SE"/>
          </a:p>
        </p:txBody>
      </p:sp>
    </p:spTree>
    <p:extLst>
      <p:ext uri="{BB962C8B-B14F-4D97-AF65-F5344CB8AC3E}">
        <p14:creationId xmlns:p14="http://schemas.microsoft.com/office/powerpoint/2010/main" val="1845624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Var och en sitter med nyckeln och känner till era kunder. </a:t>
            </a:r>
            <a:r>
              <a:rPr lang="sv-SE" sz="1200" kern="1200" dirty="0" smtClean="0">
                <a:solidFill>
                  <a:schemeClr val="tx1"/>
                </a:solidFill>
                <a:effectLst/>
                <a:latin typeface="+mn-lt"/>
                <a:ea typeface="+mn-ea"/>
                <a:cs typeface="+mn-cs"/>
              </a:rPr>
              <a:t>Digitalisering handlar inte bara om att skanna in ett dokument och kunna läsa den på datorn. Man kanske måste transformera och tänka helt nytt!</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Vad är det då som passar våra kunder bäst? </a:t>
            </a:r>
            <a:endParaRPr lang="sv-SE" dirty="0"/>
          </a:p>
        </p:txBody>
      </p:sp>
      <p:sp>
        <p:nvSpPr>
          <p:cNvPr id="4" name="Platshållare för bildnummer 3"/>
          <p:cNvSpPr>
            <a:spLocks noGrp="1"/>
          </p:cNvSpPr>
          <p:nvPr>
            <p:ph type="sldNum" sz="quarter" idx="10"/>
          </p:nvPr>
        </p:nvSpPr>
        <p:spPr/>
        <p:txBody>
          <a:bodyPr/>
          <a:lstStyle/>
          <a:p>
            <a:fld id="{99AF2BC9-D536-41AC-8DB6-9731BB391E34}" type="slidenum">
              <a:rPr lang="sv-SE" smtClean="0"/>
              <a:t>10</a:t>
            </a:fld>
            <a:endParaRPr lang="sv-SE"/>
          </a:p>
        </p:txBody>
      </p:sp>
    </p:spTree>
    <p:extLst>
      <p:ext uri="{BB962C8B-B14F-4D97-AF65-F5344CB8AC3E}">
        <p14:creationId xmlns:p14="http://schemas.microsoft.com/office/powerpoint/2010/main" val="1028944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Berätta om hur Umeå arbetar med kundresor, och hur vi skulle kunna göra för att det ska bli rätt får våra medborgare. (LENA)</a:t>
            </a:r>
          </a:p>
          <a:p>
            <a:r>
              <a:rPr lang="sv-SE" sz="1200" kern="1200" dirty="0" smtClean="0">
                <a:solidFill>
                  <a:schemeClr val="tx1"/>
                </a:solidFill>
                <a:effectLst/>
                <a:latin typeface="+mn-lt"/>
                <a:ea typeface="+mn-ea"/>
                <a:cs typeface="+mn-cs"/>
              </a:rPr>
              <a:t>Tänk att få ett helt paket när </a:t>
            </a:r>
            <a:br>
              <a:rPr lang="sv-SE" sz="1200" kern="1200" dirty="0" smtClean="0">
                <a:solidFill>
                  <a:schemeClr val="tx1"/>
                </a:solidFill>
                <a:effectLst/>
                <a:latin typeface="+mn-lt"/>
                <a:ea typeface="+mn-ea"/>
                <a:cs typeface="+mn-cs"/>
              </a:rPr>
            </a:b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
            </a:r>
            <a:br>
              <a:rPr lang="sv-SE" sz="1200" kern="1200" dirty="0" smtClean="0">
                <a:solidFill>
                  <a:schemeClr val="tx1"/>
                </a:solidFill>
                <a:effectLst/>
                <a:latin typeface="+mn-lt"/>
                <a:ea typeface="+mn-ea"/>
                <a:cs typeface="+mn-cs"/>
              </a:rPr>
            </a:b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99AF2BC9-D536-41AC-8DB6-9731BB391E34}" type="slidenum">
              <a:rPr lang="sv-SE" smtClean="0"/>
              <a:t>11</a:t>
            </a:fld>
            <a:endParaRPr lang="sv-SE"/>
          </a:p>
        </p:txBody>
      </p:sp>
    </p:spTree>
    <p:extLst>
      <p:ext uri="{BB962C8B-B14F-4D97-AF65-F5344CB8AC3E}">
        <p14:creationId xmlns:p14="http://schemas.microsoft.com/office/powerpoint/2010/main" val="3374340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Såhär ser det ut när medborgare i Sverige får tycka till om digitalisering inom</a:t>
            </a:r>
            <a:r>
              <a:rPr lang="sv-SE" baseline="0" dirty="0" smtClean="0"/>
              <a:t> välfärden. Vi ser bland annat att tre fjärdelar av kommuninvånare i Sveriges kommuner är positiva till att få digital </a:t>
            </a:r>
            <a:r>
              <a:rPr lang="sv-SE" baseline="0" dirty="0" err="1" smtClean="0"/>
              <a:t>sevice</a:t>
            </a:r>
            <a:r>
              <a:rPr lang="sv-SE" baseline="0" dirty="0" smtClean="0"/>
              <a:t>. Men än så länge tycker bara 2 av 10 att kommuner och landsting lever upp till de digitala förväntningarna.</a:t>
            </a:r>
            <a:endParaRPr lang="sv-SE" dirty="0"/>
          </a:p>
        </p:txBody>
      </p:sp>
      <p:sp>
        <p:nvSpPr>
          <p:cNvPr id="4" name="Platshållare för bildnummer 3"/>
          <p:cNvSpPr>
            <a:spLocks noGrp="1"/>
          </p:cNvSpPr>
          <p:nvPr>
            <p:ph type="sldNum" sz="quarter" idx="10"/>
          </p:nvPr>
        </p:nvSpPr>
        <p:spPr/>
        <p:txBody>
          <a:bodyPr/>
          <a:lstStyle/>
          <a:p>
            <a:fld id="{99AF2BC9-D536-41AC-8DB6-9731BB391E34}" type="slidenum">
              <a:rPr lang="sv-SE" smtClean="0"/>
              <a:t>12</a:t>
            </a:fld>
            <a:endParaRPr lang="sv-SE"/>
          </a:p>
        </p:txBody>
      </p:sp>
    </p:spTree>
    <p:extLst>
      <p:ext uri="{BB962C8B-B14F-4D97-AF65-F5344CB8AC3E}">
        <p14:creationId xmlns:p14="http://schemas.microsoft.com/office/powerpoint/2010/main" val="195252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Om tid finnes.</a:t>
            </a:r>
            <a:endParaRPr lang="sv-SE" dirty="0"/>
          </a:p>
        </p:txBody>
      </p:sp>
      <p:sp>
        <p:nvSpPr>
          <p:cNvPr id="4" name="Platshållare för bildnummer 3"/>
          <p:cNvSpPr>
            <a:spLocks noGrp="1"/>
          </p:cNvSpPr>
          <p:nvPr>
            <p:ph type="sldNum" sz="quarter" idx="10"/>
          </p:nvPr>
        </p:nvSpPr>
        <p:spPr/>
        <p:txBody>
          <a:bodyPr/>
          <a:lstStyle/>
          <a:p>
            <a:fld id="{99AF2BC9-D536-41AC-8DB6-9731BB391E34}" type="slidenum">
              <a:rPr lang="sv-SE" smtClean="0"/>
              <a:t>13</a:t>
            </a:fld>
            <a:endParaRPr lang="sv-SE"/>
          </a:p>
        </p:txBody>
      </p:sp>
    </p:spTree>
    <p:extLst>
      <p:ext uri="{BB962C8B-B14F-4D97-AF65-F5344CB8AC3E}">
        <p14:creationId xmlns:p14="http://schemas.microsoft.com/office/powerpoint/2010/main" val="3472869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Låt grupperna diskutera om frågan och redovisa</a:t>
            </a:r>
            <a:r>
              <a:rPr lang="sv-SE" sz="1200" kern="1200" baseline="0" dirty="0" smtClean="0">
                <a:solidFill>
                  <a:schemeClr val="tx1"/>
                </a:solidFill>
                <a:effectLst/>
                <a:latin typeface="+mn-lt"/>
                <a:ea typeface="+mn-ea"/>
                <a:cs typeface="+mn-cs"/>
              </a:rPr>
              <a:t> svaren </a:t>
            </a:r>
            <a:endParaRPr lang="sv-S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Och vi ska böja tänka helt nytt nu. Vi har fått</a:t>
            </a:r>
            <a:r>
              <a:rPr lang="sv-SE" sz="1200" kern="1200" baseline="0" dirty="0" smtClean="0">
                <a:solidFill>
                  <a:schemeClr val="tx1"/>
                </a:solidFill>
                <a:effectLst/>
                <a:latin typeface="+mn-lt"/>
                <a:ea typeface="+mn-ea"/>
                <a:cs typeface="+mn-cs"/>
              </a:rPr>
              <a:t> ett erbjudande från Skellefteå kommun som Karl-Johan ska berätta mer om. Och där har vi möjligheten att hamna i framkant när det gäller denna digitaliserande resa i Västerbotten. Tack för oss!</a:t>
            </a:r>
            <a:endParaRPr lang="sv-SE" dirty="0" smtClean="0"/>
          </a:p>
          <a:p>
            <a:endParaRPr lang="sv-SE" dirty="0"/>
          </a:p>
        </p:txBody>
      </p:sp>
      <p:sp>
        <p:nvSpPr>
          <p:cNvPr id="4" name="Platshållare för bildnummer 3"/>
          <p:cNvSpPr>
            <a:spLocks noGrp="1"/>
          </p:cNvSpPr>
          <p:nvPr>
            <p:ph type="sldNum" sz="quarter" idx="10"/>
          </p:nvPr>
        </p:nvSpPr>
        <p:spPr/>
        <p:txBody>
          <a:bodyPr/>
          <a:lstStyle/>
          <a:p>
            <a:fld id="{99AF2BC9-D536-41AC-8DB6-9731BB391E34}" type="slidenum">
              <a:rPr lang="sv-SE" smtClean="0"/>
              <a:t>14</a:t>
            </a:fld>
            <a:endParaRPr lang="sv-SE"/>
          </a:p>
        </p:txBody>
      </p:sp>
    </p:spTree>
    <p:extLst>
      <p:ext uri="{BB962C8B-B14F-4D97-AF65-F5344CB8AC3E}">
        <p14:creationId xmlns:p14="http://schemas.microsoft.com/office/powerpoint/2010/main" val="1703435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Västerbotten har en väl utbyggd IT-infrastruktur – att inte använda den är som att ha en </a:t>
            </a:r>
            <a:r>
              <a:rPr lang="sv-SE" dirty="0" err="1" smtClean="0"/>
              <a:t>ferrari</a:t>
            </a:r>
            <a:r>
              <a:rPr lang="sv-SE" dirty="0" smtClean="0"/>
              <a:t> ståendes i garaget.</a:t>
            </a:r>
            <a:endParaRPr lang="sv-SE" dirty="0"/>
          </a:p>
        </p:txBody>
      </p:sp>
      <p:sp>
        <p:nvSpPr>
          <p:cNvPr id="4" name="Platshållare för bildnummer 3"/>
          <p:cNvSpPr>
            <a:spLocks noGrp="1"/>
          </p:cNvSpPr>
          <p:nvPr>
            <p:ph type="sldNum" sz="quarter" idx="10"/>
          </p:nvPr>
        </p:nvSpPr>
        <p:spPr/>
        <p:txBody>
          <a:bodyPr/>
          <a:lstStyle/>
          <a:p>
            <a:fld id="{99AF2BC9-D536-41AC-8DB6-9731BB391E34}" type="slidenum">
              <a:rPr lang="sv-SE" smtClean="0"/>
              <a:t>15</a:t>
            </a:fld>
            <a:endParaRPr lang="sv-SE"/>
          </a:p>
        </p:txBody>
      </p:sp>
    </p:spTree>
    <p:extLst>
      <p:ext uri="{BB962C8B-B14F-4D97-AF65-F5344CB8AC3E}">
        <p14:creationId xmlns:p14="http://schemas.microsoft.com/office/powerpoint/2010/main" val="1845624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Innan jag börjar prata så vill jag att ni mentalt kliver upp från era skrivbord, er arbetsroll och sätter er mentalt hemma i er soffa, fötterna på bordet och tekoppen bredvid. Mobilen har ni nära till hands. Så som vanliga Vilhelminabor gör en vardagkväll. För även om ni är tjänstemän och chefer så är ni också medborgare. Det är det perspektivet vi vill att ni ska ha nu.</a:t>
            </a:r>
            <a:endParaRPr lang="sv-SE" sz="1200"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Sitter ni i soffan? Bra! Då börjar vi.</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99AF2BC9-D536-41AC-8DB6-9731BB391E34}" type="slidenum">
              <a:rPr lang="sv-SE" smtClean="0"/>
              <a:t>2</a:t>
            </a:fld>
            <a:endParaRPr lang="sv-SE"/>
          </a:p>
        </p:txBody>
      </p:sp>
    </p:spTree>
    <p:extLst>
      <p:ext uri="{BB962C8B-B14F-4D97-AF65-F5344CB8AC3E}">
        <p14:creationId xmlns:p14="http://schemas.microsoft.com/office/powerpoint/2010/main" val="2475618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Hur ser din digitala resa ut? Den frågan fick vi nu när vi påbörjade Den Digitala resan, en kurs från Region Västerbotten där även Region 8 är med, som ska hjälpa oss kommuner att hänga med i svängarna, hänga med i ett samhälle där allt fler saker görs på ett helt nytt sätt än vad det gjorts tidigare. Detta är något som inte bara kommer att ske i Västerbotten utan hela landet, på uppdrag av regeringen.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Där svarade en man i gruppen att han har varit på sin digitala resa sedan 1979 – och det var ett så smart svar, för att den här resan har länge varit ständigt pågående. </a:t>
            </a:r>
            <a:endParaRPr lang="sv-SE" dirty="0"/>
          </a:p>
        </p:txBody>
      </p:sp>
      <p:sp>
        <p:nvSpPr>
          <p:cNvPr id="4" name="Platshållare för bildnummer 3"/>
          <p:cNvSpPr>
            <a:spLocks noGrp="1"/>
          </p:cNvSpPr>
          <p:nvPr>
            <p:ph type="sldNum" sz="quarter" idx="10"/>
          </p:nvPr>
        </p:nvSpPr>
        <p:spPr/>
        <p:txBody>
          <a:bodyPr/>
          <a:lstStyle/>
          <a:p>
            <a:fld id="{99AF2BC9-D536-41AC-8DB6-9731BB391E34}" type="slidenum">
              <a:rPr lang="sv-SE" smtClean="0"/>
              <a:t>3</a:t>
            </a:fld>
            <a:endParaRPr lang="sv-SE"/>
          </a:p>
        </p:txBody>
      </p:sp>
    </p:spTree>
    <p:extLst>
      <p:ext uri="{BB962C8B-B14F-4D97-AF65-F5344CB8AC3E}">
        <p14:creationId xmlns:p14="http://schemas.microsoft.com/office/powerpoint/2010/main" val="2215169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Om vi tittar på telefoner, kameror och internet har ju tekniken gått framåt på ett sätt vi aldrig hade trott för 40, 30 och 10 år sedan. </a:t>
            </a:r>
          </a:p>
          <a:p>
            <a:endParaRPr lang="sv-SE" dirty="0"/>
          </a:p>
        </p:txBody>
      </p:sp>
      <p:sp>
        <p:nvSpPr>
          <p:cNvPr id="4" name="Platshållare för bildnummer 3"/>
          <p:cNvSpPr>
            <a:spLocks noGrp="1"/>
          </p:cNvSpPr>
          <p:nvPr>
            <p:ph type="sldNum" sz="quarter" idx="10"/>
          </p:nvPr>
        </p:nvSpPr>
        <p:spPr/>
        <p:txBody>
          <a:bodyPr/>
          <a:lstStyle/>
          <a:p>
            <a:fld id="{99AF2BC9-D536-41AC-8DB6-9731BB391E34}" type="slidenum">
              <a:rPr lang="sv-SE" smtClean="0"/>
              <a:t>4</a:t>
            </a:fld>
            <a:endParaRPr lang="sv-SE"/>
          </a:p>
        </p:txBody>
      </p:sp>
    </p:spTree>
    <p:extLst>
      <p:ext uri="{BB962C8B-B14F-4D97-AF65-F5344CB8AC3E}">
        <p14:creationId xmlns:p14="http://schemas.microsoft.com/office/powerpoint/2010/main" val="1939608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Och nu är vi nästan i detta skede: </a:t>
            </a:r>
            <a:r>
              <a:rPr lang="sv-SE" sz="1200" b="1" kern="1200" dirty="0" smtClean="0">
                <a:solidFill>
                  <a:schemeClr val="tx1"/>
                </a:solidFill>
                <a:effectLst/>
                <a:latin typeface="+mn-lt"/>
                <a:ea typeface="+mn-ea"/>
                <a:cs typeface="+mn-cs"/>
              </a:rPr>
              <a:t>Visa Born for the internet</a:t>
            </a:r>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Så det fortsätter. Digitaliseringen har ingen slutdestination, då utvecklingen bara fortsätter. Vad gör vi för att möta den här kategorin när de kommer?</a:t>
            </a:r>
          </a:p>
          <a:p>
            <a:endParaRPr lang="sv-SE" dirty="0"/>
          </a:p>
        </p:txBody>
      </p:sp>
      <p:sp>
        <p:nvSpPr>
          <p:cNvPr id="4" name="Platshållare för bildnummer 3"/>
          <p:cNvSpPr>
            <a:spLocks noGrp="1"/>
          </p:cNvSpPr>
          <p:nvPr>
            <p:ph type="sldNum" sz="quarter" idx="10"/>
          </p:nvPr>
        </p:nvSpPr>
        <p:spPr/>
        <p:txBody>
          <a:bodyPr/>
          <a:lstStyle/>
          <a:p>
            <a:fld id="{99AF2BC9-D536-41AC-8DB6-9731BB391E34}" type="slidenum">
              <a:rPr lang="sv-SE" smtClean="0"/>
              <a:t>5</a:t>
            </a:fld>
            <a:endParaRPr lang="sv-SE"/>
          </a:p>
        </p:txBody>
      </p:sp>
    </p:spTree>
    <p:extLst>
      <p:ext uri="{BB962C8B-B14F-4D97-AF65-F5344CB8AC3E}">
        <p14:creationId xmlns:p14="http://schemas.microsoft.com/office/powerpoint/2010/main" val="1419682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Det kommer hela tiden nya verktyg, applikationer och sätt att kommunicera. Och det vi är så vana vid att använda, och tänker att ja men det här fungerar ju fint – det är kanske redan på väg att bli en del av ett gammalt och förlegat system.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VISA: Filmen med tonåringen och räkningarna</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Här ser ni ett exempel på hur vi som är användare/kunder/medborgare ser digital hantering som en förutsättning. Digitalt är inget vi ber om eller önskar, utan vi förväntar oss att det ska finnas.  Så vi gör alltså den här resan för att kunna möta våra medborgare och finnas på samma plats som dem, på den digitala platsen.</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(Eget exempel om SJF:s A-kassa och hur avigt det var att gå ur?)</a:t>
            </a:r>
          </a:p>
          <a:p>
            <a:endParaRPr lang="sv-SE" dirty="0"/>
          </a:p>
        </p:txBody>
      </p:sp>
      <p:sp>
        <p:nvSpPr>
          <p:cNvPr id="4" name="Platshållare för bildnummer 3"/>
          <p:cNvSpPr>
            <a:spLocks noGrp="1"/>
          </p:cNvSpPr>
          <p:nvPr>
            <p:ph type="sldNum" sz="quarter" idx="10"/>
          </p:nvPr>
        </p:nvSpPr>
        <p:spPr/>
        <p:txBody>
          <a:bodyPr/>
          <a:lstStyle/>
          <a:p>
            <a:fld id="{99AF2BC9-D536-41AC-8DB6-9731BB391E34}" type="slidenum">
              <a:rPr lang="sv-SE" smtClean="0"/>
              <a:t>6</a:t>
            </a:fld>
            <a:endParaRPr lang="sv-SE"/>
          </a:p>
        </p:txBody>
      </p:sp>
    </p:spTree>
    <p:extLst>
      <p:ext uri="{BB962C8B-B14F-4D97-AF65-F5344CB8AC3E}">
        <p14:creationId xmlns:p14="http://schemas.microsoft.com/office/powerpoint/2010/main" val="1364215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200" b="1" kern="1200" dirty="0" err="1" smtClean="0">
                <a:solidFill>
                  <a:schemeClr val="tx1"/>
                </a:solidFill>
                <a:effectLst/>
                <a:latin typeface="+mn-lt"/>
                <a:ea typeface="+mn-ea"/>
                <a:cs typeface="+mn-cs"/>
              </a:rPr>
              <a:t>Mentimeter</a:t>
            </a:r>
            <a:r>
              <a:rPr lang="sv-SE" sz="1200" b="1" kern="1200" dirty="0" smtClean="0">
                <a:solidFill>
                  <a:schemeClr val="tx1"/>
                </a:solidFill>
                <a:effectLst/>
                <a:latin typeface="+mn-lt"/>
                <a:ea typeface="+mn-ea"/>
                <a:cs typeface="+mn-cs"/>
              </a:rPr>
              <a:t>: Hur är ni digitala idag (ge exempel på vad som kan skrivas)</a:t>
            </a:r>
          </a:p>
          <a:p>
            <a:endParaRPr lang="sv-SE" dirty="0" smtClean="0"/>
          </a:p>
          <a:p>
            <a:r>
              <a:rPr lang="sv-SE" dirty="0" smtClean="0"/>
              <a:t>Uppmana om att skriva in det</a:t>
            </a:r>
            <a:r>
              <a:rPr lang="sv-SE" baseline="0" dirty="0" smtClean="0"/>
              <a:t> personliga perspektivet, gå igenom svaren och uppmuntra till reflektioner.</a:t>
            </a:r>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99AF2BC9-D536-41AC-8DB6-9731BB391E34}" type="slidenum">
              <a:rPr lang="sv-SE" smtClean="0"/>
              <a:t>7</a:t>
            </a:fld>
            <a:endParaRPr lang="sv-SE"/>
          </a:p>
        </p:txBody>
      </p:sp>
    </p:spTree>
    <p:extLst>
      <p:ext uri="{BB962C8B-B14F-4D97-AF65-F5344CB8AC3E}">
        <p14:creationId xmlns:p14="http://schemas.microsoft.com/office/powerpoint/2010/main" val="4083051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1" kern="1200" dirty="0" err="1" smtClean="0">
                <a:solidFill>
                  <a:schemeClr val="tx1"/>
                </a:solidFill>
                <a:effectLst/>
                <a:latin typeface="+mn-lt"/>
                <a:ea typeface="+mn-ea"/>
                <a:cs typeface="+mn-cs"/>
              </a:rPr>
              <a:t>Mentimeter</a:t>
            </a:r>
            <a:r>
              <a:rPr lang="sv-SE" sz="1200" b="1" kern="1200" dirty="0" smtClean="0">
                <a:solidFill>
                  <a:schemeClr val="tx1"/>
                </a:solidFill>
                <a:effectLst/>
                <a:latin typeface="+mn-lt"/>
                <a:ea typeface="+mn-ea"/>
                <a:cs typeface="+mn-cs"/>
              </a:rPr>
              <a:t>: Hur är ni digitala idag (ge exempel på vad som kan skrivas)</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Fråga 1: https://www.mentimeter.com/s/43fe00d24b7c6223f587c67732c7b4fe/28ec0e48c3fe</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Fråga</a:t>
            </a:r>
            <a:r>
              <a:rPr lang="sv-SE" baseline="0" dirty="0" smtClean="0"/>
              <a:t> 2: https://www.mentimeter.com/s/43fe00d24b7c6223f587c67732c7b4fe/040b7f51f764</a:t>
            </a: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
            </a:r>
            <a:br>
              <a:rPr lang="sv-SE" sz="1200" kern="1200" dirty="0" smtClean="0">
                <a:solidFill>
                  <a:schemeClr val="tx1"/>
                </a:solidFill>
                <a:effectLst/>
                <a:latin typeface="+mn-lt"/>
                <a:ea typeface="+mn-ea"/>
                <a:cs typeface="+mn-cs"/>
              </a:rPr>
            </a:br>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99AF2BC9-D536-41AC-8DB6-9731BB391E34}" type="slidenum">
              <a:rPr lang="sv-SE" smtClean="0"/>
              <a:t>8</a:t>
            </a:fld>
            <a:endParaRPr lang="sv-SE"/>
          </a:p>
        </p:txBody>
      </p:sp>
    </p:spTree>
    <p:extLst>
      <p:ext uri="{BB962C8B-B14F-4D97-AF65-F5344CB8AC3E}">
        <p14:creationId xmlns:p14="http://schemas.microsoft.com/office/powerpoint/2010/main" val="2363909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Ge exempel på hur vi skulle kunna använda oss av digitalisering</a:t>
            </a:r>
            <a:br>
              <a:rPr lang="sv-SE" sz="1200" b="1" kern="1200" dirty="0" smtClean="0">
                <a:solidFill>
                  <a:schemeClr val="tx1"/>
                </a:solidFill>
                <a:effectLst/>
                <a:latin typeface="+mn-lt"/>
                <a:ea typeface="+mn-ea"/>
                <a:cs typeface="+mn-cs"/>
              </a:rPr>
            </a:br>
            <a:r>
              <a:rPr lang="sv-SE" sz="1200" b="1" kern="1200" dirty="0" smtClean="0">
                <a:solidFill>
                  <a:schemeClr val="tx1"/>
                </a:solidFill>
                <a:effectLst/>
                <a:latin typeface="+mn-lt"/>
                <a:ea typeface="+mn-ea"/>
                <a:cs typeface="+mn-cs"/>
              </a:rPr>
              <a:t>Och vid det här laget i vårt föredrag har ni hunnit ställa ifrån er tekoppen, klivit upp ur soffan, gått och lagt er och sedan klivit upp till en ny dag. Nu får ni sätta er ner vid era skrivbord igen. För de kunskaper av digitalisering av erfarenheter som vi har privat kan vi använda i vårt jobb.</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Berätta om egna erfarenheter av digitalisering och hur det underlättat, till exempel visuell kommunikation och banktjänster. </a:t>
            </a:r>
          </a:p>
          <a:p>
            <a:r>
              <a:rPr lang="sv-SE" sz="1200" kern="1200" dirty="0" smtClean="0">
                <a:solidFill>
                  <a:schemeClr val="tx1"/>
                </a:solidFill>
                <a:effectLst/>
                <a:latin typeface="+mn-lt"/>
                <a:ea typeface="+mn-ea"/>
                <a:cs typeface="+mn-cs"/>
              </a:rPr>
              <a:t>Lyft över det digitala till arbetet. Ett exempel på hur man vill tänka nytt genom en digital lösning är Christer Staafs tanke om hur man kan spela in informationspunkter till sin personal, som öppnar och tittar när de har tid över. Det minskar restid för fysiska möten men gör det också lättare än ett </a:t>
            </a:r>
            <a:r>
              <a:rPr lang="sv-SE" sz="1200" kern="1200" dirty="0" err="1" smtClean="0">
                <a:solidFill>
                  <a:schemeClr val="tx1"/>
                </a:solidFill>
                <a:effectLst/>
                <a:latin typeface="+mn-lt"/>
                <a:ea typeface="+mn-ea"/>
                <a:cs typeface="+mn-cs"/>
              </a:rPr>
              <a:t>skype</a:t>
            </a:r>
            <a:r>
              <a:rPr lang="sv-SE" sz="1200" kern="1200" dirty="0" smtClean="0">
                <a:solidFill>
                  <a:schemeClr val="tx1"/>
                </a:solidFill>
                <a:effectLst/>
                <a:latin typeface="+mn-lt"/>
                <a:ea typeface="+mn-ea"/>
                <a:cs typeface="+mn-cs"/>
              </a:rPr>
              <a:t>-möte.</a:t>
            </a:r>
          </a:p>
          <a:p>
            <a:endParaRPr lang="sv-SE" dirty="0"/>
          </a:p>
        </p:txBody>
      </p:sp>
      <p:sp>
        <p:nvSpPr>
          <p:cNvPr id="4" name="Platshållare för bildnummer 3"/>
          <p:cNvSpPr>
            <a:spLocks noGrp="1"/>
          </p:cNvSpPr>
          <p:nvPr>
            <p:ph type="sldNum" sz="quarter" idx="10"/>
          </p:nvPr>
        </p:nvSpPr>
        <p:spPr/>
        <p:txBody>
          <a:bodyPr/>
          <a:lstStyle/>
          <a:p>
            <a:fld id="{99AF2BC9-D536-41AC-8DB6-9731BB391E34}" type="slidenum">
              <a:rPr lang="sv-SE" smtClean="0"/>
              <a:t>9</a:t>
            </a:fld>
            <a:endParaRPr lang="sv-SE"/>
          </a:p>
        </p:txBody>
      </p:sp>
    </p:spTree>
    <p:extLst>
      <p:ext uri="{BB962C8B-B14F-4D97-AF65-F5344CB8AC3E}">
        <p14:creationId xmlns:p14="http://schemas.microsoft.com/office/powerpoint/2010/main" val="889835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24D90A14-4CE8-4A1C-9122-E1069B8A063D}" type="datetimeFigureOut">
              <a:rPr lang="sv-SE" smtClean="0"/>
              <a:t>2017-11-08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7CACE49-EB63-4101-882D-1EEF2301690E}" type="slidenum">
              <a:rPr lang="sv-SE" smtClean="0"/>
              <a:t>‹#›</a:t>
            </a:fld>
            <a:endParaRPr lang="sv-SE"/>
          </a:p>
        </p:txBody>
      </p:sp>
    </p:spTree>
    <p:extLst>
      <p:ext uri="{BB962C8B-B14F-4D97-AF65-F5344CB8AC3E}">
        <p14:creationId xmlns:p14="http://schemas.microsoft.com/office/powerpoint/2010/main" val="122613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4D90A14-4CE8-4A1C-9122-E1069B8A063D}" type="datetimeFigureOut">
              <a:rPr lang="sv-SE" smtClean="0"/>
              <a:t>2017-11-08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7CACE49-EB63-4101-882D-1EEF2301690E}" type="slidenum">
              <a:rPr lang="sv-SE" smtClean="0"/>
              <a:t>‹#›</a:t>
            </a:fld>
            <a:endParaRPr lang="sv-SE"/>
          </a:p>
        </p:txBody>
      </p:sp>
    </p:spTree>
    <p:extLst>
      <p:ext uri="{BB962C8B-B14F-4D97-AF65-F5344CB8AC3E}">
        <p14:creationId xmlns:p14="http://schemas.microsoft.com/office/powerpoint/2010/main" val="2491742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4D90A14-4CE8-4A1C-9122-E1069B8A063D}" type="datetimeFigureOut">
              <a:rPr lang="sv-SE" smtClean="0"/>
              <a:t>2017-11-08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7CACE49-EB63-4101-882D-1EEF2301690E}" type="slidenum">
              <a:rPr lang="sv-SE" smtClean="0"/>
              <a:t>‹#›</a:t>
            </a:fld>
            <a:endParaRPr lang="sv-SE"/>
          </a:p>
        </p:txBody>
      </p:sp>
    </p:spTree>
    <p:extLst>
      <p:ext uri="{BB962C8B-B14F-4D97-AF65-F5344CB8AC3E}">
        <p14:creationId xmlns:p14="http://schemas.microsoft.com/office/powerpoint/2010/main" val="2482319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4D90A14-4CE8-4A1C-9122-E1069B8A063D}" type="datetimeFigureOut">
              <a:rPr lang="sv-SE" smtClean="0"/>
              <a:t>2017-11-08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7CACE49-EB63-4101-882D-1EEF2301690E}" type="slidenum">
              <a:rPr lang="sv-SE" smtClean="0"/>
              <a:t>‹#›</a:t>
            </a:fld>
            <a:endParaRPr lang="sv-SE"/>
          </a:p>
        </p:txBody>
      </p:sp>
    </p:spTree>
    <p:extLst>
      <p:ext uri="{BB962C8B-B14F-4D97-AF65-F5344CB8AC3E}">
        <p14:creationId xmlns:p14="http://schemas.microsoft.com/office/powerpoint/2010/main" val="3547730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24D90A14-4CE8-4A1C-9122-E1069B8A063D}" type="datetimeFigureOut">
              <a:rPr lang="sv-SE" smtClean="0"/>
              <a:t>2017-11-08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7CACE49-EB63-4101-882D-1EEF2301690E}" type="slidenum">
              <a:rPr lang="sv-SE" smtClean="0"/>
              <a:t>‹#›</a:t>
            </a:fld>
            <a:endParaRPr lang="sv-SE"/>
          </a:p>
        </p:txBody>
      </p:sp>
    </p:spTree>
    <p:extLst>
      <p:ext uri="{BB962C8B-B14F-4D97-AF65-F5344CB8AC3E}">
        <p14:creationId xmlns:p14="http://schemas.microsoft.com/office/powerpoint/2010/main" val="2405140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24D90A14-4CE8-4A1C-9122-E1069B8A063D}" type="datetimeFigureOut">
              <a:rPr lang="sv-SE" smtClean="0"/>
              <a:t>2017-11-08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D7CACE49-EB63-4101-882D-1EEF2301690E}" type="slidenum">
              <a:rPr lang="sv-SE" smtClean="0"/>
              <a:t>‹#›</a:t>
            </a:fld>
            <a:endParaRPr lang="sv-SE"/>
          </a:p>
        </p:txBody>
      </p:sp>
    </p:spTree>
    <p:extLst>
      <p:ext uri="{BB962C8B-B14F-4D97-AF65-F5344CB8AC3E}">
        <p14:creationId xmlns:p14="http://schemas.microsoft.com/office/powerpoint/2010/main" val="3709877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24D90A14-4CE8-4A1C-9122-E1069B8A063D}" type="datetimeFigureOut">
              <a:rPr lang="sv-SE" smtClean="0"/>
              <a:t>2017-11-08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D7CACE49-EB63-4101-882D-1EEF2301690E}" type="slidenum">
              <a:rPr lang="sv-SE" smtClean="0"/>
              <a:t>‹#›</a:t>
            </a:fld>
            <a:endParaRPr lang="sv-SE"/>
          </a:p>
        </p:txBody>
      </p:sp>
    </p:spTree>
    <p:extLst>
      <p:ext uri="{BB962C8B-B14F-4D97-AF65-F5344CB8AC3E}">
        <p14:creationId xmlns:p14="http://schemas.microsoft.com/office/powerpoint/2010/main" val="3024635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24D90A14-4CE8-4A1C-9122-E1069B8A063D}" type="datetimeFigureOut">
              <a:rPr lang="sv-SE" smtClean="0"/>
              <a:t>2017-11-08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D7CACE49-EB63-4101-882D-1EEF2301690E}" type="slidenum">
              <a:rPr lang="sv-SE" smtClean="0"/>
              <a:t>‹#›</a:t>
            </a:fld>
            <a:endParaRPr lang="sv-SE"/>
          </a:p>
        </p:txBody>
      </p:sp>
    </p:spTree>
    <p:extLst>
      <p:ext uri="{BB962C8B-B14F-4D97-AF65-F5344CB8AC3E}">
        <p14:creationId xmlns:p14="http://schemas.microsoft.com/office/powerpoint/2010/main" val="3661752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24D90A14-4CE8-4A1C-9122-E1069B8A063D}" type="datetimeFigureOut">
              <a:rPr lang="sv-SE" smtClean="0"/>
              <a:t>2017-11-08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D7CACE49-EB63-4101-882D-1EEF2301690E}" type="slidenum">
              <a:rPr lang="sv-SE" smtClean="0"/>
              <a:t>‹#›</a:t>
            </a:fld>
            <a:endParaRPr lang="sv-SE"/>
          </a:p>
        </p:txBody>
      </p:sp>
    </p:spTree>
    <p:extLst>
      <p:ext uri="{BB962C8B-B14F-4D97-AF65-F5344CB8AC3E}">
        <p14:creationId xmlns:p14="http://schemas.microsoft.com/office/powerpoint/2010/main" val="3252364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24D90A14-4CE8-4A1C-9122-E1069B8A063D}" type="datetimeFigureOut">
              <a:rPr lang="sv-SE" smtClean="0"/>
              <a:t>2017-11-08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D7CACE49-EB63-4101-882D-1EEF2301690E}" type="slidenum">
              <a:rPr lang="sv-SE" smtClean="0"/>
              <a:t>‹#›</a:t>
            </a:fld>
            <a:endParaRPr lang="sv-SE"/>
          </a:p>
        </p:txBody>
      </p:sp>
    </p:spTree>
    <p:extLst>
      <p:ext uri="{BB962C8B-B14F-4D97-AF65-F5344CB8AC3E}">
        <p14:creationId xmlns:p14="http://schemas.microsoft.com/office/powerpoint/2010/main" val="1842412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24D90A14-4CE8-4A1C-9122-E1069B8A063D}" type="datetimeFigureOut">
              <a:rPr lang="sv-SE" smtClean="0"/>
              <a:t>2017-11-08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D7CACE49-EB63-4101-882D-1EEF2301690E}" type="slidenum">
              <a:rPr lang="sv-SE" smtClean="0"/>
              <a:t>‹#›</a:t>
            </a:fld>
            <a:endParaRPr lang="sv-SE"/>
          </a:p>
        </p:txBody>
      </p:sp>
    </p:spTree>
    <p:extLst>
      <p:ext uri="{BB962C8B-B14F-4D97-AF65-F5344CB8AC3E}">
        <p14:creationId xmlns:p14="http://schemas.microsoft.com/office/powerpoint/2010/main" val="1901212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90A14-4CE8-4A1C-9122-E1069B8A063D}" type="datetimeFigureOut">
              <a:rPr lang="sv-SE" smtClean="0"/>
              <a:t>2017-11-08</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CACE49-EB63-4101-882D-1EEF2301690E}" type="slidenum">
              <a:rPr lang="sv-SE" smtClean="0"/>
              <a:t>‹#›</a:t>
            </a:fld>
            <a:endParaRPr lang="sv-SE"/>
          </a:p>
        </p:txBody>
      </p:sp>
    </p:spTree>
    <p:extLst>
      <p:ext uri="{BB962C8B-B14F-4D97-AF65-F5344CB8AC3E}">
        <p14:creationId xmlns:p14="http://schemas.microsoft.com/office/powerpoint/2010/main" val="60666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youtube.com/watch?v=rg37kafMsWk"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notesSlide" Target="../notesSlides/notesSlide6.xm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p:cNvPicPr>
            <a:picLocks noChangeAspect="1"/>
          </p:cNvPicPr>
          <p:nvPr/>
        </p:nvPicPr>
        <p:blipFill rotWithShape="1">
          <a:blip r:embed="rId3" cstate="print">
            <a:extLst>
              <a:ext uri="{28A0092B-C50C-407E-A947-70E740481C1C}">
                <a14:useLocalDpi xmlns:a14="http://schemas.microsoft.com/office/drawing/2010/main" val="0"/>
              </a:ext>
            </a:extLst>
          </a:blip>
          <a:srcRect l="-719" t="-21145" r="11111"/>
          <a:stretch/>
        </p:blipFill>
        <p:spPr>
          <a:xfrm>
            <a:off x="-73891" y="-1467544"/>
            <a:ext cx="9217891" cy="8325544"/>
          </a:xfrm>
          <a:prstGeom prst="rect">
            <a:avLst/>
          </a:prstGeom>
        </p:spPr>
      </p:pic>
      <p:sp>
        <p:nvSpPr>
          <p:cNvPr id="4" name="Rubrik 3"/>
          <p:cNvSpPr>
            <a:spLocks noGrp="1"/>
          </p:cNvSpPr>
          <p:nvPr>
            <p:ph type="ctrTitle"/>
          </p:nvPr>
        </p:nvSpPr>
        <p:spPr>
          <a:xfrm>
            <a:off x="1115616" y="0"/>
            <a:ext cx="7772400" cy="1470025"/>
          </a:xfrm>
        </p:spPr>
        <p:txBody>
          <a:bodyPr/>
          <a:lstStyle/>
          <a:p>
            <a:r>
              <a:rPr lang="sv-SE" dirty="0" smtClean="0">
                <a:solidFill>
                  <a:schemeClr val="bg1"/>
                </a:solidFill>
              </a:rPr>
              <a:t>Den digitala resan är påbörjad</a:t>
            </a:r>
            <a:endParaRPr lang="sv-SE" dirty="0">
              <a:solidFill>
                <a:schemeClr val="bg1"/>
              </a:solidFill>
            </a:endParaRPr>
          </a:p>
        </p:txBody>
      </p:sp>
      <p:sp>
        <p:nvSpPr>
          <p:cNvPr id="6" name="Underrubrik 5"/>
          <p:cNvSpPr>
            <a:spLocks noGrp="1"/>
          </p:cNvSpPr>
          <p:nvPr>
            <p:ph type="subTitle" idx="1"/>
          </p:nvPr>
        </p:nvSpPr>
        <p:spPr>
          <a:xfrm>
            <a:off x="4139952" y="4293096"/>
            <a:ext cx="6400800" cy="1752600"/>
          </a:xfrm>
        </p:spPr>
        <p:txBody>
          <a:bodyPr>
            <a:normAutofit fontScale="70000" lnSpcReduction="20000"/>
          </a:bodyPr>
          <a:lstStyle/>
          <a:p>
            <a:r>
              <a:rPr lang="sv-SE" dirty="0" smtClean="0">
                <a:solidFill>
                  <a:schemeClr val="bg1"/>
                </a:solidFill>
              </a:rPr>
              <a:t>Lena Mikaelsson</a:t>
            </a:r>
          </a:p>
          <a:p>
            <a:r>
              <a:rPr lang="sv-SE" dirty="0" smtClean="0">
                <a:solidFill>
                  <a:schemeClr val="bg1"/>
                </a:solidFill>
              </a:rPr>
              <a:t>Jonas Örnberg </a:t>
            </a:r>
          </a:p>
          <a:p>
            <a:r>
              <a:rPr lang="sv-SE" dirty="0" smtClean="0">
                <a:solidFill>
                  <a:schemeClr val="bg1"/>
                </a:solidFill>
              </a:rPr>
              <a:t>Stefan Strindholm</a:t>
            </a:r>
          </a:p>
          <a:p>
            <a:r>
              <a:rPr lang="sv-SE" dirty="0" smtClean="0">
                <a:solidFill>
                  <a:schemeClr val="bg1"/>
                </a:solidFill>
              </a:rPr>
              <a:t>Sara Sjölund Bång</a:t>
            </a:r>
          </a:p>
          <a:p>
            <a:r>
              <a:rPr lang="sv-SE" dirty="0" smtClean="0">
                <a:solidFill>
                  <a:schemeClr val="bg1"/>
                </a:solidFill>
              </a:rPr>
              <a:t>Emma Eriksson</a:t>
            </a:r>
          </a:p>
        </p:txBody>
      </p:sp>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77669"/>
            <a:ext cx="725095" cy="792088"/>
          </a:xfrm>
          <a:prstGeom prst="rect">
            <a:avLst/>
          </a:prstGeom>
        </p:spPr>
      </p:pic>
      <p:sp>
        <p:nvSpPr>
          <p:cNvPr id="8" name="Rektangel 7"/>
          <p:cNvSpPr/>
          <p:nvPr/>
        </p:nvSpPr>
        <p:spPr>
          <a:xfrm>
            <a:off x="5652120" y="3543399"/>
            <a:ext cx="2978123" cy="461665"/>
          </a:xfrm>
          <a:prstGeom prst="rect">
            <a:avLst/>
          </a:prstGeom>
        </p:spPr>
        <p:txBody>
          <a:bodyPr wrap="none">
            <a:spAutoFit/>
          </a:bodyPr>
          <a:lstStyle/>
          <a:p>
            <a:r>
              <a:rPr lang="sv-SE" sz="2400" dirty="0" smtClean="0">
                <a:solidFill>
                  <a:schemeClr val="bg1"/>
                </a:solidFill>
              </a:rPr>
              <a:t>Digitaliseringsgruppen</a:t>
            </a:r>
            <a:endParaRPr lang="sv-SE" sz="2400" dirty="0">
              <a:solidFill>
                <a:schemeClr val="bg1"/>
              </a:solidFill>
            </a:endParaRPr>
          </a:p>
        </p:txBody>
      </p:sp>
    </p:spTree>
    <p:extLst>
      <p:ext uri="{BB962C8B-B14F-4D97-AF65-F5344CB8AC3E}">
        <p14:creationId xmlns:p14="http://schemas.microsoft.com/office/powerpoint/2010/main" val="2022951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6411" y="1600200"/>
            <a:ext cx="7051178" cy="4525963"/>
          </a:xfrm>
        </p:spPr>
      </p:pic>
      <p:pic>
        <p:nvPicPr>
          <p:cNvPr id="5" name="Bildobjekt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88641"/>
            <a:ext cx="725095" cy="792088"/>
          </a:xfrm>
          <a:prstGeom prst="rect">
            <a:avLst/>
          </a:prstGeom>
        </p:spPr>
      </p:pic>
    </p:spTree>
    <p:extLst>
      <p:ext uri="{BB962C8B-B14F-4D97-AF65-F5344CB8AC3E}">
        <p14:creationId xmlns:p14="http://schemas.microsoft.com/office/powerpoint/2010/main" val="795184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p:cNvPicPr>
            <a:picLocks noChangeAspect="1"/>
          </p:cNvPicPr>
          <p:nvPr/>
        </p:nvPicPr>
        <p:blipFill rotWithShape="1">
          <a:blip r:embed="rId3">
            <a:extLst>
              <a:ext uri="{28A0092B-C50C-407E-A947-70E740481C1C}">
                <a14:useLocalDpi xmlns:a14="http://schemas.microsoft.com/office/drawing/2010/main" val="0"/>
              </a:ext>
            </a:extLst>
          </a:blip>
          <a:srcRect t="6340"/>
          <a:stretch/>
        </p:blipFill>
        <p:spPr>
          <a:xfrm>
            <a:off x="0" y="2492896"/>
            <a:ext cx="9144000" cy="5116235"/>
          </a:xfrm>
          <a:prstGeom prst="rect">
            <a:avLst/>
          </a:prstGeom>
        </p:spPr>
      </p:pic>
      <p:sp>
        <p:nvSpPr>
          <p:cNvPr id="2" name="Rubrik 1"/>
          <p:cNvSpPr>
            <a:spLocks noGrp="1"/>
          </p:cNvSpPr>
          <p:nvPr>
            <p:ph type="title"/>
          </p:nvPr>
        </p:nvSpPr>
        <p:spPr/>
        <p:txBody>
          <a:bodyPr/>
          <a:lstStyle/>
          <a:p>
            <a:r>
              <a:rPr lang="sv-SE" dirty="0" smtClean="0"/>
              <a:t>Kundresor</a:t>
            </a:r>
            <a:endParaRPr lang="sv-SE" dirty="0"/>
          </a:p>
        </p:txBody>
      </p:sp>
      <p:sp>
        <p:nvSpPr>
          <p:cNvPr id="3" name="Platshållare för innehåll 2"/>
          <p:cNvSpPr>
            <a:spLocks noGrp="1"/>
          </p:cNvSpPr>
          <p:nvPr>
            <p:ph idx="1"/>
          </p:nvPr>
        </p:nvSpPr>
        <p:spPr>
          <a:xfrm>
            <a:off x="827584" y="1340768"/>
            <a:ext cx="8208912" cy="2736304"/>
          </a:xfrm>
        </p:spPr>
        <p:txBody>
          <a:bodyPr>
            <a:normAutofit fontScale="85000" lnSpcReduction="20000"/>
          </a:bodyPr>
          <a:lstStyle/>
          <a:p>
            <a:r>
              <a:rPr lang="sv-SE" sz="2800" dirty="0" smtClean="0"/>
              <a:t>Tänk paketering! Ska du bygga hus? Det räcker inte med en bygglovsansökan. Du behöver en hel del med dig på resan!</a:t>
            </a:r>
            <a:br>
              <a:rPr lang="sv-SE" sz="2800" dirty="0" smtClean="0"/>
            </a:br>
            <a:endParaRPr lang="sv-SE" sz="2800" dirty="0" smtClean="0"/>
          </a:p>
          <a:p>
            <a:endParaRPr lang="sv-SE" sz="2800" dirty="0"/>
          </a:p>
          <a:p>
            <a:endParaRPr lang="sv-SE" sz="2800" dirty="0" smtClean="0"/>
          </a:p>
          <a:p>
            <a:pPr marL="0" indent="0">
              <a:buNone/>
            </a:pPr>
            <a:r>
              <a:rPr lang="sv-SE" sz="2800" dirty="0" smtClean="0"/>
              <a:t/>
            </a:r>
            <a:br>
              <a:rPr lang="sv-SE" sz="2800" dirty="0" smtClean="0"/>
            </a:br>
            <a:r>
              <a:rPr lang="sv-SE" sz="2800" dirty="0" smtClean="0"/>
              <a:t/>
            </a:r>
            <a:br>
              <a:rPr lang="sv-SE" sz="2800" dirty="0" smtClean="0"/>
            </a:br>
            <a:endParaRPr lang="sv-SE" sz="2800" dirty="0"/>
          </a:p>
        </p:txBody>
      </p:sp>
      <p:pic>
        <p:nvPicPr>
          <p:cNvPr id="6" name="Bildobjekt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88641"/>
            <a:ext cx="725095" cy="792088"/>
          </a:xfrm>
          <a:prstGeom prst="rect">
            <a:avLst/>
          </a:prstGeom>
        </p:spPr>
      </p:pic>
    </p:spTree>
    <p:extLst>
      <p:ext uri="{BB962C8B-B14F-4D97-AF65-F5344CB8AC3E}">
        <p14:creationId xmlns:p14="http://schemas.microsoft.com/office/powerpoint/2010/main" val="3631178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Och hur vill vi ha det?</a:t>
            </a:r>
            <a:endParaRPr lang="sv-SE" dirty="0"/>
          </a:p>
        </p:txBody>
      </p:sp>
      <p:pic>
        <p:nvPicPr>
          <p:cNvPr id="4" name="Platshållare för innehåll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1460" y="1600200"/>
            <a:ext cx="8021079" cy="4525963"/>
          </a:xfrm>
        </p:spPr>
      </p:pic>
      <p:pic>
        <p:nvPicPr>
          <p:cNvPr id="5" name="Bildobjekt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88641"/>
            <a:ext cx="725095" cy="792088"/>
          </a:xfrm>
          <a:prstGeom prst="rect">
            <a:avLst/>
          </a:prstGeom>
        </p:spPr>
      </p:pic>
    </p:spTree>
    <p:extLst>
      <p:ext uri="{BB962C8B-B14F-4D97-AF65-F5344CB8AC3E}">
        <p14:creationId xmlns:p14="http://schemas.microsoft.com/office/powerpoint/2010/main" val="19087137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539552" y="1268760"/>
            <a:ext cx="8229600" cy="1143000"/>
          </a:xfrm>
        </p:spPr>
        <p:txBody>
          <a:bodyPr/>
          <a:lstStyle/>
          <a:p>
            <a:r>
              <a:rPr lang="sv-SE" dirty="0" smtClean="0"/>
              <a:t>Två sanningar – en lögn!</a:t>
            </a:r>
            <a:endParaRPr lang="sv-SE" dirty="0"/>
          </a:p>
        </p:txBody>
      </p:sp>
      <p:sp>
        <p:nvSpPr>
          <p:cNvPr id="5" name="Underrubrik 4"/>
          <p:cNvSpPr>
            <a:spLocks noGrp="1"/>
          </p:cNvSpPr>
          <p:nvPr>
            <p:ph type="subTitle" idx="4294967295"/>
          </p:nvPr>
        </p:nvSpPr>
        <p:spPr>
          <a:xfrm>
            <a:off x="1475656" y="2564904"/>
            <a:ext cx="6400800" cy="2376264"/>
          </a:xfrm>
        </p:spPr>
        <p:txBody>
          <a:bodyPr>
            <a:normAutofit fontScale="85000" lnSpcReduction="20000"/>
          </a:bodyPr>
          <a:lstStyle/>
          <a:p>
            <a:r>
              <a:rPr lang="sv-SE" dirty="0" smtClean="0"/>
              <a:t>Berätta två sanningar om hur digital du är.</a:t>
            </a:r>
            <a:br>
              <a:rPr lang="sv-SE" dirty="0" smtClean="0"/>
            </a:br>
            <a:endParaRPr lang="sv-SE" dirty="0" smtClean="0"/>
          </a:p>
          <a:p>
            <a:r>
              <a:rPr lang="sv-SE" dirty="0" smtClean="0"/>
              <a:t>Berätta en lögn.</a:t>
            </a:r>
            <a:br>
              <a:rPr lang="sv-SE" dirty="0" smtClean="0"/>
            </a:br>
            <a:endParaRPr lang="sv-SE" dirty="0" smtClean="0"/>
          </a:p>
          <a:p>
            <a:r>
              <a:rPr lang="sv-SE" dirty="0" smtClean="0"/>
              <a:t>Låt din grupp gissa vad som är den digitala lögnen.</a:t>
            </a:r>
          </a:p>
          <a:p>
            <a:endParaRPr lang="sv-SE" dirty="0"/>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1"/>
            <a:ext cx="725095" cy="792088"/>
          </a:xfrm>
          <a:prstGeom prst="rect">
            <a:avLst/>
          </a:prstGeom>
        </p:spPr>
      </p:pic>
    </p:spTree>
    <p:extLst>
      <p:ext uri="{BB962C8B-B14F-4D97-AF65-F5344CB8AC3E}">
        <p14:creationId xmlns:p14="http://schemas.microsoft.com/office/powerpoint/2010/main" val="6712075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Workshop: Digitalt först!</a:t>
            </a:r>
            <a:endParaRPr lang="sv-SE" dirty="0"/>
          </a:p>
        </p:txBody>
      </p:sp>
      <p:sp>
        <p:nvSpPr>
          <p:cNvPr id="3" name="Platshållare för innehåll 2"/>
          <p:cNvSpPr>
            <a:spLocks noGrp="1"/>
          </p:cNvSpPr>
          <p:nvPr>
            <p:ph sz="half" idx="1"/>
          </p:nvPr>
        </p:nvSpPr>
        <p:spPr/>
        <p:txBody>
          <a:bodyPr>
            <a:normAutofit lnSpcReduction="10000"/>
          </a:bodyPr>
          <a:lstStyle/>
          <a:p>
            <a:r>
              <a:rPr lang="sv-SE" dirty="0" smtClean="0"/>
              <a:t>V</a:t>
            </a:r>
            <a:r>
              <a:rPr lang="sv-SE" sz="2800" dirty="0" smtClean="0"/>
              <a:t>ad </a:t>
            </a:r>
            <a:r>
              <a:rPr lang="sv-SE" sz="2800" dirty="0"/>
              <a:t>gör ni digitalt i arbetet i dag? </a:t>
            </a:r>
            <a:endParaRPr lang="sv-SE" sz="2800" dirty="0" smtClean="0"/>
          </a:p>
          <a:p>
            <a:r>
              <a:rPr lang="sv-SE" sz="2800" dirty="0" smtClean="0"/>
              <a:t>Hur </a:t>
            </a:r>
            <a:r>
              <a:rPr lang="sv-SE" sz="2800" dirty="0"/>
              <a:t>kan ni bli mer digitala? Diskutera och sammanfatta</a:t>
            </a:r>
            <a:r>
              <a:rPr lang="sv-SE" sz="2800" dirty="0" smtClean="0"/>
              <a:t>!</a:t>
            </a:r>
          </a:p>
          <a:p>
            <a:endParaRPr lang="sv-SE" sz="2800" dirty="0"/>
          </a:p>
          <a:p>
            <a:pPr marL="0" indent="0">
              <a:buNone/>
            </a:pPr>
            <a:r>
              <a:rPr lang="sv-SE" sz="2800" dirty="0" smtClean="0"/>
              <a:t>…. Och kom ihåg – alla är vi medborgare som sitter i soffan och vill ha en tillgänglig tillvaro</a:t>
            </a:r>
            <a:endParaRPr lang="sv-SE" sz="2800" dirty="0"/>
          </a:p>
        </p:txBody>
      </p:sp>
      <p:pic>
        <p:nvPicPr>
          <p:cNvPr id="5" name="Platshållare för innehåll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427984" y="2420888"/>
            <a:ext cx="4038600" cy="2019300"/>
          </a:xfrm>
        </p:spPr>
      </p:pic>
      <p:pic>
        <p:nvPicPr>
          <p:cNvPr id="6" name="Bildobjekt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88641"/>
            <a:ext cx="725095" cy="792088"/>
          </a:xfrm>
          <a:prstGeom prst="rect">
            <a:avLst/>
          </a:prstGeom>
        </p:spPr>
      </p:pic>
    </p:spTree>
    <p:extLst>
      <p:ext uri="{BB962C8B-B14F-4D97-AF65-F5344CB8AC3E}">
        <p14:creationId xmlns:p14="http://schemas.microsoft.com/office/powerpoint/2010/main" val="35240283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p:cNvPicPr>
            <a:picLocks noChangeAspect="1"/>
          </p:cNvPicPr>
          <p:nvPr/>
        </p:nvPicPr>
        <p:blipFill rotWithShape="1">
          <a:blip r:embed="rId3" cstate="print">
            <a:extLst>
              <a:ext uri="{28A0092B-C50C-407E-A947-70E740481C1C}">
                <a14:useLocalDpi xmlns:a14="http://schemas.microsoft.com/office/drawing/2010/main" val="0"/>
              </a:ext>
            </a:extLst>
          </a:blip>
          <a:srcRect l="-719" t="-21145" r="11111"/>
          <a:stretch/>
        </p:blipFill>
        <p:spPr>
          <a:xfrm>
            <a:off x="-73891" y="-1467544"/>
            <a:ext cx="9217891" cy="8325544"/>
          </a:xfrm>
          <a:prstGeom prst="rect">
            <a:avLst/>
          </a:prstGeom>
        </p:spPr>
      </p:pic>
      <p:sp>
        <p:nvSpPr>
          <p:cNvPr id="4" name="Rubrik 3"/>
          <p:cNvSpPr>
            <a:spLocks noGrp="1"/>
          </p:cNvSpPr>
          <p:nvPr>
            <p:ph type="ctrTitle"/>
          </p:nvPr>
        </p:nvSpPr>
        <p:spPr>
          <a:xfrm>
            <a:off x="1115616" y="0"/>
            <a:ext cx="7772400" cy="1470025"/>
          </a:xfrm>
        </p:spPr>
        <p:txBody>
          <a:bodyPr/>
          <a:lstStyle/>
          <a:p>
            <a:r>
              <a:rPr lang="sv-SE" dirty="0" smtClean="0">
                <a:solidFill>
                  <a:schemeClr val="bg1"/>
                </a:solidFill>
              </a:rPr>
              <a:t>Den digitala resan är påbörjad</a:t>
            </a:r>
            <a:endParaRPr lang="sv-SE" dirty="0">
              <a:solidFill>
                <a:schemeClr val="bg1"/>
              </a:solidFill>
            </a:endParaRPr>
          </a:p>
        </p:txBody>
      </p:sp>
      <p:sp>
        <p:nvSpPr>
          <p:cNvPr id="6" name="Underrubrik 5"/>
          <p:cNvSpPr>
            <a:spLocks noGrp="1"/>
          </p:cNvSpPr>
          <p:nvPr>
            <p:ph type="subTitle" idx="1"/>
          </p:nvPr>
        </p:nvSpPr>
        <p:spPr>
          <a:xfrm>
            <a:off x="4139952" y="4293096"/>
            <a:ext cx="6400800" cy="1752600"/>
          </a:xfrm>
        </p:spPr>
        <p:txBody>
          <a:bodyPr>
            <a:normAutofit fontScale="70000" lnSpcReduction="20000"/>
          </a:bodyPr>
          <a:lstStyle/>
          <a:p>
            <a:r>
              <a:rPr lang="sv-SE" dirty="0" smtClean="0">
                <a:solidFill>
                  <a:schemeClr val="bg1"/>
                </a:solidFill>
              </a:rPr>
              <a:t>Lena Mikaelsson</a:t>
            </a:r>
          </a:p>
          <a:p>
            <a:r>
              <a:rPr lang="sv-SE" dirty="0" smtClean="0">
                <a:solidFill>
                  <a:schemeClr val="bg1"/>
                </a:solidFill>
              </a:rPr>
              <a:t>Jonas Örnberg </a:t>
            </a:r>
          </a:p>
          <a:p>
            <a:r>
              <a:rPr lang="sv-SE" dirty="0" smtClean="0">
                <a:solidFill>
                  <a:schemeClr val="bg1"/>
                </a:solidFill>
              </a:rPr>
              <a:t>Stefan Strindholm</a:t>
            </a:r>
          </a:p>
          <a:p>
            <a:r>
              <a:rPr lang="sv-SE" dirty="0" smtClean="0">
                <a:solidFill>
                  <a:schemeClr val="bg1"/>
                </a:solidFill>
              </a:rPr>
              <a:t>Sara Sjölund Bång</a:t>
            </a:r>
          </a:p>
          <a:p>
            <a:r>
              <a:rPr lang="sv-SE" dirty="0" smtClean="0">
                <a:solidFill>
                  <a:schemeClr val="bg1"/>
                </a:solidFill>
              </a:rPr>
              <a:t>Emma Eriksson</a:t>
            </a:r>
          </a:p>
        </p:txBody>
      </p:sp>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77669"/>
            <a:ext cx="725095" cy="792088"/>
          </a:xfrm>
          <a:prstGeom prst="rect">
            <a:avLst/>
          </a:prstGeom>
        </p:spPr>
      </p:pic>
      <p:sp>
        <p:nvSpPr>
          <p:cNvPr id="8" name="Rektangel 7"/>
          <p:cNvSpPr/>
          <p:nvPr/>
        </p:nvSpPr>
        <p:spPr>
          <a:xfrm>
            <a:off x="5652120" y="3543399"/>
            <a:ext cx="2978123" cy="461665"/>
          </a:xfrm>
          <a:prstGeom prst="rect">
            <a:avLst/>
          </a:prstGeom>
        </p:spPr>
        <p:txBody>
          <a:bodyPr wrap="none">
            <a:spAutoFit/>
          </a:bodyPr>
          <a:lstStyle/>
          <a:p>
            <a:r>
              <a:rPr lang="sv-SE" sz="2400" dirty="0" smtClean="0">
                <a:solidFill>
                  <a:schemeClr val="bg1"/>
                </a:solidFill>
              </a:rPr>
              <a:t>Digitaliseringsgruppen</a:t>
            </a:r>
            <a:endParaRPr lang="sv-SE" sz="2400" dirty="0">
              <a:solidFill>
                <a:schemeClr val="bg1"/>
              </a:solidFill>
            </a:endParaRPr>
          </a:p>
        </p:txBody>
      </p:sp>
    </p:spTree>
    <p:extLst>
      <p:ext uri="{BB962C8B-B14F-4D97-AF65-F5344CB8AC3E}">
        <p14:creationId xmlns:p14="http://schemas.microsoft.com/office/powerpoint/2010/main" val="2546834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Digital ”</a:t>
            </a:r>
            <a:r>
              <a:rPr lang="sv-SE" dirty="0" err="1" smtClean="0"/>
              <a:t>Egentid</a:t>
            </a:r>
            <a:r>
              <a:rPr lang="sv-SE" dirty="0" smtClean="0"/>
              <a:t>”</a:t>
            </a:r>
            <a:endParaRPr lang="sv-SE" dirty="0"/>
          </a:p>
        </p:txBody>
      </p:sp>
      <p:pic>
        <p:nvPicPr>
          <p:cNvPr id="4" name="Platshållare för innehåll 3"/>
          <p:cNvPicPr>
            <a:picLocks noGrp="1" noChangeAspect="1"/>
          </p:cNvPicPr>
          <p:nvPr>
            <p:ph type="pic" idx="1"/>
          </p:nvPr>
        </p:nvPicPr>
        <p:blipFill>
          <a:blip r:embed="rId3">
            <a:extLst>
              <a:ext uri="{28A0092B-C50C-407E-A947-70E740481C1C}">
                <a14:useLocalDpi xmlns:a14="http://schemas.microsoft.com/office/drawing/2010/main" val="0"/>
              </a:ext>
            </a:extLst>
          </a:blip>
          <a:srcRect l="16667" r="16667"/>
          <a:stretch>
            <a:fillRect/>
          </a:stretch>
        </p:blipFill>
        <p:spPr/>
      </p:pic>
      <p:sp>
        <p:nvSpPr>
          <p:cNvPr id="5" name="Platshållare för text 4"/>
          <p:cNvSpPr>
            <a:spLocks noGrp="1"/>
          </p:cNvSpPr>
          <p:nvPr>
            <p:ph type="body" sz="half" idx="2"/>
          </p:nvPr>
        </p:nvSpPr>
        <p:spPr/>
        <p:txBody>
          <a:bodyPr/>
          <a:lstStyle/>
          <a:p>
            <a:r>
              <a:rPr lang="sv-SE" dirty="0" smtClean="0"/>
              <a:t>Här ”brevväxlar” du med dina vänner, gör dina bankärenden och handlar födelsedagspresenter.</a:t>
            </a:r>
            <a:endParaRPr lang="sv-SE" dirty="0"/>
          </a:p>
        </p:txBody>
      </p:sp>
      <p:pic>
        <p:nvPicPr>
          <p:cNvPr id="6" name="Bildobjekt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88641"/>
            <a:ext cx="725095" cy="792088"/>
          </a:xfrm>
          <a:prstGeom prst="rect">
            <a:avLst/>
          </a:prstGeom>
        </p:spPr>
      </p:pic>
    </p:spTree>
    <p:extLst>
      <p:ext uri="{BB962C8B-B14F-4D97-AF65-F5344CB8AC3E}">
        <p14:creationId xmlns:p14="http://schemas.microsoft.com/office/powerpoint/2010/main" val="1197306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Hur ser din digitala resa ut?</a:t>
            </a:r>
            <a:endParaRPr lang="sv-SE" dirty="0"/>
          </a:p>
        </p:txBody>
      </p:sp>
      <p:pic>
        <p:nvPicPr>
          <p:cNvPr id="4" name="Platshållare för innehåll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39552" y="4132635"/>
            <a:ext cx="2520280" cy="1674936"/>
          </a:xfrm>
        </p:spPr>
      </p:pic>
      <p:sp>
        <p:nvSpPr>
          <p:cNvPr id="9" name="Platshållare för innehåll 8"/>
          <p:cNvSpPr>
            <a:spLocks noGrp="1"/>
          </p:cNvSpPr>
          <p:nvPr>
            <p:ph sz="half" idx="2"/>
          </p:nvPr>
        </p:nvSpPr>
        <p:spPr>
          <a:xfrm>
            <a:off x="899592" y="1600201"/>
            <a:ext cx="7787208" cy="2404864"/>
          </a:xfrm>
        </p:spPr>
        <p:txBody>
          <a:bodyPr>
            <a:normAutofit fontScale="92500" lnSpcReduction="20000"/>
          </a:bodyPr>
          <a:lstStyle/>
          <a:p>
            <a:pPr marL="0" indent="0" algn="ctr">
              <a:buNone/>
            </a:pPr>
            <a:r>
              <a:rPr lang="sv-SE" b="1" dirty="0" smtClean="0"/>
              <a:t>”Jag påbörjade min digitala resa 1979”</a:t>
            </a:r>
          </a:p>
          <a:p>
            <a:pPr marL="0" indent="0">
              <a:buNone/>
            </a:pPr>
            <a:endParaRPr lang="sv-SE" dirty="0"/>
          </a:p>
          <a:p>
            <a:pPr marL="0" indent="0" algn="ctr">
              <a:buNone/>
            </a:pPr>
            <a:r>
              <a:rPr lang="sv-SE" dirty="0" smtClean="0"/>
              <a:t>Resan till det digitala har redan påbörjats </a:t>
            </a:r>
          </a:p>
          <a:p>
            <a:pPr marL="0" indent="0" algn="ctr">
              <a:buNone/>
            </a:pPr>
            <a:r>
              <a:rPr lang="sv-SE" dirty="0" smtClean="0"/>
              <a:t>– men vi har ingen färdig slutdestination.</a:t>
            </a:r>
            <a:br>
              <a:rPr lang="sv-SE" dirty="0" smtClean="0"/>
            </a:br>
            <a:r>
              <a:rPr lang="sv-SE" dirty="0" smtClean="0"/>
              <a:t/>
            </a:r>
            <a:br>
              <a:rPr lang="sv-SE" dirty="0" smtClean="0"/>
            </a:br>
            <a:endParaRPr lang="sv-SE" dirty="0"/>
          </a:p>
        </p:txBody>
      </p:sp>
      <p:pic>
        <p:nvPicPr>
          <p:cNvPr id="5" name="Bildobjekt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1840" y="4293095"/>
            <a:ext cx="3009900" cy="1514475"/>
          </a:xfrm>
          <a:prstGeom prst="rect">
            <a:avLst/>
          </a:prstGeom>
        </p:spPr>
      </p:pic>
      <p:pic>
        <p:nvPicPr>
          <p:cNvPr id="6" name="Bildobjekt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64420" y="4218800"/>
            <a:ext cx="2381250" cy="1588770"/>
          </a:xfrm>
          <a:prstGeom prst="rect">
            <a:avLst/>
          </a:prstGeom>
        </p:spPr>
      </p:pic>
      <p:pic>
        <p:nvPicPr>
          <p:cNvPr id="10" name="Bildobjekt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512" y="188641"/>
            <a:ext cx="725095" cy="792088"/>
          </a:xfrm>
          <a:prstGeom prst="rect">
            <a:avLst/>
          </a:prstGeom>
        </p:spPr>
      </p:pic>
    </p:spTree>
    <p:extLst>
      <p:ext uri="{BB962C8B-B14F-4D97-AF65-F5344CB8AC3E}">
        <p14:creationId xmlns:p14="http://schemas.microsoft.com/office/powerpoint/2010/main" val="1075232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t="9225" r="9576"/>
          <a:stretch/>
        </p:blipFill>
        <p:spPr>
          <a:xfrm>
            <a:off x="179512" y="822251"/>
            <a:ext cx="4320480" cy="5891758"/>
          </a:xfrm>
        </p:spPr>
      </p:pic>
      <p:sp>
        <p:nvSpPr>
          <p:cNvPr id="2" name="Rubrik 1"/>
          <p:cNvSpPr>
            <a:spLocks noGrp="1"/>
          </p:cNvSpPr>
          <p:nvPr>
            <p:ph type="title"/>
          </p:nvPr>
        </p:nvSpPr>
        <p:spPr/>
        <p:txBody>
          <a:bodyPr/>
          <a:lstStyle/>
          <a:p>
            <a:r>
              <a:rPr lang="sv-SE" dirty="0" smtClean="0"/>
              <a:t>Det trådlösa 90-talet</a:t>
            </a:r>
            <a:endParaRPr lang="sv-SE" dirty="0"/>
          </a:p>
        </p:txBody>
      </p:sp>
      <p:sp>
        <p:nvSpPr>
          <p:cNvPr id="4" name="Platshållare för innehåll 3"/>
          <p:cNvSpPr>
            <a:spLocks noGrp="1"/>
          </p:cNvSpPr>
          <p:nvPr>
            <p:ph sz="half" idx="2"/>
          </p:nvPr>
        </p:nvSpPr>
        <p:spPr/>
        <p:txBody>
          <a:bodyPr/>
          <a:lstStyle/>
          <a:p>
            <a:pPr marL="0" indent="0">
              <a:buNone/>
            </a:pPr>
            <a:r>
              <a:rPr lang="sv-SE" dirty="0" smtClean="0"/>
              <a:t>WOW-faktor då..</a:t>
            </a:r>
          </a:p>
          <a:p>
            <a:r>
              <a:rPr lang="sv-SE" sz="2400" dirty="0" smtClean="0"/>
              <a:t>Bergssprängare,</a:t>
            </a:r>
          </a:p>
          <a:p>
            <a:r>
              <a:rPr lang="sv-SE" sz="2400" dirty="0" smtClean="0"/>
              <a:t>Internet</a:t>
            </a:r>
          </a:p>
          <a:p>
            <a:r>
              <a:rPr lang="sv-SE" sz="2400" dirty="0" smtClean="0"/>
              <a:t>Dator </a:t>
            </a:r>
          </a:p>
          <a:p>
            <a:r>
              <a:rPr lang="sv-SE" sz="2400" dirty="0" smtClean="0"/>
              <a:t>Telefon</a:t>
            </a:r>
          </a:p>
          <a:p>
            <a:endParaRPr lang="sv-SE" sz="2400" dirty="0"/>
          </a:p>
          <a:p>
            <a:pPr marL="0" indent="0">
              <a:buNone/>
            </a:pPr>
            <a:r>
              <a:rPr lang="sv-SE" dirty="0" smtClean="0"/>
              <a:t>…Och idag har vi allt i ett</a:t>
            </a:r>
            <a:endParaRPr lang="sv-SE" dirty="0"/>
          </a:p>
        </p:txBody>
      </p:sp>
      <p:pic>
        <p:nvPicPr>
          <p:cNvPr id="6" name="Bildobjekt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4735683"/>
            <a:ext cx="3816424" cy="1908212"/>
          </a:xfrm>
          <a:prstGeom prst="rect">
            <a:avLst/>
          </a:prstGeom>
        </p:spPr>
      </p:pic>
      <p:pic>
        <p:nvPicPr>
          <p:cNvPr id="7" name="Bildobjekt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2" y="188641"/>
            <a:ext cx="725095" cy="792088"/>
          </a:xfrm>
          <a:prstGeom prst="rect">
            <a:avLst/>
          </a:prstGeom>
        </p:spPr>
      </p:pic>
    </p:spTree>
    <p:extLst>
      <p:ext uri="{BB962C8B-B14F-4D97-AF65-F5344CB8AC3E}">
        <p14:creationId xmlns:p14="http://schemas.microsoft.com/office/powerpoint/2010/main" val="3690664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Born for the internet</a:t>
            </a:r>
            <a:endParaRPr lang="sv-SE" dirty="0"/>
          </a:p>
        </p:txBody>
      </p:sp>
      <p:pic>
        <p:nvPicPr>
          <p:cNvPr id="7" name="Platshållare för innehåll 6"/>
          <p:cNvPicPr>
            <a:picLocks noGrp="1" noChangeAspect="1"/>
          </p:cNvPicPr>
          <p:nvPr>
            <p:ph idx="1"/>
          </p:nvPr>
        </p:nvPicPr>
        <p:blipFill rotWithShape="1">
          <a:blip r:embed="rId3">
            <a:extLst>
              <a:ext uri="{28A0092B-C50C-407E-A947-70E740481C1C}">
                <a14:useLocalDpi xmlns:a14="http://schemas.microsoft.com/office/drawing/2010/main" val="0"/>
              </a:ext>
            </a:extLst>
          </a:blip>
          <a:srcRect t="13628" r="30166" b="12039"/>
          <a:stretch/>
        </p:blipFill>
        <p:spPr>
          <a:xfrm>
            <a:off x="899592" y="1268760"/>
            <a:ext cx="7047414" cy="4219572"/>
          </a:xfrm>
        </p:spPr>
      </p:pic>
      <p:sp>
        <p:nvSpPr>
          <p:cNvPr id="8" name="Rektangel 7"/>
          <p:cNvSpPr/>
          <p:nvPr/>
        </p:nvSpPr>
        <p:spPr>
          <a:xfrm>
            <a:off x="3419872" y="5845451"/>
            <a:ext cx="4392488" cy="338554"/>
          </a:xfrm>
          <a:prstGeom prst="rect">
            <a:avLst/>
          </a:prstGeom>
        </p:spPr>
        <p:txBody>
          <a:bodyPr wrap="square">
            <a:spAutoFit/>
          </a:bodyPr>
          <a:lstStyle/>
          <a:p>
            <a:r>
              <a:rPr lang="sv-SE" sz="1600" dirty="0" smtClean="0">
                <a:hlinkClick r:id="rId4"/>
              </a:rPr>
              <a:t>https://www.youtube.com/watch?v=rg37kafMsWk</a:t>
            </a:r>
            <a:endParaRPr lang="sv-SE" sz="1600" dirty="0"/>
          </a:p>
        </p:txBody>
      </p:sp>
      <p:pic>
        <p:nvPicPr>
          <p:cNvPr id="9" name="Bildobjekt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2" y="188641"/>
            <a:ext cx="725095" cy="792088"/>
          </a:xfrm>
          <a:prstGeom prst="rect">
            <a:avLst/>
          </a:prstGeom>
        </p:spPr>
      </p:pic>
    </p:spTree>
    <p:extLst>
      <p:ext uri="{BB962C8B-B14F-4D97-AF65-F5344CB8AC3E}">
        <p14:creationId xmlns:p14="http://schemas.microsoft.com/office/powerpoint/2010/main" val="2353263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04607" y="243240"/>
            <a:ext cx="3008313" cy="1162050"/>
          </a:xfrm>
        </p:spPr>
        <p:txBody>
          <a:bodyPr>
            <a:normAutofit/>
          </a:bodyPr>
          <a:lstStyle/>
          <a:p>
            <a:r>
              <a:rPr lang="sv-SE" sz="3200" dirty="0" smtClean="0"/>
              <a:t>Vi förutsätter en lätt hantering</a:t>
            </a:r>
            <a:endParaRPr lang="sv-SE" sz="3200" dirty="0"/>
          </a:p>
        </p:txBody>
      </p:sp>
      <p:sp>
        <p:nvSpPr>
          <p:cNvPr id="3" name="Platshållare för innehåll 2"/>
          <p:cNvSpPr>
            <a:spLocks noGrp="1"/>
          </p:cNvSpPr>
          <p:nvPr>
            <p:ph idx="1"/>
          </p:nvPr>
        </p:nvSpPr>
        <p:spPr>
          <a:xfrm>
            <a:off x="755576" y="1484784"/>
            <a:ext cx="3888432" cy="5225412"/>
          </a:xfrm>
        </p:spPr>
        <p:txBody>
          <a:bodyPr>
            <a:normAutofit/>
          </a:bodyPr>
          <a:lstStyle/>
          <a:p>
            <a:r>
              <a:rPr lang="sv-SE" sz="2800" dirty="0" smtClean="0"/>
              <a:t>Det digitala är inget vi längre ber om. </a:t>
            </a:r>
          </a:p>
          <a:p>
            <a:r>
              <a:rPr lang="sv-SE" sz="2800" dirty="0" smtClean="0"/>
              <a:t>Vi förutsätter att det ska finns en snabb lösning med hjälp av ett knapptryck i mobilen.</a:t>
            </a:r>
            <a:endParaRPr lang="sv-SE" sz="2800" dirty="0"/>
          </a:p>
        </p:txBody>
      </p:sp>
      <p:pic>
        <p:nvPicPr>
          <p:cNvPr id="5" name="Platshållare för innehåll 4"/>
          <p:cNvPicPr>
            <a:picLocks noGrp="1" noChangeAspect="1"/>
          </p:cNvPicPr>
          <p:nvPr>
            <p:ph sz="half" idx="4294967295"/>
          </p:nvPr>
        </p:nvPicPr>
        <p:blipFill>
          <a:blip r:embed="rId5">
            <a:extLst>
              <a:ext uri="{28A0092B-C50C-407E-A947-70E740481C1C}">
                <a14:useLocalDpi xmlns:a14="http://schemas.microsoft.com/office/drawing/2010/main" val="0"/>
              </a:ext>
            </a:extLst>
          </a:blip>
          <a:stretch>
            <a:fillRect/>
          </a:stretch>
        </p:blipFill>
        <p:spPr>
          <a:xfrm>
            <a:off x="1775202" y="4293096"/>
            <a:ext cx="2501900" cy="1549400"/>
          </a:xfrm>
        </p:spPr>
      </p:pic>
      <p:pic>
        <p:nvPicPr>
          <p:cNvPr id="8" name="Bildobjekt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11760" y="6007287"/>
            <a:ext cx="2088232" cy="673348"/>
          </a:xfrm>
          <a:prstGeom prst="rect">
            <a:avLst/>
          </a:prstGeom>
        </p:spPr>
      </p:pic>
      <p:pic>
        <p:nvPicPr>
          <p:cNvPr id="9" name="Bildobjekt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512" y="188641"/>
            <a:ext cx="725095" cy="792088"/>
          </a:xfrm>
          <a:prstGeom prst="rect">
            <a:avLst/>
          </a:prstGeom>
        </p:spPr>
      </p:pic>
      <p:pic>
        <p:nvPicPr>
          <p:cNvPr id="4" name="15899455_352347931813231_4651994952220278784_n.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4860032" y="243240"/>
            <a:ext cx="3456384" cy="6227719"/>
          </a:xfrm>
          <a:prstGeom prst="rect">
            <a:avLst/>
          </a:prstGeom>
        </p:spPr>
      </p:pic>
      <p:pic>
        <p:nvPicPr>
          <p:cNvPr id="10" name="Bildobjekt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7544" y="4737910"/>
            <a:ext cx="2555776" cy="1916832"/>
          </a:xfrm>
          <a:prstGeom prst="rect">
            <a:avLst/>
          </a:prstGeom>
        </p:spPr>
      </p:pic>
    </p:spTree>
    <p:extLst>
      <p:ext uri="{BB962C8B-B14F-4D97-AF65-F5344CB8AC3E}">
        <p14:creationId xmlns:p14="http://schemas.microsoft.com/office/powerpoint/2010/main" val="19925923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Vad är ”digitalisera” för dig?</a:t>
            </a:r>
            <a:endParaRPr lang="sv-SE" dirty="0"/>
          </a:p>
        </p:txBody>
      </p:sp>
      <p:sp>
        <p:nvSpPr>
          <p:cNvPr id="5" name="Platshållare för innehåll 4"/>
          <p:cNvSpPr>
            <a:spLocks noGrp="1"/>
          </p:cNvSpPr>
          <p:nvPr>
            <p:ph sz="half" idx="1"/>
          </p:nvPr>
        </p:nvSpPr>
        <p:spPr/>
        <p:txBody>
          <a:bodyPr/>
          <a:lstStyle/>
          <a:p>
            <a:r>
              <a:rPr lang="sv-SE" dirty="0" smtClean="0"/>
              <a:t>Gå in på </a:t>
            </a:r>
            <a:r>
              <a:rPr lang="sv-SE" dirty="0" smtClean="0">
                <a:hlinkClick r:id="rId3"/>
              </a:rPr>
              <a:t>www.menti.com</a:t>
            </a:r>
            <a:r>
              <a:rPr lang="sv-SE" dirty="0" smtClean="0"/>
              <a:t> med din mobil.</a:t>
            </a:r>
          </a:p>
          <a:p>
            <a:pPr marL="0" indent="0">
              <a:buNone/>
            </a:pPr>
            <a:endParaRPr lang="sv-SE" dirty="0" smtClean="0"/>
          </a:p>
          <a:p>
            <a:r>
              <a:rPr lang="sv-SE" dirty="0" smtClean="0"/>
              <a:t>Skriv in koden </a:t>
            </a:r>
            <a:r>
              <a:rPr lang="sv-SE" b="1" dirty="0" smtClean="0"/>
              <a:t>45 42 55 </a:t>
            </a:r>
            <a:r>
              <a:rPr lang="sv-SE" dirty="0" smtClean="0"/>
              <a:t>och skriv in det du förknippar med digitalisering.</a:t>
            </a:r>
            <a:endParaRPr lang="sv-SE" dirty="0"/>
          </a:p>
        </p:txBody>
      </p:sp>
      <p:pic>
        <p:nvPicPr>
          <p:cNvPr id="7" name="Bildobjekt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1256" y="1484784"/>
            <a:ext cx="2514839" cy="3856087"/>
          </a:xfrm>
          <a:prstGeom prst="rect">
            <a:avLst/>
          </a:prstGeom>
        </p:spPr>
      </p:pic>
      <p:pic>
        <p:nvPicPr>
          <p:cNvPr id="9" name="Platshållare för innehåll 8"/>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3727495" y="4077072"/>
            <a:ext cx="4038600" cy="2254885"/>
          </a:xfrm>
        </p:spPr>
      </p:pic>
      <p:pic>
        <p:nvPicPr>
          <p:cNvPr id="11" name="Bildobjekt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512" y="188641"/>
            <a:ext cx="725095" cy="792088"/>
          </a:xfrm>
          <a:prstGeom prst="rect">
            <a:avLst/>
          </a:prstGeom>
        </p:spPr>
      </p:pic>
    </p:spTree>
    <p:extLst>
      <p:ext uri="{BB962C8B-B14F-4D97-AF65-F5344CB8AC3E}">
        <p14:creationId xmlns:p14="http://schemas.microsoft.com/office/powerpoint/2010/main" val="1005173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Hur är DU digital?</a:t>
            </a:r>
            <a:endParaRPr lang="sv-SE" dirty="0"/>
          </a:p>
        </p:txBody>
      </p:sp>
      <p:sp>
        <p:nvSpPr>
          <p:cNvPr id="3" name="Platshållare för innehåll 2"/>
          <p:cNvSpPr>
            <a:spLocks noGrp="1"/>
          </p:cNvSpPr>
          <p:nvPr>
            <p:ph sz="half" idx="1"/>
          </p:nvPr>
        </p:nvSpPr>
        <p:spPr>
          <a:xfrm>
            <a:off x="752500" y="2573598"/>
            <a:ext cx="4038600" cy="532656"/>
          </a:xfrm>
        </p:spPr>
        <p:txBody>
          <a:bodyPr/>
          <a:lstStyle/>
          <a:p>
            <a:pPr marL="0" indent="0">
              <a:buNone/>
            </a:pPr>
            <a:r>
              <a:rPr lang="sv-SE" b="1" dirty="0" smtClean="0">
                <a:solidFill>
                  <a:schemeClr val="accent6">
                    <a:lumMod val="75000"/>
                  </a:schemeClr>
                </a:solidFill>
              </a:rPr>
              <a:t>Deklarerar via mobilen</a:t>
            </a:r>
            <a:endParaRPr lang="sv-SE" b="1" dirty="0">
              <a:solidFill>
                <a:schemeClr val="accent6">
                  <a:lumMod val="75000"/>
                </a:schemeClr>
              </a:solidFill>
            </a:endParaRPr>
          </a:p>
        </p:txBody>
      </p:sp>
      <p:sp>
        <p:nvSpPr>
          <p:cNvPr id="4" name="Platshållare för innehåll 3"/>
          <p:cNvSpPr>
            <a:spLocks noGrp="1"/>
          </p:cNvSpPr>
          <p:nvPr>
            <p:ph sz="half" idx="2"/>
          </p:nvPr>
        </p:nvSpPr>
        <p:spPr>
          <a:xfrm>
            <a:off x="683568" y="3991383"/>
            <a:ext cx="5626968" cy="676672"/>
          </a:xfrm>
        </p:spPr>
        <p:txBody>
          <a:bodyPr>
            <a:noAutofit/>
          </a:bodyPr>
          <a:lstStyle/>
          <a:p>
            <a:pPr marL="0" indent="0">
              <a:buNone/>
            </a:pPr>
            <a:r>
              <a:rPr lang="sv-SE" sz="4000" dirty="0" smtClean="0">
                <a:solidFill>
                  <a:srgbClr val="00B050"/>
                </a:solidFill>
              </a:rPr>
              <a:t>Använder sociala medier</a:t>
            </a:r>
            <a:endParaRPr lang="sv-SE" sz="4000" dirty="0">
              <a:solidFill>
                <a:srgbClr val="00B050"/>
              </a:solidFill>
            </a:endParaRPr>
          </a:p>
        </p:txBody>
      </p:sp>
      <p:sp>
        <p:nvSpPr>
          <p:cNvPr id="5" name="Rektangel 4"/>
          <p:cNvSpPr/>
          <p:nvPr/>
        </p:nvSpPr>
        <p:spPr>
          <a:xfrm>
            <a:off x="5076056" y="2296036"/>
            <a:ext cx="3335433" cy="523220"/>
          </a:xfrm>
          <a:prstGeom prst="rect">
            <a:avLst/>
          </a:prstGeom>
        </p:spPr>
        <p:txBody>
          <a:bodyPr wrap="square">
            <a:spAutoFit/>
          </a:bodyPr>
          <a:lstStyle/>
          <a:p>
            <a:r>
              <a:rPr lang="sv-SE" sz="2800" dirty="0" smtClean="0">
                <a:solidFill>
                  <a:srgbClr val="00CCFF"/>
                </a:solidFill>
              </a:rPr>
              <a:t>Köper kläder via </a:t>
            </a:r>
            <a:r>
              <a:rPr lang="sv-SE" sz="2800" dirty="0" err="1" smtClean="0">
                <a:solidFill>
                  <a:srgbClr val="00CCFF"/>
                </a:solidFill>
              </a:rPr>
              <a:t>app</a:t>
            </a:r>
            <a:endParaRPr lang="sv-SE" sz="2800" dirty="0">
              <a:solidFill>
                <a:srgbClr val="00CCFF"/>
              </a:solidFill>
            </a:endParaRPr>
          </a:p>
        </p:txBody>
      </p:sp>
      <p:sp>
        <p:nvSpPr>
          <p:cNvPr id="6" name="Rektangel 5"/>
          <p:cNvSpPr/>
          <p:nvPr/>
        </p:nvSpPr>
        <p:spPr>
          <a:xfrm>
            <a:off x="1763688" y="5517232"/>
            <a:ext cx="5452271" cy="646331"/>
          </a:xfrm>
          <a:prstGeom prst="rect">
            <a:avLst/>
          </a:prstGeom>
        </p:spPr>
        <p:txBody>
          <a:bodyPr wrap="square">
            <a:spAutoFit/>
          </a:bodyPr>
          <a:lstStyle/>
          <a:p>
            <a:r>
              <a:rPr lang="sv-SE" sz="3600" b="1" dirty="0" smtClean="0">
                <a:solidFill>
                  <a:srgbClr val="FF33CC"/>
                </a:solidFill>
              </a:rPr>
              <a:t>Ringer min familj via </a:t>
            </a:r>
            <a:r>
              <a:rPr lang="sv-SE" sz="3600" b="1" dirty="0" err="1" smtClean="0">
                <a:solidFill>
                  <a:srgbClr val="FF33CC"/>
                </a:solidFill>
              </a:rPr>
              <a:t>skype</a:t>
            </a:r>
            <a:endParaRPr lang="sv-SE" sz="3600" b="1" dirty="0">
              <a:solidFill>
                <a:srgbClr val="FF33CC"/>
              </a:solidFill>
            </a:endParaRPr>
          </a:p>
        </p:txBody>
      </p:sp>
      <p:sp>
        <p:nvSpPr>
          <p:cNvPr id="7" name="Rektangel 6"/>
          <p:cNvSpPr/>
          <p:nvPr/>
        </p:nvSpPr>
        <p:spPr>
          <a:xfrm>
            <a:off x="3059832" y="3241320"/>
            <a:ext cx="5181288" cy="584775"/>
          </a:xfrm>
          <a:prstGeom prst="rect">
            <a:avLst/>
          </a:prstGeom>
        </p:spPr>
        <p:txBody>
          <a:bodyPr wrap="square">
            <a:spAutoFit/>
          </a:bodyPr>
          <a:lstStyle/>
          <a:p>
            <a:r>
              <a:rPr lang="sv-SE" sz="3200" i="1" dirty="0" smtClean="0">
                <a:solidFill>
                  <a:srgbClr val="7030A0"/>
                </a:solidFill>
              </a:rPr>
              <a:t>Använder en </a:t>
            </a:r>
            <a:r>
              <a:rPr lang="sv-SE" sz="3200" i="1" dirty="0" err="1" smtClean="0">
                <a:solidFill>
                  <a:srgbClr val="7030A0"/>
                </a:solidFill>
              </a:rPr>
              <a:t>träningsapp</a:t>
            </a:r>
            <a:endParaRPr lang="sv-SE" sz="3200" i="1" dirty="0">
              <a:solidFill>
                <a:srgbClr val="7030A0"/>
              </a:solidFill>
            </a:endParaRPr>
          </a:p>
        </p:txBody>
      </p:sp>
      <p:sp>
        <p:nvSpPr>
          <p:cNvPr id="9" name="Rektangel 8"/>
          <p:cNvSpPr/>
          <p:nvPr/>
        </p:nvSpPr>
        <p:spPr>
          <a:xfrm>
            <a:off x="3860149" y="4947373"/>
            <a:ext cx="5050086" cy="461665"/>
          </a:xfrm>
          <a:prstGeom prst="rect">
            <a:avLst/>
          </a:prstGeom>
        </p:spPr>
        <p:txBody>
          <a:bodyPr wrap="square">
            <a:spAutoFit/>
          </a:bodyPr>
          <a:lstStyle/>
          <a:p>
            <a:pPr lvl="0"/>
            <a:r>
              <a:rPr lang="sv-SE" sz="2400" dirty="0">
                <a:solidFill>
                  <a:srgbClr val="1F497D">
                    <a:lumMod val="60000"/>
                    <a:lumOff val="40000"/>
                  </a:srgbClr>
                </a:solidFill>
              </a:rPr>
              <a:t>Lägger schema för mina barns förskola</a:t>
            </a:r>
          </a:p>
        </p:txBody>
      </p:sp>
      <p:sp>
        <p:nvSpPr>
          <p:cNvPr id="10" name="Rektangel 9"/>
          <p:cNvSpPr/>
          <p:nvPr/>
        </p:nvSpPr>
        <p:spPr>
          <a:xfrm>
            <a:off x="1763688" y="1472256"/>
            <a:ext cx="6120680" cy="646331"/>
          </a:xfrm>
          <a:prstGeom prst="rect">
            <a:avLst/>
          </a:prstGeom>
        </p:spPr>
        <p:txBody>
          <a:bodyPr wrap="square">
            <a:spAutoFit/>
          </a:bodyPr>
          <a:lstStyle/>
          <a:p>
            <a:r>
              <a:rPr lang="sv-SE" sz="3600" dirty="0" smtClean="0"/>
              <a:t>www.menti.com </a:t>
            </a:r>
            <a:r>
              <a:rPr lang="sv-SE" sz="3600" b="1" dirty="0" smtClean="0"/>
              <a:t>Kod: 45 42 55</a:t>
            </a:r>
            <a:endParaRPr lang="sv-SE" sz="3600" b="1" dirty="0"/>
          </a:p>
        </p:txBody>
      </p:sp>
      <p:pic>
        <p:nvPicPr>
          <p:cNvPr id="13" name="Bildobjekt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1"/>
            <a:ext cx="725095" cy="792088"/>
          </a:xfrm>
          <a:prstGeom prst="rect">
            <a:avLst/>
          </a:prstGeom>
        </p:spPr>
      </p:pic>
    </p:spTree>
    <p:extLst>
      <p:ext uri="{BB962C8B-B14F-4D97-AF65-F5344CB8AC3E}">
        <p14:creationId xmlns:p14="http://schemas.microsoft.com/office/powerpoint/2010/main" val="920899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smtClean="0"/>
              <a:t>Dags att gå till jobbet</a:t>
            </a:r>
            <a:endParaRPr lang="sv-SE" dirty="0"/>
          </a:p>
        </p:txBody>
      </p:sp>
      <p:sp>
        <p:nvSpPr>
          <p:cNvPr id="8" name="Rektangel 7"/>
          <p:cNvSpPr/>
          <p:nvPr/>
        </p:nvSpPr>
        <p:spPr>
          <a:xfrm>
            <a:off x="1583407" y="1412776"/>
            <a:ext cx="6174432" cy="2862322"/>
          </a:xfrm>
          <a:prstGeom prst="rect">
            <a:avLst/>
          </a:prstGeom>
        </p:spPr>
        <p:txBody>
          <a:bodyPr wrap="square">
            <a:spAutoFit/>
          </a:bodyPr>
          <a:lstStyle/>
          <a:p>
            <a:pPr marL="285750" indent="-285750">
              <a:buFont typeface="Arial" panose="020B0604020202020204" pitchFamily="34" charset="0"/>
              <a:buChar char="•"/>
            </a:pPr>
            <a:r>
              <a:rPr lang="sv-SE" dirty="0" smtClean="0"/>
              <a:t>Vad behöver du som medborgare, och hur kan du ta med det till skrivbordet? </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dirty="0"/>
              <a:t>Släpp fokus på scanner och </a:t>
            </a:r>
            <a:r>
              <a:rPr lang="sv-SE" dirty="0" err="1"/>
              <a:t>pdf</a:t>
            </a:r>
            <a:r>
              <a:rPr lang="sv-SE" dirty="0"/>
              <a:t> – ta nästa steg</a:t>
            </a:r>
            <a:r>
              <a:rPr lang="sv-SE" dirty="0" smtClean="0"/>
              <a:t>!</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dirty="0" smtClean="0"/>
              <a:t>Ska vi digitalisera – eller transformera?</a:t>
            </a:r>
          </a:p>
          <a:p>
            <a:pPr marL="285750" indent="-285750">
              <a:buFont typeface="Arial" panose="020B0604020202020204" pitchFamily="34" charset="0"/>
              <a:buChar char="•"/>
            </a:pPr>
            <a:endParaRPr lang="sv-SE" dirty="0"/>
          </a:p>
          <a:p>
            <a:endParaRPr lang="sv-SE" dirty="0" smtClean="0"/>
          </a:p>
          <a:p>
            <a:endParaRPr lang="sv-SE" dirty="0"/>
          </a:p>
          <a:p>
            <a:endParaRPr lang="sv-SE" dirty="0"/>
          </a:p>
        </p:txBody>
      </p:sp>
      <p:pic>
        <p:nvPicPr>
          <p:cNvPr id="11" name="Bildobjekt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1"/>
            <a:ext cx="725095" cy="792088"/>
          </a:xfrm>
          <a:prstGeom prst="rect">
            <a:avLst/>
          </a:prstGeom>
        </p:spPr>
      </p:pic>
      <p:pic>
        <p:nvPicPr>
          <p:cNvPr id="3" name="Platshållare för innehåll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17935" y="3356992"/>
            <a:ext cx="5832648" cy="3140657"/>
          </a:xfrm>
        </p:spPr>
      </p:pic>
    </p:spTree>
    <p:extLst>
      <p:ext uri="{BB962C8B-B14F-4D97-AF65-F5344CB8AC3E}">
        <p14:creationId xmlns:p14="http://schemas.microsoft.com/office/powerpoint/2010/main" val="3686322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2597</TotalTime>
  <Words>1043</Words>
  <Application>Microsoft Office PowerPoint</Application>
  <PresentationFormat>Bildspel på skärmen (4:3)</PresentationFormat>
  <Paragraphs>122</Paragraphs>
  <Slides>15</Slides>
  <Notes>15</Notes>
  <HiddenSlides>0</HiddenSlides>
  <MMClips>1</MMClips>
  <ScaleCrop>false</ScaleCrop>
  <HeadingPairs>
    <vt:vector size="4" baseType="variant">
      <vt:variant>
        <vt:lpstr>Tema</vt:lpstr>
      </vt:variant>
      <vt:variant>
        <vt:i4>1</vt:i4>
      </vt:variant>
      <vt:variant>
        <vt:lpstr>Bildrubriker</vt:lpstr>
      </vt:variant>
      <vt:variant>
        <vt:i4>15</vt:i4>
      </vt:variant>
    </vt:vector>
  </HeadingPairs>
  <TitlesOfParts>
    <vt:vector size="16" baseType="lpstr">
      <vt:lpstr>Office-tema</vt:lpstr>
      <vt:lpstr>Den digitala resan är påbörjad</vt:lpstr>
      <vt:lpstr>Digital ”Egentid”</vt:lpstr>
      <vt:lpstr>Hur ser din digitala resa ut?</vt:lpstr>
      <vt:lpstr>Det trådlösa 90-talet</vt:lpstr>
      <vt:lpstr>Born for the internet</vt:lpstr>
      <vt:lpstr>Vi förutsätter en lätt hantering</vt:lpstr>
      <vt:lpstr>Vad är ”digitalisera” för dig?</vt:lpstr>
      <vt:lpstr>Hur är DU digital?</vt:lpstr>
      <vt:lpstr>Dags att gå till jobbet</vt:lpstr>
      <vt:lpstr>PowerPoint-presentation</vt:lpstr>
      <vt:lpstr>Kundresor</vt:lpstr>
      <vt:lpstr>Och hur vill vi ha det?</vt:lpstr>
      <vt:lpstr>Två sanningar – en lögn!</vt:lpstr>
      <vt:lpstr>Workshop: Digitalt först!</vt:lpstr>
      <vt:lpstr>Den digitala resan är påbörjad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 digitala resan är påbörjad</dc:title>
  <dc:creator>Emma Eriksson</dc:creator>
  <cp:lastModifiedBy>Emma Eriksson</cp:lastModifiedBy>
  <cp:revision>39</cp:revision>
  <cp:lastPrinted>2017-05-08T05:28:52Z</cp:lastPrinted>
  <dcterms:created xsi:type="dcterms:W3CDTF">2017-05-02T07:52:38Z</dcterms:created>
  <dcterms:modified xsi:type="dcterms:W3CDTF">2017-11-08T06:31:11Z</dcterms:modified>
</cp:coreProperties>
</file>