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1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9" r:id="rId5"/>
    <p:sldMasterId id="2147483896" r:id="rId6"/>
    <p:sldMasterId id="2147483840" r:id="rId7"/>
    <p:sldMasterId id="2147483847" r:id="rId8"/>
    <p:sldMasterId id="2147483861" r:id="rId9"/>
    <p:sldMasterId id="2147483854" r:id="rId10"/>
    <p:sldMasterId id="2147483875" r:id="rId11"/>
    <p:sldMasterId id="2147483868" r:id="rId12"/>
    <p:sldMasterId id="2147483882" r:id="rId13"/>
    <p:sldMasterId id="2147483833" r:id="rId14"/>
    <p:sldMasterId id="2147483771" r:id="rId15"/>
    <p:sldMasterId id="2147483812" r:id="rId16"/>
    <p:sldMasterId id="2147483819" r:id="rId17"/>
    <p:sldMasterId id="2147483826" r:id="rId18"/>
  </p:sldMasterIdLst>
  <p:notesMasterIdLst>
    <p:notesMasterId r:id="rId35"/>
  </p:notesMasterIdLst>
  <p:handoutMasterIdLst>
    <p:handoutMasterId r:id="rId36"/>
  </p:handoutMasterIdLst>
  <p:sldIdLst>
    <p:sldId id="335" r:id="rId19"/>
    <p:sldId id="325" r:id="rId20"/>
    <p:sldId id="338" r:id="rId21"/>
    <p:sldId id="307" r:id="rId22"/>
    <p:sldId id="312" r:id="rId23"/>
    <p:sldId id="264" r:id="rId24"/>
    <p:sldId id="331" r:id="rId25"/>
    <p:sldId id="334" r:id="rId26"/>
    <p:sldId id="332" r:id="rId27"/>
    <p:sldId id="326" r:id="rId28"/>
    <p:sldId id="337" r:id="rId29"/>
    <p:sldId id="336" r:id="rId30"/>
    <p:sldId id="333" r:id="rId31"/>
    <p:sldId id="330" r:id="rId32"/>
    <p:sldId id="278" r:id="rId33"/>
    <p:sldId id="313" r:id="rId34"/>
  </p:sldIdLst>
  <p:sldSz cx="12192000" cy="685800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orient="horz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Landsell" initials="JL" lastIdx="0" clrIdx="0">
    <p:extLst>
      <p:ext uri="{19B8F6BF-5375-455C-9EA6-DF929625EA0E}">
        <p15:presenceInfo xmlns:p15="http://schemas.microsoft.com/office/powerpoint/2012/main" userId="S-1-5-21-3717597934-1088541206-3399628097-46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AA757"/>
    <a:srgbClr val="939393"/>
    <a:srgbClr val="990033"/>
    <a:srgbClr val="6F9D1B"/>
    <a:srgbClr val="F07492"/>
    <a:srgbClr val="4C681A"/>
    <a:srgbClr val="FAF4DF"/>
    <a:srgbClr val="C00000"/>
    <a:srgbClr val="952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78488" autoAdjust="0"/>
  </p:normalViewPr>
  <p:slideViewPr>
    <p:cSldViewPr snapToObjects="1" showGuides="1">
      <p:cViewPr varScale="1">
        <p:scale>
          <a:sx n="121" d="100"/>
          <a:sy n="121" d="100"/>
        </p:scale>
        <p:origin x="1872" y="114"/>
      </p:cViewPr>
      <p:guideLst>
        <p:guide orient="horz" pos="2890"/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22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AECAC-653B-48AE-A358-3A697BE33C9F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21783-9DFF-4445-BF7A-AB5326FAAB1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20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3068-D66A-40C9-82F9-656160FB7124}" type="datetimeFigureOut">
              <a:rPr lang="sv-SE" smtClean="0"/>
              <a:t>2019-08-29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307B5-53E0-410B-9BE0-8C5E150489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877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77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1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61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388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924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370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160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81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9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7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3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356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9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29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0943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66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ljusli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2776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 dirty="0"/>
              <a:t>Klicka här för att lägga till h</a:t>
            </a:r>
            <a:r>
              <a:rPr lang="sv-SE" dirty="0"/>
              <a:t>uvudrubrik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5904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6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45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7414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8401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42229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8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7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5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2977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81941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5974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45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02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10" y="5746964"/>
            <a:ext cx="1565428" cy="4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0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7364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749377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54780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8178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2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84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8178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2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8178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5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8178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017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8178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095726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8178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25422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13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70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13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08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13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56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13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2785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13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377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6990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13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32791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29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61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100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833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55133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9899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CB51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042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CB51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44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CB51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1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3055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CB51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4032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CB51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023548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CB51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95626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FFC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FFC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80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FFC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10" y="5746964"/>
            <a:ext cx="1565428" cy="4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65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FFC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3220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FFC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274495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FFC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14832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42035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08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55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0185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81379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77272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8F2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5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8F2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281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8F2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909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8F2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453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8F2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1185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 dirty="0"/>
              <a:t>Klicka här för att lägga till h</a:t>
            </a:r>
            <a:r>
              <a:rPr lang="sv-SE" dirty="0"/>
              <a:t>uvudrubrik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971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8F2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089068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4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386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707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32275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596114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72A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pic>
        <p:nvPicPr>
          <p:cNvPr id="10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645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72A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pic>
        <p:nvPicPr>
          <p:cNvPr id="11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46146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95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72A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1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grå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13567D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 dirty="0"/>
              <a:t>Klicka här för att lägga till h</a:t>
            </a:r>
            <a:r>
              <a:rPr lang="sv-SE" dirty="0"/>
              <a:t>uvudrubrik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13567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pic>
        <p:nvPicPr>
          <p:cNvPr id="5" name="Logotype" descr="Skellefteå kommun_SVAR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7600" y="5745600"/>
            <a:ext cx="1565428" cy="4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3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72A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117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72A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 dirty="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text</a:t>
            </a:r>
          </a:p>
          <a:p>
            <a:pPr lvl="4"/>
            <a:endParaRPr lang="sv-SE" dirty="0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75826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72A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0392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, mörkblå">
    <p:bg>
      <p:bgPr>
        <a:solidFill>
          <a:srgbClr val="13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 dirty="0"/>
              <a:t>Klicka här för att lägga till h</a:t>
            </a:r>
            <a:r>
              <a:rPr lang="sv-SE" dirty="0"/>
              <a:t>uvudrubrik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pic>
        <p:nvPicPr>
          <p:cNvPr id="5" name="Logotyp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8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23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7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774" r:id="rId3"/>
    <p:sldLayoutId id="2147483809" r:id="rId4"/>
    <p:sldLayoutId id="2147483810" r:id="rId5"/>
    <p:sldLayoutId id="214748381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F2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7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7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7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2A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7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23" r:id="rId2"/>
    <p:sldLayoutId id="2147483924" r:id="rId3"/>
    <p:sldLayoutId id="214748392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4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8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178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5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7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B51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lägga till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2019-08-29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About Merge Digital Solutions - Digital Marketing for Cape ...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2854" r="1021" b="4534"/>
          <a:stretch/>
        </p:blipFill>
        <p:spPr>
          <a:xfrm>
            <a:off x="-96688" y="-99392"/>
            <a:ext cx="12288688" cy="752624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623392" y="2204864"/>
            <a:ext cx="11134842" cy="212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v-SE" sz="6600" dirty="0">
                <a:solidFill>
                  <a:srgbClr val="FFFFFF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Vad innebär det att leda digital förändring?</a:t>
            </a:r>
          </a:p>
        </p:txBody>
      </p:sp>
    </p:spTree>
    <p:extLst>
      <p:ext uri="{BB962C8B-B14F-4D97-AF65-F5344CB8AC3E}">
        <p14:creationId xmlns:p14="http://schemas.microsoft.com/office/powerpoint/2010/main" val="3939566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Bildresultat fÃ¶r ub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15" y="4425803"/>
            <a:ext cx="3802440" cy="19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ildresultat fÃ¶r kry log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45" y="2348881"/>
            <a:ext cx="3138290" cy="211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rad bil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3" b="21211"/>
          <a:stretch/>
        </p:blipFill>
        <p:spPr bwMode="auto">
          <a:xfrm>
            <a:off x="5195645" y="2708920"/>
            <a:ext cx="2376264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dresultat fÃ¶r spotify log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47" y="2633132"/>
            <a:ext cx="2196009" cy="151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dresultat fÃ¶r airbnb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63" y="4831034"/>
            <a:ext cx="3002287" cy="93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1509255" y="484730"/>
            <a:ext cx="9264352" cy="174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5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”The </a:t>
            </a:r>
            <a:r>
              <a:rPr lang="sv-SE" sz="5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job</a:t>
            </a:r>
            <a:r>
              <a:rPr lang="sv-SE" sz="5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be </a:t>
            </a:r>
            <a:r>
              <a:rPr lang="sv-SE" sz="5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done</a:t>
            </a:r>
            <a:r>
              <a:rPr lang="sv-SE" sz="5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097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Mountain-Icon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72816"/>
            <a:ext cx="8138087" cy="4882852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08899" y="2132856"/>
            <a:ext cx="10657184" cy="4176464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Sense </a:t>
            </a:r>
            <a:r>
              <a:rPr lang="sv-SE" sz="3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3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urgency</a:t>
            </a:r>
            <a:endParaRPr lang="sv-SE" sz="3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Vet vad – men </a:t>
            </a:r>
            <a:r>
              <a:rPr lang="sv-SE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 </a:t>
            </a: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varför</a:t>
            </a:r>
          </a:p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Målgruppsinsikt</a:t>
            </a:r>
          </a:p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Teknikfokus</a:t>
            </a:r>
          </a:p>
          <a:p>
            <a:pPr marL="457200" indent="-457200" algn="ctr">
              <a:buFont typeface="+mj-lt"/>
              <a:buAutoNum type="arabicPeriod"/>
            </a:pPr>
            <a:endParaRPr lang="sv-SE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1106372" y="692696"/>
            <a:ext cx="92643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4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Vanligaste utmaningarna</a:t>
            </a:r>
            <a:endParaRPr lang="sv-SE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88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1391816" y="323373"/>
            <a:ext cx="9264352" cy="174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5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Finns ingen ”silver </a:t>
            </a:r>
            <a:r>
              <a:rPr lang="sv-SE" sz="5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</a:t>
            </a:r>
            <a:r>
              <a:rPr lang="sv-SE" sz="5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”.</a:t>
            </a:r>
          </a:p>
        </p:txBody>
      </p:sp>
      <p:pic>
        <p:nvPicPr>
          <p:cNvPr id="8" name="Bildobjekt 7"/>
          <p:cNvPicPr/>
          <p:nvPr/>
        </p:nvPicPr>
        <p:blipFill rotWithShape="1">
          <a:blip r:embed="rId3"/>
          <a:srcRect t="10432"/>
          <a:stretch/>
        </p:blipFill>
        <p:spPr>
          <a:xfrm>
            <a:off x="1647223" y="2063971"/>
            <a:ext cx="8496944" cy="432048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9912424" y="5517232"/>
            <a:ext cx="1944216" cy="792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201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Mountain-Icon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72816"/>
            <a:ext cx="8138087" cy="4882852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08899" y="2132856"/>
            <a:ext cx="10657184" cy="4176464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Sense </a:t>
            </a:r>
            <a:r>
              <a:rPr lang="sv-SE" sz="3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3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urgency</a:t>
            </a:r>
            <a:endParaRPr lang="sv-SE" sz="3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Vet vad – men </a:t>
            </a:r>
            <a:r>
              <a:rPr lang="sv-SE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 </a:t>
            </a: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varför</a:t>
            </a:r>
          </a:p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Målgruppsinsikt</a:t>
            </a:r>
          </a:p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Teknikfokus</a:t>
            </a:r>
          </a:p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Vad händer sen?</a:t>
            </a:r>
          </a:p>
          <a:p>
            <a:pPr marL="0" indent="0" algn="ctr">
              <a:buNone/>
            </a:pPr>
            <a:endParaRPr lang="sv-SE" sz="3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sv-SE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1106372" y="692696"/>
            <a:ext cx="92643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4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Vanligaste utmaningarna</a:t>
            </a:r>
            <a:endParaRPr lang="sv-SE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88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79" y="3646948"/>
            <a:ext cx="2420026" cy="1080120"/>
          </a:xfrm>
        </p:spPr>
        <p:txBody>
          <a:bodyPr/>
          <a:lstStyle/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Skapa </a:t>
            </a:r>
            <a:r>
              <a:rPr lang="sv-S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sence</a:t>
            </a:r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urgency</a:t>
            </a:r>
            <a:endParaRPr lang="sv-SE" sz="2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3230711" y="3668845"/>
            <a:ext cx="294795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 ansvar</a:t>
            </a:r>
            <a:endParaRPr lang="sv-S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6036124" y="3646948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Skapa samhörighet</a:t>
            </a:r>
            <a:endParaRPr lang="sv-S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5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977918" y="5066058"/>
            <a:ext cx="258165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v-S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Använd befintliga forum som arbetsplatsträffar, verksamhetsplaneringar, nyhetsbrev, chefsträffar etc.</a:t>
            </a:r>
          </a:p>
          <a:p>
            <a:pPr algn="ctr">
              <a:lnSpc>
                <a:spcPct val="150000"/>
              </a:lnSpc>
            </a:pP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Omvärldsbevaka.</a:t>
            </a:r>
            <a:b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Utbilda.</a:t>
            </a:r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3494674" y="4547895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Områden eller uppgifter som medarbetare får utforska och ha ansvar för. Skapar delaktighet.</a:t>
            </a:r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6026527" y="4275773"/>
            <a:ext cx="2556698" cy="1314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v-S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Fira framgångar &amp; misslyckanden</a:t>
            </a:r>
          </a:p>
          <a:p>
            <a:pPr algn="ctr">
              <a:lnSpc>
                <a:spcPct val="150000"/>
              </a:lnSpc>
            </a:pPr>
            <a:r>
              <a:rPr lang="sv-S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Spridning, lyfta goda </a:t>
            </a: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exempel.</a:t>
            </a:r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8456011" y="3601925"/>
            <a:ext cx="279015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Förstå målgruppen</a:t>
            </a:r>
            <a:endParaRPr lang="sv-S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8641075" y="4509694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Hur ser upplevelsen ut?</a:t>
            </a:r>
            <a:b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Vad är viktigt? Vad gör dem?</a:t>
            </a:r>
            <a:b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Vilket värde tillför vi?</a:t>
            </a:r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Bildobjekt 3" descr="Talking Icon Images - Reverse Searc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174">
            <a:off x="1643144" y="2404411"/>
            <a:ext cx="1354952" cy="1354952"/>
          </a:xfrm>
          <a:prstGeom prst="rect">
            <a:avLst/>
          </a:prstGeom>
        </p:spPr>
      </p:pic>
      <p:pic>
        <p:nvPicPr>
          <p:cNvPr id="6" name="Bildobjekt 5" descr="Approval Task Svg Png Icon Free Download (#345944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95" y="2579102"/>
            <a:ext cx="1343956" cy="1005570"/>
          </a:xfrm>
          <a:prstGeom prst="rect">
            <a:avLst/>
          </a:prstGeom>
        </p:spPr>
      </p:pic>
      <p:pic>
        <p:nvPicPr>
          <p:cNvPr id="7" name="Bildobjekt 6" descr="Heart shape outline Icons | Free Downloa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38" y="2642513"/>
            <a:ext cx="995271" cy="995271"/>
          </a:xfrm>
          <a:prstGeom prst="rect">
            <a:avLst/>
          </a:prstGeom>
        </p:spPr>
      </p:pic>
      <p:pic>
        <p:nvPicPr>
          <p:cNvPr id="9" name="Bildobjekt 8" descr="office laughing clipart 9153 - Work Culture Icon Pictures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53" y="2488681"/>
            <a:ext cx="1186411" cy="1186411"/>
          </a:xfrm>
          <a:prstGeom prst="rect">
            <a:avLst/>
          </a:prstGeom>
        </p:spPr>
      </p:pic>
      <p:sp>
        <p:nvSpPr>
          <p:cNvPr id="32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1509255" y="484730"/>
            <a:ext cx="9264352" cy="174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5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 kan jag börja?</a:t>
            </a:r>
          </a:p>
        </p:txBody>
      </p:sp>
    </p:spTree>
    <p:extLst>
      <p:ext uri="{BB962C8B-B14F-4D97-AF65-F5344CB8AC3E}">
        <p14:creationId xmlns:p14="http://schemas.microsoft.com/office/powerpoint/2010/main" val="4259909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5" grpId="0"/>
      <p:bldP spid="36" grpId="0"/>
      <p:bldP spid="38" grpId="0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C7A55C-F5BF-43F0-A9B8-F7A0F7B5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600" dirty="0"/>
              <a:t/>
            </a:r>
            <a:br>
              <a:rPr lang="sv-SE" sz="6600" dirty="0"/>
            </a:br>
            <a:endParaRPr lang="sv-SE" sz="16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6D0CAD-2401-41BD-840E-1CEBEE8321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748" y="1429534"/>
            <a:ext cx="10813025" cy="4231714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sv-SE" sz="3200" dirty="0">
                <a:solidFill>
                  <a:schemeClr val="tx1"/>
                </a:solidFill>
              </a:rPr>
              <a:t>Det finns inget </a:t>
            </a:r>
            <a:r>
              <a:rPr lang="sv-SE" sz="3200" dirty="0" smtClean="0">
                <a:solidFill>
                  <a:schemeClr val="tx1"/>
                </a:solidFill>
              </a:rPr>
              <a:t>enda rätta sätt </a:t>
            </a:r>
            <a:r>
              <a:rPr lang="sv-SE" sz="3200" dirty="0">
                <a:solidFill>
                  <a:schemeClr val="tx1"/>
                </a:solidFill>
              </a:rPr>
              <a:t>att göra </a:t>
            </a:r>
            <a:r>
              <a:rPr lang="sv-SE" sz="3200" dirty="0" smtClean="0">
                <a:solidFill>
                  <a:schemeClr val="tx1"/>
                </a:solidFill>
              </a:rPr>
              <a:t>den här resan på. </a:t>
            </a:r>
            <a:r>
              <a:rPr lang="sv-SE" sz="3200" dirty="0">
                <a:solidFill>
                  <a:schemeClr val="tx1"/>
                </a:solidFill>
              </a:rPr>
              <a:t/>
            </a:r>
            <a:br>
              <a:rPr lang="sv-SE" sz="3200" dirty="0">
                <a:solidFill>
                  <a:schemeClr val="tx1"/>
                </a:solidFill>
              </a:rPr>
            </a:br>
            <a:r>
              <a:rPr lang="sv-SE" sz="3200" dirty="0">
                <a:solidFill>
                  <a:schemeClr val="tx1"/>
                </a:solidFill>
              </a:rPr>
              <a:t>Var </a:t>
            </a:r>
            <a:r>
              <a:rPr lang="sv-SE" sz="3200" b="1" dirty="0">
                <a:solidFill>
                  <a:schemeClr val="tx1"/>
                </a:solidFill>
              </a:rPr>
              <a:t>klok</a:t>
            </a:r>
            <a:r>
              <a:rPr lang="sv-SE" sz="3200" dirty="0">
                <a:solidFill>
                  <a:schemeClr val="tx1"/>
                </a:solidFill>
              </a:rPr>
              <a:t>, </a:t>
            </a:r>
            <a:r>
              <a:rPr lang="sv-SE" sz="3200" b="1" dirty="0" smtClean="0">
                <a:solidFill>
                  <a:schemeClr val="tx1"/>
                </a:solidFill>
              </a:rPr>
              <a:t>ödmjuk</a:t>
            </a:r>
            <a:r>
              <a:rPr lang="sv-SE" sz="3200" dirty="0" smtClean="0">
                <a:solidFill>
                  <a:schemeClr val="tx1"/>
                </a:solidFill>
              </a:rPr>
              <a:t>, </a:t>
            </a:r>
            <a:r>
              <a:rPr lang="sv-SE" sz="3200" b="1" dirty="0" smtClean="0">
                <a:solidFill>
                  <a:schemeClr val="tx1"/>
                </a:solidFill>
              </a:rPr>
              <a:t>engagerad</a:t>
            </a:r>
            <a:r>
              <a:rPr lang="sv-SE" sz="3200" dirty="0" smtClean="0">
                <a:solidFill>
                  <a:schemeClr val="tx1"/>
                </a:solidFill>
              </a:rPr>
              <a:t>, </a:t>
            </a:r>
            <a:r>
              <a:rPr lang="sv-SE" sz="3200" b="1" dirty="0" smtClean="0">
                <a:solidFill>
                  <a:schemeClr val="tx1"/>
                </a:solidFill>
              </a:rPr>
              <a:t>ändra</a:t>
            </a:r>
            <a:r>
              <a:rPr lang="sv-SE" sz="3200" dirty="0" smtClean="0">
                <a:solidFill>
                  <a:schemeClr val="tx1"/>
                </a:solidFill>
              </a:rPr>
              <a:t> </a:t>
            </a:r>
            <a:r>
              <a:rPr lang="sv-SE" sz="3200" b="1" dirty="0" smtClean="0">
                <a:solidFill>
                  <a:schemeClr val="tx1"/>
                </a:solidFill>
              </a:rPr>
              <a:t>planen</a:t>
            </a:r>
            <a:r>
              <a:rPr lang="sv-SE" sz="3200" dirty="0" smtClean="0">
                <a:solidFill>
                  <a:schemeClr val="tx1"/>
                </a:solidFill>
              </a:rPr>
              <a:t> när det inte funkar – och våga </a:t>
            </a:r>
            <a:r>
              <a:rPr lang="sv-SE" sz="3200" b="1" dirty="0" smtClean="0">
                <a:solidFill>
                  <a:schemeClr val="tx1"/>
                </a:solidFill>
              </a:rPr>
              <a:t>be om hjälp</a:t>
            </a:r>
            <a:r>
              <a:rPr lang="sv-SE" sz="3200" dirty="0">
                <a:solidFill>
                  <a:schemeClr val="tx1"/>
                </a:solidFill>
              </a:rPr>
              <a:t>.</a:t>
            </a:r>
            <a:r>
              <a:rPr lang="sv-SE" sz="3200" dirty="0" smtClean="0">
                <a:solidFill>
                  <a:schemeClr val="tx1"/>
                </a:solidFill>
              </a:rPr>
              <a:t/>
            </a:r>
            <a:br>
              <a:rPr lang="sv-SE" sz="3200" dirty="0" smtClean="0">
                <a:solidFill>
                  <a:schemeClr val="tx1"/>
                </a:solidFill>
              </a:rPr>
            </a:br>
            <a:r>
              <a:rPr lang="sv-SE" sz="3200" dirty="0" smtClean="0">
                <a:solidFill>
                  <a:schemeClr val="tx1"/>
                </a:solidFill>
              </a:rPr>
              <a:t>Det räcker väldigt </a:t>
            </a:r>
            <a:r>
              <a:rPr lang="sv-SE" sz="3200" dirty="0">
                <a:solidFill>
                  <a:schemeClr val="tx1"/>
                </a:solidFill>
              </a:rPr>
              <a:t>långt.</a:t>
            </a:r>
          </a:p>
        </p:txBody>
      </p:sp>
    </p:spTree>
    <p:extLst>
      <p:ext uri="{BB962C8B-B14F-4D97-AF65-F5344CB8AC3E}">
        <p14:creationId xmlns:p14="http://schemas.microsoft.com/office/powerpoint/2010/main" val="1946252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1327778" y="459565"/>
            <a:ext cx="9627305" cy="1740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4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Vilket stöd finns hos digitala kontoret?</a:t>
            </a:r>
            <a:endParaRPr lang="sv-SE" sz="4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17" y="4310380"/>
            <a:ext cx="2980179" cy="1080120"/>
          </a:xfrm>
        </p:spPr>
        <p:txBody>
          <a:bodyPr/>
          <a:lstStyle/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Förändringsledning</a:t>
            </a:r>
            <a:endParaRPr lang="sv-SE" sz="2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6374395" y="4310380"/>
            <a:ext cx="294795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E-tjänster</a:t>
            </a:r>
            <a:endParaRPr lang="sv-S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3721405" y="4310380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Innovation</a:t>
            </a:r>
            <a:endParaRPr lang="sv-S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1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9453784" y="4310380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Automation</a:t>
            </a:r>
            <a:endParaRPr lang="sv-S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Bildobjekt 3" descr="Industrial robot - Free technology ic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58" y="2863933"/>
            <a:ext cx="1541939" cy="1541939"/>
          </a:xfrm>
          <a:prstGeom prst="rect">
            <a:avLst/>
          </a:prstGeom>
        </p:spPr>
      </p:pic>
      <p:pic>
        <p:nvPicPr>
          <p:cNvPr id="7" name="Bildobjekt 6" descr="Mobile Multiple Devices Icon | Windows 8 Iconset | Icons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15" y="2872307"/>
            <a:ext cx="1521045" cy="1521045"/>
          </a:xfrm>
          <a:prstGeom prst="rect">
            <a:avLst/>
          </a:prstGeom>
        </p:spPr>
      </p:pic>
      <p:pic>
        <p:nvPicPr>
          <p:cNvPr id="1026" name="Picture 2" descr="Relaterad bi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51" y="2837151"/>
            <a:ext cx="1469067" cy="14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 descr="Innovation - Free technology ic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25" y="2923386"/>
            <a:ext cx="1378585" cy="13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5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2135560" y="5013176"/>
            <a:ext cx="793090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>
              <a:lnSpc>
                <a:spcPct val="150000"/>
              </a:lnSpc>
            </a:pPr>
            <a:r>
              <a:rPr lang="sv-SE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Julia Landsell</a:t>
            </a:r>
            <a:r>
              <a:rPr lang="sv-SE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sv-SE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Verksamhetsutvecklare</a:t>
            </a:r>
            <a:br>
              <a:rPr lang="sv-SE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Utvecklingsavdelningen</a:t>
            </a:r>
            <a:br>
              <a:rPr lang="sv-SE" sz="1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Support- och lokaler</a:t>
            </a:r>
            <a:r>
              <a:rPr lang="sv-SE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sv-SE" sz="1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sv-SE" sz="11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julia.landsell@skelleftea.se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628391"/>
            <a:ext cx="1387268" cy="1849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ubrik 6">
            <a:extLst>
              <a:ext uri="{FF2B5EF4-FFF2-40B4-BE49-F238E27FC236}">
                <a16:creationId xmlns:a16="http://schemas.microsoft.com/office/drawing/2014/main" id="{FF11C66C-11D8-40C9-86FC-9987D27D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76672"/>
            <a:ext cx="10242685" cy="3818000"/>
          </a:xfrm>
        </p:spPr>
        <p:txBody>
          <a:bodyPr/>
          <a:lstStyle/>
          <a:p>
            <a:pPr algn="ctr"/>
            <a: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… </a:t>
            </a:r>
            <a:r>
              <a:rPr lang="sv-SE" sz="4000" i="1" dirty="0">
                <a:solidFill>
                  <a:schemeClr val="tx1"/>
                </a:solidFill>
                <a:latin typeface="Open Sans Light" panose="020B0306030504020204" pitchFamily="34" charset="0"/>
              </a:rPr>
              <a:t>att </a:t>
            </a:r>
            <a:r>
              <a:rPr lang="sv-SE" sz="4000" b="1" i="1" dirty="0">
                <a:solidFill>
                  <a:schemeClr val="tx1"/>
                </a:solidFill>
                <a:latin typeface="Open Sans Light" panose="020B0306030504020204" pitchFamily="34" charset="0"/>
              </a:rPr>
              <a:t>skapa</a:t>
            </a:r>
            <a:r>
              <a:rPr lang="sv-SE" sz="4000" i="1" dirty="0">
                <a:solidFill>
                  <a:schemeClr val="tx1"/>
                </a:solidFill>
                <a:latin typeface="Open Sans Light" panose="020B0306030504020204" pitchFamily="34" charset="0"/>
              </a:rPr>
              <a:t> </a:t>
            </a:r>
            <a:r>
              <a:rPr lang="sv-SE" sz="4000" b="1" i="1" dirty="0">
                <a:solidFill>
                  <a:schemeClr val="tx1"/>
                </a:solidFill>
                <a:latin typeface="Open Sans Light" panose="020B0306030504020204" pitchFamily="34" charset="0"/>
              </a:rPr>
              <a:t>kraft</a:t>
            </a:r>
            <a:r>
              <a:rPr lang="sv-SE" sz="4000" i="1" dirty="0">
                <a:solidFill>
                  <a:schemeClr val="tx1"/>
                </a:solidFill>
                <a:latin typeface="Open Sans Light" panose="020B0306030504020204" pitchFamily="34" charset="0"/>
              </a:rPr>
              <a:t> </a:t>
            </a:r>
            <a:r>
              <a:rPr lang="sv-SE" sz="4000" b="1" i="1" dirty="0">
                <a:solidFill>
                  <a:schemeClr val="tx1"/>
                </a:solidFill>
                <a:latin typeface="Open Sans Light" panose="020B0306030504020204" pitchFamily="34" charset="0"/>
              </a:rPr>
              <a:t>och</a:t>
            </a:r>
            <a:r>
              <a:rPr lang="sv-SE" sz="4000" i="1" dirty="0">
                <a:solidFill>
                  <a:schemeClr val="tx1"/>
                </a:solidFill>
                <a:latin typeface="Open Sans Light" panose="020B0306030504020204" pitchFamily="34" charset="0"/>
              </a:rPr>
              <a:t> </a:t>
            </a:r>
            <a:r>
              <a:rPr lang="sv-SE" sz="4000" b="1" i="1" dirty="0">
                <a:solidFill>
                  <a:schemeClr val="tx1"/>
                </a:solidFill>
                <a:latin typeface="Open Sans Light" panose="020B0306030504020204" pitchFamily="34" charset="0"/>
              </a:rPr>
              <a:t>förmågor</a:t>
            </a:r>
            <a:r>
              <a:rPr lang="sv-SE" sz="4000" i="1" dirty="0">
                <a:solidFill>
                  <a:schemeClr val="tx1"/>
                </a:solidFill>
                <a:latin typeface="Open Sans Light" panose="020B0306030504020204" pitchFamily="34" charset="0"/>
              </a:rPr>
              <a:t> </a:t>
            </a:r>
            <a: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hos </a:t>
            </a:r>
            <a:r>
              <a:rPr lang="sv-SE" sz="4000" i="1" dirty="0">
                <a:solidFill>
                  <a:schemeClr val="tx1"/>
                </a:solidFill>
                <a:latin typeface="Open Sans Light" panose="020B0306030504020204" pitchFamily="34" charset="0"/>
              </a:rPr>
              <a:t>individer </a:t>
            </a:r>
            <a:br>
              <a:rPr lang="sv-SE" sz="4000" i="1" dirty="0">
                <a:solidFill>
                  <a:schemeClr val="tx1"/>
                </a:solidFill>
                <a:latin typeface="Open Sans Light" panose="020B0306030504020204" pitchFamily="34" charset="0"/>
              </a:rPr>
            </a:br>
            <a:r>
              <a:rPr lang="sv-SE" sz="4000" i="1" dirty="0">
                <a:solidFill>
                  <a:schemeClr val="tx1"/>
                </a:solidFill>
                <a:latin typeface="Open Sans Light" panose="020B0306030504020204" pitchFamily="34" charset="0"/>
              </a:rPr>
              <a:t>så att de och organisationen </a:t>
            </a:r>
            <a: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går </a:t>
            </a:r>
            <a:b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</a:br>
            <a: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från </a:t>
            </a:r>
            <a:r>
              <a:rPr lang="sv-SE" sz="4000" i="1" dirty="0">
                <a:solidFill>
                  <a:schemeClr val="tx1"/>
                </a:solidFill>
                <a:latin typeface="Open Sans Light" panose="020B0306030504020204" pitchFamily="34" charset="0"/>
              </a:rPr>
              <a:t>ett </a:t>
            </a:r>
            <a: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nuläge, </a:t>
            </a:r>
            <a:b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</a:br>
            <a: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till ett </a:t>
            </a:r>
            <a:r>
              <a:rPr lang="sv-SE" sz="4000" i="1" dirty="0">
                <a:solidFill>
                  <a:schemeClr val="tx1"/>
                </a:solidFill>
                <a:latin typeface="Open Sans Light" panose="020B0306030504020204" pitchFamily="34" charset="0"/>
              </a:rPr>
              <a:t>önskat framtida </a:t>
            </a:r>
            <a: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läge.</a:t>
            </a:r>
            <a:endParaRPr lang="sv-SE" sz="2400" dirty="0">
              <a:solidFill>
                <a:schemeClr val="tx1"/>
              </a:solidFill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72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FF11C66C-11D8-40C9-86FC-9987D27D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2752" y="908720"/>
            <a:ext cx="13318267" cy="381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4000" b="1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Bättre</a:t>
            </a:r>
            <a: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 än igår</a:t>
            </a:r>
            <a:b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</a:br>
            <a: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eller</a:t>
            </a:r>
            <a:b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</a:br>
            <a:r>
              <a:rPr lang="sv-SE" sz="4000" b="1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Annorlunda</a:t>
            </a:r>
            <a:r>
              <a:rPr lang="sv-SE" sz="4000" i="1" dirty="0" smtClean="0">
                <a:solidFill>
                  <a:schemeClr val="tx1"/>
                </a:solidFill>
                <a:latin typeface="Open Sans Light" panose="020B0306030504020204" pitchFamily="34" charset="0"/>
              </a:rPr>
              <a:t> än igår?</a:t>
            </a:r>
            <a:endParaRPr lang="sv-SE" sz="2400" dirty="0">
              <a:solidFill>
                <a:schemeClr val="tx1"/>
              </a:solidFill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01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Shooting star - Free animals ic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7" y="2046829"/>
            <a:ext cx="1232018" cy="1232018"/>
          </a:xfrm>
          <a:prstGeom prst="rect">
            <a:avLst/>
          </a:prstGeom>
        </p:spPr>
      </p:pic>
      <p:pic>
        <p:nvPicPr>
          <p:cNvPr id="17" name="Bildobjekt 16" descr="Fire Icons, Download 1955 Free PNG and Vector Icon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54" y="1937838"/>
            <a:ext cx="1236746" cy="1236746"/>
          </a:xfrm>
          <a:prstGeom prst="rect">
            <a:avLst/>
          </a:prstGeom>
        </p:spPr>
      </p:pic>
      <p:sp>
        <p:nvSpPr>
          <p:cNvPr id="24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" y="3176143"/>
            <a:ext cx="2420026" cy="1080120"/>
          </a:xfrm>
        </p:spPr>
        <p:txBody>
          <a:bodyPr/>
          <a:lstStyle/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Uppgiften</a:t>
            </a:r>
            <a:endParaRPr lang="sv-SE" sz="24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2230761" y="3198040"/>
            <a:ext cx="294795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Laget</a:t>
            </a:r>
            <a:endParaRPr lang="sv-S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5036174" y="3176143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Eldsjälarna</a:t>
            </a:r>
            <a:endParaRPr lang="sv-S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8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7463244" y="3176143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Ledaren</a:t>
            </a:r>
            <a:endParaRPr lang="sv-S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0" name="Grupp 29"/>
          <p:cNvGrpSpPr/>
          <p:nvPr/>
        </p:nvGrpSpPr>
        <p:grpSpPr>
          <a:xfrm>
            <a:off x="8007850" y="1785045"/>
            <a:ext cx="1256502" cy="1409108"/>
            <a:chOff x="2999656" y="3054499"/>
            <a:chExt cx="2626193" cy="2636912"/>
          </a:xfrm>
        </p:grpSpPr>
        <p:pic>
          <p:nvPicPr>
            <p:cNvPr id="27" name="Bildobjekt 26" descr="Top Mountain Goal Flag Svg Png Icon Free Download (#453926 ...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656" y="3054499"/>
              <a:ext cx="2626193" cy="2636912"/>
            </a:xfrm>
            <a:prstGeom prst="rect">
              <a:avLst/>
            </a:prstGeom>
          </p:spPr>
        </p:pic>
        <p:sp>
          <p:nvSpPr>
            <p:cNvPr id="29" name="Rektangel 28"/>
            <p:cNvSpPr/>
            <p:nvPr/>
          </p:nvSpPr>
          <p:spPr>
            <a:xfrm>
              <a:off x="3684240" y="3887241"/>
              <a:ext cx="288033" cy="654541"/>
            </a:xfrm>
            <a:custGeom>
              <a:avLst/>
              <a:gdLst>
                <a:gd name="connsiteX0" fmla="*/ 0 w 288032"/>
                <a:gd name="connsiteY0" fmla="*/ 0 h 674508"/>
                <a:gd name="connsiteX1" fmla="*/ 288032 w 288032"/>
                <a:gd name="connsiteY1" fmla="*/ 0 h 674508"/>
                <a:gd name="connsiteX2" fmla="*/ 288032 w 288032"/>
                <a:gd name="connsiteY2" fmla="*/ 674508 h 674508"/>
                <a:gd name="connsiteX3" fmla="*/ 0 w 288032"/>
                <a:gd name="connsiteY3" fmla="*/ 674508 h 674508"/>
                <a:gd name="connsiteX4" fmla="*/ 0 w 288032"/>
                <a:gd name="connsiteY4" fmla="*/ 0 h 674508"/>
                <a:gd name="connsiteX0" fmla="*/ 0 w 318989"/>
                <a:gd name="connsiteY0" fmla="*/ 0 h 674508"/>
                <a:gd name="connsiteX1" fmla="*/ 318989 w 318989"/>
                <a:gd name="connsiteY1" fmla="*/ 64294 h 674508"/>
                <a:gd name="connsiteX2" fmla="*/ 288032 w 318989"/>
                <a:gd name="connsiteY2" fmla="*/ 674508 h 674508"/>
                <a:gd name="connsiteX3" fmla="*/ 0 w 318989"/>
                <a:gd name="connsiteY3" fmla="*/ 674508 h 674508"/>
                <a:gd name="connsiteX4" fmla="*/ 0 w 318989"/>
                <a:gd name="connsiteY4" fmla="*/ 0 h 674508"/>
                <a:gd name="connsiteX0" fmla="*/ 61912 w 318989"/>
                <a:gd name="connsiteY0" fmla="*/ 0 h 626883"/>
                <a:gd name="connsiteX1" fmla="*/ 318989 w 318989"/>
                <a:gd name="connsiteY1" fmla="*/ 16669 h 626883"/>
                <a:gd name="connsiteX2" fmla="*/ 288032 w 318989"/>
                <a:gd name="connsiteY2" fmla="*/ 626883 h 626883"/>
                <a:gd name="connsiteX3" fmla="*/ 0 w 318989"/>
                <a:gd name="connsiteY3" fmla="*/ 626883 h 626883"/>
                <a:gd name="connsiteX4" fmla="*/ 61912 w 318989"/>
                <a:gd name="connsiteY4" fmla="*/ 0 h 626883"/>
                <a:gd name="connsiteX0" fmla="*/ 138112 w 318989"/>
                <a:gd name="connsiteY0" fmla="*/ 0 h 648314"/>
                <a:gd name="connsiteX1" fmla="*/ 318989 w 318989"/>
                <a:gd name="connsiteY1" fmla="*/ 38100 h 648314"/>
                <a:gd name="connsiteX2" fmla="*/ 288032 w 318989"/>
                <a:gd name="connsiteY2" fmla="*/ 648314 h 648314"/>
                <a:gd name="connsiteX3" fmla="*/ 0 w 318989"/>
                <a:gd name="connsiteY3" fmla="*/ 648314 h 648314"/>
                <a:gd name="connsiteX4" fmla="*/ 138112 w 318989"/>
                <a:gd name="connsiteY4" fmla="*/ 0 h 648314"/>
                <a:gd name="connsiteX0" fmla="*/ 107156 w 288033"/>
                <a:gd name="connsiteY0" fmla="*/ 0 h 648314"/>
                <a:gd name="connsiteX1" fmla="*/ 288033 w 288033"/>
                <a:gd name="connsiteY1" fmla="*/ 38100 h 648314"/>
                <a:gd name="connsiteX2" fmla="*/ 257076 w 288033"/>
                <a:gd name="connsiteY2" fmla="*/ 648314 h 648314"/>
                <a:gd name="connsiteX3" fmla="*/ 0 w 288033"/>
                <a:gd name="connsiteY3" fmla="*/ 36333 h 648314"/>
                <a:gd name="connsiteX4" fmla="*/ 107156 w 288033"/>
                <a:gd name="connsiteY4" fmla="*/ 0 h 648314"/>
                <a:gd name="connsiteX0" fmla="*/ 107156 w 288033"/>
                <a:gd name="connsiteY0" fmla="*/ 0 h 638789"/>
                <a:gd name="connsiteX1" fmla="*/ 288033 w 288033"/>
                <a:gd name="connsiteY1" fmla="*/ 38100 h 638789"/>
                <a:gd name="connsiteX2" fmla="*/ 42763 w 288033"/>
                <a:gd name="connsiteY2" fmla="*/ 638789 h 638789"/>
                <a:gd name="connsiteX3" fmla="*/ 0 w 288033"/>
                <a:gd name="connsiteY3" fmla="*/ 36333 h 638789"/>
                <a:gd name="connsiteX4" fmla="*/ 107156 w 288033"/>
                <a:gd name="connsiteY4" fmla="*/ 0 h 638789"/>
                <a:gd name="connsiteX0" fmla="*/ 107156 w 288033"/>
                <a:gd name="connsiteY0" fmla="*/ 0 h 654541"/>
                <a:gd name="connsiteX1" fmla="*/ 288033 w 288033"/>
                <a:gd name="connsiteY1" fmla="*/ 38100 h 654541"/>
                <a:gd name="connsiteX2" fmla="*/ 42763 w 288033"/>
                <a:gd name="connsiteY2" fmla="*/ 638789 h 654541"/>
                <a:gd name="connsiteX3" fmla="*/ 0 w 288033"/>
                <a:gd name="connsiteY3" fmla="*/ 36333 h 654541"/>
                <a:gd name="connsiteX4" fmla="*/ 107156 w 288033"/>
                <a:gd name="connsiteY4" fmla="*/ 0 h 65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3" h="654541">
                  <a:moveTo>
                    <a:pt x="107156" y="0"/>
                  </a:moveTo>
                  <a:lnTo>
                    <a:pt x="288033" y="38100"/>
                  </a:lnTo>
                  <a:cubicBezTo>
                    <a:pt x="206276" y="238330"/>
                    <a:pt x="274539" y="750502"/>
                    <a:pt x="42763" y="638789"/>
                  </a:cubicBezTo>
                  <a:lnTo>
                    <a:pt x="0" y="36333"/>
                  </a:lnTo>
                  <a:lnTo>
                    <a:pt x="107156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5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2796" y="4074503"/>
            <a:ext cx="258165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 ska </a:t>
            </a:r>
            <a:r>
              <a:rPr lang="sv-S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vi? </a:t>
            </a: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Varför finns vi?</a:t>
            </a:r>
            <a:b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Vad </a:t>
            </a:r>
            <a:r>
              <a:rPr lang="sv-S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vill vi </a:t>
            </a: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åstadkomma? </a:t>
            </a:r>
            <a:b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Vad </a:t>
            </a:r>
            <a:r>
              <a:rPr lang="sv-S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händer om vi inte </a:t>
            </a: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lyckas?</a:t>
            </a:r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2527573" y="4176332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Vilka är vi? </a:t>
            </a:r>
            <a:b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Hur hanterar vi utmaningar?</a:t>
            </a:r>
            <a:b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Hur samarbetar vi? </a:t>
            </a:r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7484988" y="4081661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Motiverar och inspirerar. Bär strategin. Står stadigt, ger trygghet och förtroende.</a:t>
            </a:r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8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4993186" y="4151958"/>
            <a:ext cx="2556698" cy="1314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v-S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Nyckelpersoner </a:t>
            </a: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 brinner för utveckling </a:t>
            </a:r>
            <a:r>
              <a:rPr lang="sv-S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och förändring</a:t>
            </a: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b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Kommer ta hand om sina lagkamrater och motivera till</a:t>
            </a:r>
            <a:b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förändring. </a:t>
            </a:r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9769518" y="3176143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Vägvisaren</a:t>
            </a:r>
            <a:endParaRPr lang="sv-SE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54" name="Picture 6" descr="Bildresultat fÃ¶r compass ic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8384" r="8137" b="8986"/>
          <a:stretch/>
        </p:blipFill>
        <p:spPr bwMode="auto">
          <a:xfrm>
            <a:off x="10357062" y="2007877"/>
            <a:ext cx="1204076" cy="12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9768434" y="4186270"/>
            <a:ext cx="242002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sv-SE" sz="12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Motiverar och vägleder ledaren och laget i uppgiften. Stöttar ledaren. Besitter metoder och verktyg.</a:t>
            </a:r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sv-SE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Bildobjekt 1" descr="people, Side By Side, friends, three, group, standing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35" y="1988304"/>
            <a:ext cx="1415847" cy="1415847"/>
          </a:xfrm>
          <a:prstGeom prst="rect">
            <a:avLst/>
          </a:prstGeom>
        </p:spPr>
      </p:pic>
      <p:sp>
        <p:nvSpPr>
          <p:cNvPr id="19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1572651" y="215219"/>
            <a:ext cx="92643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4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Kärnan i en utmaning:</a:t>
            </a:r>
            <a:endParaRPr lang="sv-SE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62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35" grpId="0"/>
      <p:bldP spid="36" grpId="0"/>
      <p:bldP spid="37" grpId="0"/>
      <p:bldP spid="38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Mountain-Icon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72816"/>
            <a:ext cx="8138087" cy="4882852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08899" y="2132856"/>
            <a:ext cx="10657184" cy="4176464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Sense </a:t>
            </a:r>
            <a:r>
              <a:rPr lang="sv-SE" sz="3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3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urgency</a:t>
            </a:r>
            <a:endParaRPr lang="sv-SE" sz="3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sv-SE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1106372" y="692696"/>
            <a:ext cx="92643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4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Vanligaste utmaningarna</a:t>
            </a:r>
            <a:endParaRPr lang="sv-SE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7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2849CE1-6321-4D14-AF0C-0DE3DDD3D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1464" y="260648"/>
            <a:ext cx="9793013" cy="6312281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3FE37C1-66FA-4FD0-920B-108FF9C93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64352" y="6569968"/>
            <a:ext cx="6049433" cy="288032"/>
          </a:xfrm>
        </p:spPr>
        <p:txBody>
          <a:bodyPr/>
          <a:lstStyle/>
          <a:p>
            <a:r>
              <a:rPr lang="sv-SE" sz="900" i="1" dirty="0">
                <a:latin typeface="+mn-lt"/>
              </a:rPr>
              <a:t>Källa: Att leda förändring i offentlig verksamhet, 2017</a:t>
            </a:r>
          </a:p>
        </p:txBody>
      </p:sp>
      <p:sp>
        <p:nvSpPr>
          <p:cNvPr id="7" name="Rektangel 6"/>
          <p:cNvSpPr/>
          <p:nvPr/>
        </p:nvSpPr>
        <p:spPr>
          <a:xfrm>
            <a:off x="3647728" y="2564904"/>
            <a:ext cx="3240360" cy="3168352"/>
          </a:xfrm>
          <a:prstGeom prst="rect">
            <a:avLst/>
          </a:prstGeom>
          <a:solidFill>
            <a:srgbClr val="C000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9116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Mountain-Icon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72816"/>
            <a:ext cx="8138087" cy="4882852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08899" y="2132856"/>
            <a:ext cx="10657184" cy="4176464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Sense </a:t>
            </a:r>
            <a:r>
              <a:rPr lang="sv-SE" sz="3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3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urgency</a:t>
            </a:r>
            <a:endParaRPr lang="sv-SE" sz="3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Vet vad – men </a:t>
            </a:r>
            <a:r>
              <a:rPr lang="sv-SE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 </a:t>
            </a: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varför</a:t>
            </a:r>
          </a:p>
          <a:p>
            <a:pPr marL="457200" indent="-457200" algn="ctr">
              <a:buFont typeface="+mj-lt"/>
              <a:buAutoNum type="arabicPeriod"/>
            </a:pPr>
            <a:endParaRPr lang="sv-SE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1106372" y="692696"/>
            <a:ext cx="92643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4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Vanligaste utmaningarna</a:t>
            </a:r>
            <a:endParaRPr lang="sv-SE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52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3000" contras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407" y="2636912"/>
            <a:ext cx="10513168" cy="3667719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1307467" y="745645"/>
            <a:ext cx="94330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4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Människor bryr sig inte </a:t>
            </a:r>
            <a:r>
              <a:rPr lang="sv-SE" sz="4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vad</a:t>
            </a:r>
            <a:r>
              <a:rPr lang="sv-SE" sz="4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 gör, de bryr sig om </a:t>
            </a:r>
            <a:r>
              <a:rPr lang="sv-SE" sz="4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varför</a:t>
            </a:r>
            <a:r>
              <a:rPr lang="sv-SE" sz="4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 gör det.</a:t>
            </a:r>
            <a:endParaRPr lang="sv-SE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5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Mountain-Icon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72816"/>
            <a:ext cx="8138087" cy="4882852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08899" y="2132856"/>
            <a:ext cx="10657184" cy="4176464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Sense </a:t>
            </a:r>
            <a:r>
              <a:rPr lang="sv-SE" sz="3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sv-SE" sz="36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urgency</a:t>
            </a:r>
            <a:endParaRPr lang="sv-SE" sz="36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Vet vad – men </a:t>
            </a:r>
            <a:r>
              <a:rPr lang="sv-SE" sz="3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 </a:t>
            </a: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varför</a:t>
            </a:r>
          </a:p>
          <a:p>
            <a:pPr marL="0" indent="0" algn="ctr">
              <a:buNone/>
            </a:pPr>
            <a:r>
              <a:rPr lang="sv-SE" sz="3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Målgruppsinsikt</a:t>
            </a:r>
          </a:p>
          <a:p>
            <a:pPr marL="457200" indent="-457200" algn="ctr">
              <a:buFont typeface="+mj-lt"/>
              <a:buAutoNum type="arabicPeriod"/>
            </a:pPr>
            <a:endParaRPr lang="sv-SE" sz="3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ubrik 3">
            <a:extLst>
              <a:ext uri="{FF2B5EF4-FFF2-40B4-BE49-F238E27FC236}">
                <a16:creationId xmlns:a16="http://schemas.microsoft.com/office/drawing/2014/main" id="{F8E842CC-9C0C-4EAC-B4C8-DFF113A4A317}"/>
              </a:ext>
            </a:extLst>
          </p:cNvPr>
          <p:cNvSpPr txBox="1">
            <a:spLocks/>
          </p:cNvSpPr>
          <p:nvPr/>
        </p:nvSpPr>
        <p:spPr>
          <a:xfrm>
            <a:off x="1106372" y="692696"/>
            <a:ext cx="92643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tx1"/>
                </a:solidFill>
                <a:latin typeface="Open Sans Extrabold"/>
                <a:ea typeface="+mj-ea"/>
                <a:cs typeface="Open Sans Extrabold"/>
              </a:defRPr>
            </a:lvl1pPr>
          </a:lstStyle>
          <a:p>
            <a:pPr algn="ctr"/>
            <a:r>
              <a:rPr lang="sv-SE" sz="4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Vanligaste utmaningarna</a:t>
            </a:r>
            <a:endParaRPr lang="sv-SE" sz="4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72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t">
  <a:themeElements>
    <a:clrScheme name="Skellefteå kommuns profilfärger">
      <a:dk1>
        <a:srgbClr val="000000"/>
      </a:dk1>
      <a:lt1>
        <a:srgbClr val="4B4B4B"/>
      </a:lt1>
      <a:dk2>
        <a:srgbClr val="ECECEC"/>
      </a:dk2>
      <a:lt2>
        <a:srgbClr val="006EB6"/>
      </a:lt2>
      <a:accent1>
        <a:srgbClr val="CB511C"/>
      </a:accent1>
      <a:accent2>
        <a:srgbClr val="FFC01D"/>
      </a:accent2>
      <a:accent3>
        <a:srgbClr val="8F2970"/>
      </a:accent3>
      <a:accent4>
        <a:srgbClr val="4D7579"/>
      </a:accent4>
      <a:accent5>
        <a:srgbClr val="72AE9F"/>
      </a:accent5>
      <a:accent6>
        <a:srgbClr val="81786B"/>
      </a:accent6>
      <a:hlink>
        <a:srgbClr val="13567D"/>
      </a:hlink>
      <a:folHlink>
        <a:srgbClr val="623D5A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595B6DBC-831C-4B21-A9D6-2305B342D92F}"/>
    </a:ext>
  </a:extLst>
</a:theme>
</file>

<file path=ppt/theme/theme10.xml><?xml version="1.0" encoding="utf-8"?>
<a:theme xmlns:a="http://schemas.openxmlformats.org/drawingml/2006/main" name="Gul">
  <a:themeElements>
    <a:clrScheme name="Skelleftea_kommun_gul 1">
      <a:dk1>
        <a:srgbClr val="000000"/>
      </a:dk1>
      <a:lt1>
        <a:srgbClr val="FFFFFF"/>
      </a:lt1>
      <a:dk2>
        <a:srgbClr val="EFC924"/>
      </a:dk2>
      <a:lt2>
        <a:srgbClr val="EFC924"/>
      </a:lt2>
      <a:accent1>
        <a:srgbClr val="613C59"/>
      </a:accent1>
      <a:accent2>
        <a:srgbClr val="CB501B"/>
      </a:accent2>
      <a:accent3>
        <a:srgbClr val="FFFFFF"/>
      </a:accent3>
      <a:accent4>
        <a:srgbClr val="4D7478"/>
      </a:accent4>
      <a:accent5>
        <a:srgbClr val="8F286F"/>
      </a:accent5>
      <a:accent6>
        <a:srgbClr val="13557C"/>
      </a:accent6>
      <a:hlink>
        <a:srgbClr val="00000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EDC13D07-A0ED-47E6-A274-BF0E4CC54A74}"/>
    </a:ext>
  </a:extLst>
</a:theme>
</file>

<file path=ppt/theme/theme11.xml><?xml version="1.0" encoding="utf-8"?>
<a:theme xmlns:a="http://schemas.openxmlformats.org/drawingml/2006/main" name="Plommon">
  <a:themeElements>
    <a:clrScheme name="Skelleftea_kommun_mörklila 1">
      <a:dk1>
        <a:srgbClr val="FFFFFF"/>
      </a:dk1>
      <a:lt1>
        <a:srgbClr val="FEFFFF"/>
      </a:lt1>
      <a:dk2>
        <a:srgbClr val="613C59"/>
      </a:dk2>
      <a:lt2>
        <a:srgbClr val="613C59"/>
      </a:lt2>
      <a:accent1>
        <a:srgbClr val="CB501B"/>
      </a:accent1>
      <a:accent2>
        <a:srgbClr val="EFC924"/>
      </a:accent2>
      <a:accent3>
        <a:srgbClr val="72AD9F"/>
      </a:accent3>
      <a:accent4>
        <a:srgbClr val="000000"/>
      </a:accent4>
      <a:accent5>
        <a:srgbClr val="FFFFFF"/>
      </a:accent5>
      <a:accent6>
        <a:srgbClr val="0082C3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73345185-A017-4EF0-A1AC-A959FD6EB8BD}"/>
    </a:ext>
  </a:extLst>
</a:theme>
</file>

<file path=ppt/theme/theme12.xml><?xml version="1.0" encoding="utf-8"?>
<a:theme xmlns:a="http://schemas.openxmlformats.org/drawingml/2006/main" name="Ljuslila">
  <a:themeElements>
    <a:clrScheme name="Skelleftea_kommun_lila 1">
      <a:dk1>
        <a:srgbClr val="FFFFFF"/>
      </a:dk1>
      <a:lt1>
        <a:srgbClr val="FEFFFF"/>
      </a:lt1>
      <a:dk2>
        <a:srgbClr val="8F286F"/>
      </a:dk2>
      <a:lt2>
        <a:srgbClr val="8F286F"/>
      </a:lt2>
      <a:accent1>
        <a:srgbClr val="CB501B"/>
      </a:accent1>
      <a:accent2>
        <a:srgbClr val="EFC924"/>
      </a:accent2>
      <a:accent3>
        <a:srgbClr val="13557C"/>
      </a:accent3>
      <a:accent4>
        <a:srgbClr val="72AD9F"/>
      </a:accent4>
      <a:accent5>
        <a:srgbClr val="000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9C10282E-44F2-41D5-BC95-9957F178DDD4}"/>
    </a:ext>
  </a:extLst>
</a:theme>
</file>

<file path=ppt/theme/theme13.xml><?xml version="1.0" encoding="utf-8"?>
<a:theme xmlns:a="http://schemas.openxmlformats.org/drawingml/2006/main" name="Petrol">
  <a:themeElements>
    <a:clrScheme name="Skelleftea_kommun_mörkgrön 1">
      <a:dk1>
        <a:srgbClr val="FFFFFF"/>
      </a:dk1>
      <a:lt1>
        <a:srgbClr val="FEFFFF"/>
      </a:lt1>
      <a:dk2>
        <a:srgbClr val="4D7478"/>
      </a:dk2>
      <a:lt2>
        <a:srgbClr val="4D7478"/>
      </a:lt2>
      <a:accent1>
        <a:srgbClr val="EFC924"/>
      </a:accent1>
      <a:accent2>
        <a:srgbClr val="CB501B"/>
      </a:accent2>
      <a:accent3>
        <a:srgbClr val="613C59"/>
      </a:accent3>
      <a:accent4>
        <a:srgbClr val="FFFFFF"/>
      </a:accent4>
      <a:accent5>
        <a:srgbClr val="000000"/>
      </a:accent5>
      <a:accent6>
        <a:srgbClr val="8F286F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3ED4AA8E-7B65-467A-9A40-094DFFFFB66D}"/>
    </a:ext>
  </a:extLst>
</a:theme>
</file>

<file path=ppt/theme/theme14.xml><?xml version="1.0" encoding="utf-8"?>
<a:theme xmlns:a="http://schemas.openxmlformats.org/drawingml/2006/main" name="Mint">
  <a:themeElements>
    <a:clrScheme name="Skelleftea_kommun_grön 1">
      <a:dk1>
        <a:srgbClr val="FFFFFF"/>
      </a:dk1>
      <a:lt1>
        <a:srgbClr val="FEFFFF"/>
      </a:lt1>
      <a:dk2>
        <a:srgbClr val="72AD9F"/>
      </a:dk2>
      <a:lt2>
        <a:srgbClr val="72AD9F"/>
      </a:lt2>
      <a:accent1>
        <a:srgbClr val="CB501B"/>
      </a:accent1>
      <a:accent2>
        <a:srgbClr val="EFC924"/>
      </a:accent2>
      <a:accent3>
        <a:srgbClr val="613C59"/>
      </a:accent3>
      <a:accent4>
        <a:srgbClr val="FFFFFF"/>
      </a:accent4>
      <a:accent5>
        <a:srgbClr val="4B4A49"/>
      </a:accent5>
      <a:accent6>
        <a:srgbClr val="0082C3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EF1066B0-E794-4209-9DF6-FBD79852A3C3}"/>
    </a:ext>
  </a:extLst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ubriksida">
  <a:themeElements>
    <a:clrScheme name="Skellefteå kommuns profilfärger">
      <a:dk1>
        <a:srgbClr val="000000"/>
      </a:dk1>
      <a:lt1>
        <a:srgbClr val="4B4B4B"/>
      </a:lt1>
      <a:dk2>
        <a:srgbClr val="ECECEC"/>
      </a:dk2>
      <a:lt2>
        <a:srgbClr val="006EB6"/>
      </a:lt2>
      <a:accent1>
        <a:srgbClr val="CB511C"/>
      </a:accent1>
      <a:accent2>
        <a:srgbClr val="FFC01D"/>
      </a:accent2>
      <a:accent3>
        <a:srgbClr val="8F2970"/>
      </a:accent3>
      <a:accent4>
        <a:srgbClr val="4D7579"/>
      </a:accent4>
      <a:accent5>
        <a:srgbClr val="72AE9F"/>
      </a:accent5>
      <a:accent6>
        <a:srgbClr val="81786B"/>
      </a:accent6>
      <a:hlink>
        <a:srgbClr val="13567D"/>
      </a:hlink>
      <a:folHlink>
        <a:srgbClr val="623D5A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63423A5F-10CA-454A-91A6-0064ADED62C3}"/>
    </a:ext>
  </a:extLst>
</a:theme>
</file>

<file path=ppt/theme/theme3.xml><?xml version="1.0" encoding="utf-8"?>
<a:theme xmlns:a="http://schemas.openxmlformats.org/drawingml/2006/main" name="Svart">
  <a:themeElements>
    <a:clrScheme name="Skelleftea_kommun_svart 2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CB501B"/>
      </a:accent1>
      <a:accent2>
        <a:srgbClr val="EFC924"/>
      </a:accent2>
      <a:accent3>
        <a:srgbClr val="8F286F"/>
      </a:accent3>
      <a:accent4>
        <a:srgbClr val="FFFFFF"/>
      </a:accent4>
      <a:accent5>
        <a:srgbClr val="0082C3"/>
      </a:accent5>
      <a:accent6>
        <a:srgbClr val="72AD9F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9D7636D4-8D76-4902-84A1-32E9C8AF20CE}"/>
    </a:ext>
  </a:extLst>
</a:theme>
</file>

<file path=ppt/theme/theme4.xml><?xml version="1.0" encoding="utf-8"?>
<a:theme xmlns:a="http://schemas.openxmlformats.org/drawingml/2006/main" name="Grafit">
  <a:themeElements>
    <a:clrScheme name="Skelleftea_kommun_mörkbrun 1">
      <a:dk1>
        <a:srgbClr val="FFFFFF"/>
      </a:dk1>
      <a:lt1>
        <a:srgbClr val="FFFFFF"/>
      </a:lt1>
      <a:dk2>
        <a:srgbClr val="4B4A49"/>
      </a:dk2>
      <a:lt2>
        <a:srgbClr val="4B4A49"/>
      </a:lt2>
      <a:accent1>
        <a:srgbClr val="CB501B"/>
      </a:accent1>
      <a:accent2>
        <a:srgbClr val="EFC924"/>
      </a:accent2>
      <a:accent3>
        <a:srgbClr val="72AD9F"/>
      </a:accent3>
      <a:accent4>
        <a:srgbClr val="FFFFFF"/>
      </a:accent4>
      <a:accent5>
        <a:srgbClr val="8F286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D0A9BE9B-2F92-494F-BE74-B8F166F94482}"/>
    </a:ext>
  </a:extLst>
</a:theme>
</file>

<file path=ppt/theme/theme5.xml><?xml version="1.0" encoding="utf-8"?>
<a:theme xmlns:a="http://schemas.openxmlformats.org/drawingml/2006/main" name="Ljusgrå">
  <a:themeElements>
    <a:clrScheme name="Skelleftea_kommun_grå">
      <a:dk1>
        <a:srgbClr val="000000"/>
      </a:dk1>
      <a:lt1>
        <a:srgbClr val="000000"/>
      </a:lt1>
      <a:dk2>
        <a:srgbClr val="EFEFEF"/>
      </a:dk2>
      <a:lt2>
        <a:srgbClr val="EFEFEF"/>
      </a:lt2>
      <a:accent1>
        <a:srgbClr val="EFC924"/>
      </a:accent1>
      <a:accent2>
        <a:srgbClr val="CB501B"/>
      </a:accent2>
      <a:accent3>
        <a:srgbClr val="613C59"/>
      </a:accent3>
      <a:accent4>
        <a:srgbClr val="72AD9F"/>
      </a:accent4>
      <a:accent5>
        <a:srgbClr val="13557C"/>
      </a:accent5>
      <a:accent6>
        <a:srgbClr val="8F286F"/>
      </a:accent6>
      <a:hlink>
        <a:srgbClr val="00000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12D0D03A-5881-4E10-9E85-75519D758FE9}"/>
    </a:ext>
  </a:extLst>
</a:theme>
</file>

<file path=ppt/theme/theme6.xml><?xml version="1.0" encoding="utf-8"?>
<a:theme xmlns:a="http://schemas.openxmlformats.org/drawingml/2006/main" name="Varmbrun">
  <a:themeElements>
    <a:clrScheme name="Skelleftea_kommun_brun">
      <a:dk1>
        <a:srgbClr val="FFFFFF"/>
      </a:dk1>
      <a:lt1>
        <a:srgbClr val="FEFFFF"/>
      </a:lt1>
      <a:dk2>
        <a:srgbClr val="81776A"/>
      </a:dk2>
      <a:lt2>
        <a:srgbClr val="81776A"/>
      </a:lt2>
      <a:accent1>
        <a:srgbClr val="613C59"/>
      </a:accent1>
      <a:accent2>
        <a:srgbClr val="CB501B"/>
      </a:accent2>
      <a:accent3>
        <a:srgbClr val="EFC924"/>
      </a:accent3>
      <a:accent4>
        <a:srgbClr val="FFFFFF"/>
      </a:accent4>
      <a:accent5>
        <a:srgbClr val="72AD9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505AE006-0EE0-4247-9E68-50DBE1ACFEE6}"/>
    </a:ext>
  </a:extLst>
</a:theme>
</file>

<file path=ppt/theme/theme7.xml><?xml version="1.0" encoding="utf-8"?>
<a:theme xmlns:a="http://schemas.openxmlformats.org/drawingml/2006/main" name="Mörkblå">
  <a:themeElements>
    <a:clrScheme name="Skelleftea_kommun_mörkblå 1">
      <a:dk1>
        <a:srgbClr val="FFFFFF"/>
      </a:dk1>
      <a:lt1>
        <a:srgbClr val="FEFFFF"/>
      </a:lt1>
      <a:dk2>
        <a:srgbClr val="13557C"/>
      </a:dk2>
      <a:lt2>
        <a:srgbClr val="13557C"/>
      </a:lt2>
      <a:accent1>
        <a:srgbClr val="CB501B"/>
      </a:accent1>
      <a:accent2>
        <a:srgbClr val="EFC924"/>
      </a:accent2>
      <a:accent3>
        <a:srgbClr val="72AD9F"/>
      </a:accent3>
      <a:accent4>
        <a:srgbClr val="FFFFFF"/>
      </a:accent4>
      <a:accent5>
        <a:srgbClr val="8F286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975654BC-B83E-42C8-AB5F-18DE54CC3B50}"/>
    </a:ext>
  </a:extLst>
</a:theme>
</file>

<file path=ppt/theme/theme8.xml><?xml version="1.0" encoding="utf-8"?>
<a:theme xmlns:a="http://schemas.openxmlformats.org/drawingml/2006/main" name="Blå">
  <a:themeElements>
    <a:clrScheme name="Skelleftea_kommun_blå 1">
      <a:dk1>
        <a:srgbClr val="FFFFFF"/>
      </a:dk1>
      <a:lt1>
        <a:srgbClr val="FFFFFF"/>
      </a:lt1>
      <a:dk2>
        <a:srgbClr val="0082C3"/>
      </a:dk2>
      <a:lt2>
        <a:srgbClr val="0082C3"/>
      </a:lt2>
      <a:accent1>
        <a:srgbClr val="CB501B"/>
      </a:accent1>
      <a:accent2>
        <a:srgbClr val="EFC924"/>
      </a:accent2>
      <a:accent3>
        <a:srgbClr val="72AD9F"/>
      </a:accent3>
      <a:accent4>
        <a:srgbClr val="FFFFFF"/>
      </a:accent4>
      <a:accent5>
        <a:srgbClr val="000000"/>
      </a:accent5>
      <a:accent6>
        <a:srgbClr val="8F286F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879D2C48-CF5E-48C1-ABEC-0998F1F2E891}"/>
    </a:ext>
  </a:extLst>
</a:theme>
</file>

<file path=ppt/theme/theme9.xml><?xml version="1.0" encoding="utf-8"?>
<a:theme xmlns:a="http://schemas.openxmlformats.org/drawingml/2006/main" name="Orange">
  <a:themeElements>
    <a:clrScheme name="Skelleftea_kommun_orange 1">
      <a:dk1>
        <a:srgbClr val="FFFFFF"/>
      </a:dk1>
      <a:lt1>
        <a:srgbClr val="FEFFFF"/>
      </a:lt1>
      <a:dk2>
        <a:srgbClr val="CB501B"/>
      </a:dk2>
      <a:lt2>
        <a:srgbClr val="CB501B"/>
      </a:lt2>
      <a:accent1>
        <a:srgbClr val="4B4A49"/>
      </a:accent1>
      <a:accent2>
        <a:srgbClr val="EFC924"/>
      </a:accent2>
      <a:accent3>
        <a:srgbClr val="FFFFFF"/>
      </a:accent3>
      <a:accent4>
        <a:srgbClr val="13557C"/>
      </a:accent4>
      <a:accent5>
        <a:srgbClr val="72AD9F"/>
      </a:accent5>
      <a:accent6>
        <a:srgbClr val="613C59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16_9.potx" id="{37E6537C-5A9D-46B5-B909-FC8126136E27}" vid="{866EA378-3978-4121-AAD6-C4EF00C70B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KeywordNotes xmlns="811ae0ed-e42c-4991-8b44-6db0d276b37e">
      <Terms xmlns="http://schemas.microsoft.com/office/infopath/2007/PartnerControls">
        <TermInfo xmlns="http://schemas.microsoft.com/office/infopath/2007/PartnerControls">
          <TermName>power point</TermName>
          <TermId>18fb125d-c9fe-4e73-8c81-2f63eb289051</TermId>
        </TermInfo>
        <TermInfo xmlns="http://schemas.microsoft.com/office/infopath/2007/PartnerControls">
          <TermName>Powerpoint</TermName>
          <TermId>8555a278-3401-492c-b56f-7d6e59d2d0f4</TermId>
        </TermInfo>
        <TermInfo xmlns="http://schemas.microsoft.com/office/infopath/2007/PartnerControls">
          <TermName>16.9</TermName>
          <TermId>aa9ad9e4-a4db-4f5d-ac4d-1acd8079d0ae</TermId>
        </TermInfo>
        <TermInfo xmlns="http://schemas.microsoft.com/office/infopath/2007/PartnerControls">
          <TermName>16:9</TermName>
          <TermId>dbcfa7ad-881e-484b-8ec7-765e1e21f56d</TermId>
        </TermInfo>
      </Terms>
    </CSKeywordNotes>
    <CSServiceNotes xmlns="811ae0ed-e42c-4991-8b44-6db0d276b37e">
      <Terms xmlns="http://schemas.microsoft.com/office/infopath/2007/PartnerControls">
        <TermInfo xmlns="http://schemas.microsoft.com/office/infopath/2007/PartnerControls">
          <TermName>Alla förvaltningar</TermName>
          <TermId>14542955-06b1-4d68-be2a-444a485fab94</TermId>
        </TermInfo>
      </Terms>
    </CSServiceNotes>
    <CSProcessNotes xmlns="811ae0ed-e42c-4991-8b44-6db0d276b37e">
      <Terms xmlns="http://schemas.microsoft.com/office/infopath/2007/PartnerControls"/>
    </CSProcessNotes>
    <CSPublisher xmlns="811ae0ed-e42c-4991-8b44-6db0d276b37e">
      <UserInfo>
        <DisplayName>Maria Salomonsson</DisplayName>
        <AccountId>52</AccountId>
        <AccountType/>
      </UserInfo>
    </CSPublisher>
    <CSOwner xmlns="811ae0ed-e42c-4991-8b44-6db0d276b37e">
      <UserInfo>
        <DisplayName/>
        <AccountId xsi:nil="true"/>
        <AccountType/>
      </UserInfo>
    </CSOwner>
    <CSDepartmentNotes xmlns="811ae0ed-e42c-4991-8b44-6db0d276b3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Alla avdelningar</TermName>
          <TermId xmlns="http://schemas.microsoft.com/office/infopath/2007/PartnerControls">aaef064c-6a30-4fcf-90cc-febf2910344e</TermId>
        </TermInfo>
      </Terms>
    </CSDepartmentNotes>
    <TaxCatchAll xmlns="44512e8f-a77a-4d24-80bf-11feb71d56eb">
      <Value>5399</Value>
      <Value>5398</Value>
      <Value>5414</Value>
      <Value>5413</Value>
      <Value>76</Value>
      <Value>74</Value>
      <Value>4995</Value>
      <Value>3751</Value>
      <Value>534</Value>
    </TaxCatchAll>
    <CSDocumentType xmlns="811ae0ed-e42c-4991-8b44-6db0d276b37e">Malldokument (Checklista, formulär, blanketter, mallar)</CSDocumentType>
    <StartDate xmlns="http://schemas.microsoft.com/sharepoint/v3">2016-03-09T23:00:00+00:00</StartDate>
    <CSCommitteeNotes xmlns="811ae0ed-e42c-4991-8b44-6db0d276b37e">
      <Terms xmlns="http://schemas.microsoft.com/office/infopath/2007/PartnerControls"/>
    </CSCommitteeNotes>
    <CSUnitNotes xmlns="811ae0ed-e42c-4991-8b44-6db0d276b37e">
      <Terms xmlns="http://schemas.microsoft.com/office/infopath/2007/PartnerControls"/>
    </CSUnitNotes>
    <EndDate xmlns="http://schemas.microsoft.com/sharepoint/v3/fields">2026-12-31T23:55:00+01:00</EndDate>
    <_dlc_DocId xmlns="44512e8f-a77a-4d24-80bf-11feb71d56eb">KHY4RAKJPCXN-576-6191</_dlc_DocId>
    <_dlc_DocIdUrl xmlns="44512e8f-a77a-4d24-80bf-11feb71d56eb">
      <Url>http://insidan/information/reglerochstyrning/_layouts/DocIdRedir.aspx?ID=KHY4RAKJPCXN-576-6191</Url>
      <Description>KHY4RAKJPCXN-576-6191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kellefteå dokument" ma:contentTypeID="0x01010024A98CFCA2624D95A4BA7BEFACCC38DE0058D784E2ED12B94D8D038D75D5C18BFC" ma:contentTypeVersion="37" ma:contentTypeDescription="Innehållstyp för Skellefteå dokumentbibliotek." ma:contentTypeScope="" ma:versionID="e666faae7a75dcc49630bf903c07326c">
  <xsd:schema xmlns:xsd="http://www.w3.org/2001/XMLSchema" xmlns:xs="http://www.w3.org/2001/XMLSchema" xmlns:p="http://schemas.microsoft.com/office/2006/metadata/properties" xmlns:ns1="http://schemas.microsoft.com/sharepoint/v3" xmlns:ns2="44512e8f-a77a-4d24-80bf-11feb71d56eb" xmlns:ns3="811ae0ed-e42c-4991-8b44-6db0d276b37e" xmlns:ns4="http://schemas.microsoft.com/sharepoint/v3/fields" targetNamespace="http://schemas.microsoft.com/office/2006/metadata/properties" ma:root="true" ma:fieldsID="9a2f0073472fcc79a20f98a8a0005ade" ns1:_="" ns2:_="" ns3:_="" ns4:_="">
    <xsd:import namespace="http://schemas.microsoft.com/sharepoint/v3"/>
    <xsd:import namespace="44512e8f-a77a-4d24-80bf-11feb71d56eb"/>
    <xsd:import namespace="811ae0ed-e42c-4991-8b44-6db0d276b37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CSKeywordNotes" minOccurs="0"/>
                <xsd:element ref="ns3:CSServiceNotes"/>
                <xsd:element ref="ns3:CSDepartmentNotes"/>
                <xsd:element ref="ns3:CSUnitNotes" minOccurs="0"/>
                <xsd:element ref="ns3:CSProcessNotes" minOccurs="0"/>
                <xsd:element ref="ns3:CSDocumentType" minOccurs="0"/>
                <xsd:element ref="ns3:CSOwner" minOccurs="0"/>
                <xsd:element ref="ns3:CSCommitteeNotes" minOccurs="0"/>
                <xsd:element ref="ns1:StartDate"/>
                <xsd:element ref="ns4:EndDate"/>
                <xsd:element ref="ns3:CSPublish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tartDate" ma:index="27" ma:displayName="Gäller från och med" ma:default="[today]" ma:format="DateOnly" ma:internalName="Start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12e8f-a77a-4d24-80bf-11feb71d56e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description="" ma:list="{a768954f-0956-4bd1-8546-c5755e67703d}" ma:internalName="TaxCatchAll" ma:showField="CatchAllData" ma:web="44512e8f-a77a-4d24-80bf-11feb71d56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list="{a768954f-0956-4bd1-8546-c5755e67703d}" ma:internalName="TaxCatchAllLabel" ma:readOnly="true" ma:showField="CatchAllDataLabel" ma:web="44512e8f-a77a-4d24-80bf-11feb71d56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ae0ed-e42c-4991-8b44-6db0d276b37e" elementFormDefault="qualified">
    <xsd:import namespace="http://schemas.microsoft.com/office/2006/documentManagement/types"/>
    <xsd:import namespace="http://schemas.microsoft.com/office/infopath/2007/PartnerControls"/>
    <xsd:element name="CSKeywordNotes" ma:index="14" nillable="true" ma:taxonomy="true" ma:internalName="CSKeywordNotes" ma:taxonomyFieldName="CSKeyword" ma:displayName="Nyckelord" ma:fieldId="{177bf572-0751-4815-b511-bb77c92f6015}" ma:taxonomyMulti="true" ma:sspId="586333c8-12a5-4cce-97b5-33ac363878a9" ma:termSetId="530d921c-e083-493f-9cb0-d60f2b3e6f5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SServiceNotes" ma:index="16" ma:taxonomy="true" ma:internalName="CSServiceNotes" ma:taxonomyFieldName="CSService" ma:displayName="Förvaltning" ma:readOnly="false" ma:fieldId="{37d4f8af-41da-461b-a29e-5f27a1eaa9d8}" ma:taxonomyMulti="true" ma:sspId="586333c8-12a5-4cce-97b5-33ac363878a9" ma:termSetId="575fd749-7506-4aad-a7d2-3de204f90e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SDepartmentNotes" ma:index="18" ma:taxonomy="true" ma:internalName="CSDepartmentNotes" ma:taxonomyFieldName="CSDepartment" ma:displayName="Avdelning" ma:readOnly="false" ma:default="" ma:fieldId="{0402f494-219b-4ecb-9092-3850b35dced4}" ma:taxonomyMulti="true" ma:sspId="586333c8-12a5-4cce-97b5-33ac363878a9" ma:termSetId="929c040d-9b57-4904-bdc6-fa1ac9d293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SUnitNotes" ma:index="20" nillable="true" ma:taxonomy="true" ma:internalName="CSUnitNotes" ma:taxonomyFieldName="CSUnit" ma:displayName="Enhet" ma:readOnly="false" ma:fieldId="{899e1380-6011-47c8-b6b7-1afa6dd16611}" ma:taxonomyMulti="true" ma:sspId="586333c8-12a5-4cce-97b5-33ac363878a9" ma:termSetId="b323172e-bf9c-4deb-9147-4e2ba8a1fa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SProcessNotes" ma:index="22" nillable="true" ma:taxonomy="true" ma:internalName="CSProcessNotes" ma:taxonomyFieldName="CSProcess" ma:displayName="Process" ma:fieldId="{562103ef-a6ff-41cd-939b-a991df748d7d}" ma:taxonomyMulti="true" ma:sspId="586333c8-12a5-4cce-97b5-33ac363878a9" ma:termSetId="1e380c47-b1cf-4985-a9de-d4cf2ed1b6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SDocumentType" ma:index="23" nillable="true" ma:displayName="Typ av styrande dokument" ma:default="Malldokument (Checklista, formulär, blanketter, mallar)" ma:format="Dropdown" ma:internalName="CSDocumentType" ma:readOnly="false">
      <xsd:simpleType>
        <xsd:restriction base="dms:Choice">
          <xsd:enumeration value="Malldokument (Checklista, formulär, blanketter, mallar)"/>
          <xsd:enumeration value="Övergripande styrande dokument (Styrkort, policy, strategi, riktlinje, vision, handledning, vägledning, program)"/>
          <xsd:enumeration value="Detaljerat styrande dokument (Instruktion, rutin, avtal, regel, reglemente, delegation, processbeskrivning)"/>
        </xsd:restriction>
      </xsd:simpleType>
    </xsd:element>
    <xsd:element name="CSOwner" ma:index="24" nillable="true" ma:displayName="Informationsägare" ma:list="UserInfo" ma:SharePointGroup="0" ma:internalName="CS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SCommitteeNotes" ma:index="25" nillable="true" ma:taxonomy="true" ma:internalName="CSCommitteeNotes" ma:taxonomyFieldName="CSCommittee" ma:displayName="Nämnd" ma:fieldId="{ad95e21e-e4f3-4c68-85dd-aa1d0e386fd9}" ma:taxonomyMulti="true" ma:sspId="586333c8-12a5-4cce-97b5-33ac363878a9" ma:termSetId="2441dc23-2ae9-447a-93f4-e21d90a521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SPublisher" ma:index="29" nillable="true" ma:displayName="Publicist" ma:list="UserInfo" ma:SearchPeopleOnly="false" ma:SharePointGroup="0" ma:internalName="CSPublish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ndDate" ma:index="28" ma:displayName="Gäller till och med" ma:default="[today]" ma:format="DateTime" ma:internalName="End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950286-8B50-4960-B4D5-25922C05369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79E1089-9D0D-43EB-9770-CFAABCFEEA5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811ae0ed-e42c-4991-8b44-6db0d276b37e"/>
    <ds:schemaRef ds:uri="http://purl.org/dc/terms/"/>
    <ds:schemaRef ds:uri="44512e8f-a77a-4d24-80bf-11feb71d56eb"/>
    <ds:schemaRef ds:uri="http://schemas.microsoft.com/sharepoint/v3/field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78FC6E-1C13-4817-833E-97F53EC6D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512e8f-a77a-4d24-80bf-11feb71d56eb"/>
    <ds:schemaRef ds:uri="811ae0ed-e42c-4991-8b44-6db0d276b37e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FEBD8A6-6E0E-4554-A595-0D7138F63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16.9</Template>
  <TotalTime>2911</TotalTime>
  <Words>281</Words>
  <Application>Microsoft Office PowerPoint</Application>
  <PresentationFormat>Bredbild</PresentationFormat>
  <Paragraphs>73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16</vt:i4>
      </vt:variant>
    </vt:vector>
  </HeadingPairs>
  <TitlesOfParts>
    <vt:vector size="36" baseType="lpstr">
      <vt:lpstr>Arial</vt:lpstr>
      <vt:lpstr>Calibri</vt:lpstr>
      <vt:lpstr>Open Sans</vt:lpstr>
      <vt:lpstr>Open Sans Extrabold</vt:lpstr>
      <vt:lpstr>Open Sans Light</vt:lpstr>
      <vt:lpstr>Open Sans Semibold</vt:lpstr>
      <vt:lpstr>Vit</vt:lpstr>
      <vt:lpstr>Rubriksida</vt:lpstr>
      <vt:lpstr>Svart</vt:lpstr>
      <vt:lpstr>Grafit</vt:lpstr>
      <vt:lpstr>Ljusgrå</vt:lpstr>
      <vt:lpstr>Varmbrun</vt:lpstr>
      <vt:lpstr>Mörkblå</vt:lpstr>
      <vt:lpstr>Blå</vt:lpstr>
      <vt:lpstr>Orange</vt:lpstr>
      <vt:lpstr>Gul</vt:lpstr>
      <vt:lpstr>Plommon</vt:lpstr>
      <vt:lpstr>Ljuslila</vt:lpstr>
      <vt:lpstr>Petrol</vt:lpstr>
      <vt:lpstr>Mint</vt:lpstr>
      <vt:lpstr>PowerPoint-presentation</vt:lpstr>
      <vt:lpstr>… att skapa kraft och förmågor hos individer  så att de och organisationen går  från ett nuläge,  till ett önskat framtida läge.</vt:lpstr>
      <vt:lpstr>Bättre än igår eller Annorlunda än igår?</vt:lpstr>
      <vt:lpstr>Uppgiften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Skapa sence of urgency</vt:lpstr>
      <vt:lpstr> </vt:lpstr>
      <vt:lpstr>Förändringsledning</vt:lpstr>
    </vt:vector>
  </TitlesOfParts>
  <Company>Skellefteå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är en förändring?</dc:title>
  <dc:creator>Julia Landsell</dc:creator>
  <dc:description>Powerpointmall i kommunens grafiska profil. Format 16.9.</dc:description>
  <cp:lastModifiedBy>Julia Landsell</cp:lastModifiedBy>
  <cp:revision>234</cp:revision>
  <dcterms:created xsi:type="dcterms:W3CDTF">2018-06-08T05:48:42Z</dcterms:created>
  <dcterms:modified xsi:type="dcterms:W3CDTF">2019-08-29T11:35:53Z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0x01010024A98CFCA2624D95A4BA7BEFACCC38DE0058D784E2ED12B94D8D038D75D5C18BFC</vt:lpwstr>
  </property>
  <property fmtid="{D5CDD505-2E9C-101B-9397-08002B2CF9AE}" pid="3" name="_dlc_DocIdItemGuid">
    <vt:lpwstr>2dbba960-665b-4aa3-a619-42876208dae3</vt:lpwstr>
  </property>
  <property fmtid="{D5CDD505-2E9C-101B-9397-08002B2CF9AE}" pid="4" name="CSUnit">
    <vt:lpwstr/>
  </property>
  <property fmtid="{D5CDD505-2E9C-101B-9397-08002B2CF9AE}" pid="5" name="CSDepartment">
    <vt:lpwstr>534;#Kommunikation|8238e43c-edc5-45f3-91a1-e3bf4dd39e77</vt:lpwstr>
  </property>
  <property fmtid="{D5CDD505-2E9C-101B-9397-08002B2CF9AE}" pid="6" name="CSCommittee">
    <vt:lpwstr/>
  </property>
  <property fmtid="{D5CDD505-2E9C-101B-9397-08002B2CF9AE}" pid="7" name="CSService">
    <vt:lpwstr>76;#Support ＆ lokaler|6a1b364b-33e4-4c43-a1c3-ecfade71ec84</vt:lpwstr>
  </property>
  <property fmtid="{D5CDD505-2E9C-101B-9397-08002B2CF9AE}" pid="8" name="CSKeyword">
    <vt:lpwstr>74;#mall|2336cf18-e73b-45e0-bae1-9e65c4e4080d;#4995;#power point|18fb125d-c9fe-4e73-8c81-2f63eb289051;#3751;#Powerpoint|8555a278-3401-492c-b56f-7d6e59d2d0f4;#5398;#grafiska profilen|806a8a7a-43d6-4ad6-a9ec-0a266827820f;#5399;#ny grafisk profil|00cacebd-83</vt:lpwstr>
  </property>
  <property fmtid="{D5CDD505-2E9C-101B-9397-08002B2CF9AE}" pid="9" name="CSProcess">
    <vt:lpwstr/>
  </property>
</Properties>
</file>