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57" r:id="rId6"/>
    <p:sldId id="258" r:id="rId7"/>
    <p:sldId id="260" r:id="rId8"/>
    <p:sldId id="268" r:id="rId9"/>
    <p:sldId id="261" r:id="rId10"/>
    <p:sldId id="267" r:id="rId11"/>
    <p:sldId id="269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43" autoAdjust="0"/>
    <p:restoredTop sz="94660"/>
  </p:normalViewPr>
  <p:slideViewPr>
    <p:cSldViewPr>
      <p:cViewPr varScale="1">
        <p:scale>
          <a:sx n="69" d="100"/>
          <a:sy n="69" d="100"/>
        </p:scale>
        <p:origin x="118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dirty="0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0F60E51-DEA4-466F-B5BC-9801C69363B7}" type="datetimeFigureOut">
              <a:rPr lang="sv-SE" smtClean="0"/>
              <a:t>2020-09-30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3097368" y="692696"/>
            <a:ext cx="3021271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Tema </a:t>
            </a:r>
            <a:r>
              <a:rPr lang="sv-SE" sz="3600" dirty="0" smtClean="0">
                <a:latin typeface="Berlin Sans FB" panose="020E0602020502020306" pitchFamily="34" charset="0"/>
              </a:rPr>
              <a:t>5</a:t>
            </a:r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Språkhistoria</a:t>
            </a:r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2400" dirty="0" smtClean="0">
                <a:latin typeface="Berlin Sans FB" panose="020E0602020502020306" pitchFamily="34" charset="0"/>
              </a:rPr>
              <a:t>Jenny Wikedal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6" name="Picture 2" descr="http://1.bp.blogspot.com/_dibiqXik7FE/TTbnBI9gZKI/AAAAAAAAAXo/q2qfGLXbgxY/s320/IMG_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914" y="3284984"/>
            <a:ext cx="4886177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70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395536" y="548680"/>
            <a:ext cx="8550096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De första språken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De första skriftspråken 3500 f Kr: 	Sumerernas </a:t>
            </a:r>
            <a:r>
              <a:rPr lang="sv-SE" i="1" dirty="0" smtClean="0">
                <a:latin typeface="Berlin Sans FB" panose="020E0602020502020306" pitchFamily="34" charset="0"/>
              </a:rPr>
              <a:t>kilskrift</a:t>
            </a:r>
            <a:r>
              <a:rPr lang="sv-SE" dirty="0" smtClean="0">
                <a:latin typeface="Berlin Sans FB" panose="020E0602020502020306" pitchFamily="34" charset="0"/>
              </a:rPr>
              <a:t> (Mesopotamien/Irak), </a:t>
            </a:r>
          </a:p>
          <a:p>
            <a:r>
              <a:rPr lang="sv-SE" dirty="0">
                <a:latin typeface="Berlin Sans FB" panose="020E0602020502020306" pitchFamily="34" charset="0"/>
              </a:rPr>
              <a:t>	</a:t>
            </a:r>
            <a:r>
              <a:rPr lang="sv-SE" dirty="0" smtClean="0">
                <a:latin typeface="Berlin Sans FB" panose="020E0602020502020306" pitchFamily="34" charset="0"/>
              </a:rPr>
              <a:t>			</a:t>
            </a:r>
            <a:r>
              <a:rPr lang="sv-SE" dirty="0" smtClean="0">
                <a:latin typeface="Berlin Sans FB" panose="020E0602020502020306" pitchFamily="34" charset="0"/>
              </a:rPr>
              <a:t>Egypternas </a:t>
            </a:r>
            <a:r>
              <a:rPr lang="sv-SE" i="1" dirty="0" smtClean="0">
                <a:latin typeface="Berlin Sans FB" panose="020E0602020502020306" pitchFamily="34" charset="0"/>
              </a:rPr>
              <a:t>hieroglyfer</a:t>
            </a:r>
            <a:r>
              <a:rPr lang="sv-SE" i="1" dirty="0">
                <a:latin typeface="Berlin Sans FB" panose="020E0602020502020306" pitchFamily="34" charset="0"/>
              </a:rPr>
              <a:t>.</a:t>
            </a:r>
            <a:r>
              <a:rPr lang="sv-SE" i="1" dirty="0" smtClean="0">
                <a:latin typeface="Berlin Sans FB" panose="020E0602020502020306" pitchFamily="34" charset="0"/>
              </a:rPr>
              <a:t> </a:t>
            </a:r>
            <a:r>
              <a:rPr lang="sv-SE" dirty="0" smtClean="0">
                <a:latin typeface="Berlin Sans FB" panose="020E0602020502020306" pitchFamily="34" charset="0"/>
              </a:rPr>
              <a:t>Ordbilder, sak/företeelse.</a:t>
            </a:r>
            <a:endParaRPr lang="sv-SE" i="1" dirty="0" smtClean="0">
              <a:latin typeface="Berlin Sans FB" panose="020E0602020502020306" pitchFamily="34" charset="0"/>
            </a:endParaRPr>
          </a:p>
          <a:p>
            <a:endParaRPr lang="sv-SE" i="1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”De är ett enda folk och har alla samma språk. Detta är bara början. Nu är ingenting omöjligt för dem, vad de än föresätter sig. Vi stiger ned och skapar förvirring i deras språk. Så att den ene inte förstår vad den andre säger” (1 Mos. 11:5-7)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i="1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Från myt till vetenskap – genom bevarade skrifter har </a:t>
            </a:r>
          </a:p>
          <a:p>
            <a:r>
              <a:rPr lang="sv-SE" dirty="0" smtClean="0">
                <a:latin typeface="Berlin Sans FB" panose="020E0602020502020306" pitchFamily="34" charset="0"/>
              </a:rPr>
              <a:t>     pusslet lagts och ett gemensamt urspråk -Urindoeuropeiska</a:t>
            </a:r>
            <a:endParaRPr lang="sv-SE" dirty="0">
              <a:latin typeface="Berlin Sans FB" panose="020E0602020502020306" pitchFamily="34" charset="0"/>
            </a:endParaRPr>
          </a:p>
          <a:p>
            <a:r>
              <a:rPr lang="sv-SE" altLang="sv-SE" sz="2000" dirty="0" smtClean="0">
                <a:latin typeface="Berlin Sans FB" panose="020E0602020502020306" pitchFamily="34" charset="0"/>
              </a:rPr>
              <a:t>    </a:t>
            </a:r>
            <a:r>
              <a:rPr lang="sv-SE" altLang="sv-SE" dirty="0" smtClean="0">
                <a:latin typeface="Berlin Sans FB" panose="020E0602020502020306" pitchFamily="34" charset="0"/>
              </a:rPr>
              <a:t>har återskapats.</a:t>
            </a:r>
          </a:p>
          <a:p>
            <a:endParaRPr lang="sv-SE" alt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altLang="sv-SE" dirty="0" smtClean="0">
                <a:latin typeface="Berlin Sans FB" panose="020E0602020502020306" pitchFamily="34" charset="0"/>
              </a:rPr>
              <a:t>Ur urspråket bildas den indoeuropeiska språkfamiljen.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alt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altLang="sv-SE" dirty="0" smtClean="0">
                <a:latin typeface="Berlin Sans FB" panose="020E0602020502020306" pitchFamily="34" charset="0"/>
              </a:rPr>
              <a:t>Språken i en språkfamilj har gemensamma arvord, ord som</a:t>
            </a:r>
          </a:p>
          <a:p>
            <a:r>
              <a:rPr lang="sv-SE" altLang="sv-SE" dirty="0" smtClean="0">
                <a:latin typeface="Berlin Sans FB" panose="020E0602020502020306" pitchFamily="34" charset="0"/>
              </a:rPr>
              <a:t>     l</a:t>
            </a:r>
            <a:r>
              <a:rPr lang="sv-SE" altLang="sv-SE" dirty="0" smtClean="0">
                <a:latin typeface="Berlin Sans FB" panose="020E0602020502020306" pitchFamily="34" charset="0"/>
              </a:rPr>
              <a:t>iknar varandra. I indoeuropeiskan är det räkneord, </a:t>
            </a:r>
          </a:p>
          <a:p>
            <a:r>
              <a:rPr lang="sv-SE" altLang="sv-SE" dirty="0">
                <a:latin typeface="Berlin Sans FB" panose="020E0602020502020306" pitchFamily="34" charset="0"/>
              </a:rPr>
              <a:t> </a:t>
            </a:r>
            <a:r>
              <a:rPr lang="sv-SE" altLang="sv-SE" dirty="0" smtClean="0">
                <a:latin typeface="Berlin Sans FB" panose="020E0602020502020306" pitchFamily="34" charset="0"/>
              </a:rPr>
              <a:t>    </a:t>
            </a:r>
            <a:r>
              <a:rPr lang="sv-SE" altLang="sv-SE" dirty="0" smtClean="0">
                <a:latin typeface="Berlin Sans FB" panose="020E0602020502020306" pitchFamily="34" charset="0"/>
              </a:rPr>
              <a:t>släktskaps- och naturord.</a:t>
            </a:r>
          </a:p>
          <a:p>
            <a:endParaRPr lang="sv-SE" alt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altLang="sv-SE" dirty="0" smtClean="0">
                <a:latin typeface="Berlin Sans FB" panose="020E0602020502020306" pitchFamily="34" charset="0"/>
              </a:rPr>
              <a:t>En språkfamilj har också snarlik meningsbyggnad.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altLang="sv-SE" dirty="0" smtClean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altLang="sv-SE" dirty="0">
              <a:latin typeface="Berlin Sans FB" panose="020E0602020502020306" pitchFamily="34" charset="0"/>
            </a:endParaRPr>
          </a:p>
          <a:p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alt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4" name="Picture 2" descr="Bildresultat för hieroglyf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7" y="3717032"/>
            <a:ext cx="2602638" cy="2791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08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2" descr="Lag och rätt | Samhällskunskap | SO-rummet"/>
          <p:cNvSpPr>
            <a:spLocks noChangeAspect="1" noChangeArrowheads="1"/>
          </p:cNvSpPr>
          <p:nvPr/>
        </p:nvSpPr>
        <p:spPr bwMode="auto">
          <a:xfrm>
            <a:off x="1259631" y="5445224"/>
            <a:ext cx="664839" cy="66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sp>
        <p:nvSpPr>
          <p:cNvPr id="8" name="AutoShape 4" descr="Lag och rätt | Samhällskunskap | SO-rumm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98" y="587096"/>
            <a:ext cx="8328991" cy="3975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98" y="4563092"/>
            <a:ext cx="8324685" cy="2111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5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55576" y="908720"/>
            <a:ext cx="7966599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sz="2800" dirty="0" smtClean="0">
                <a:latin typeface="Berlin Sans FB" panose="020E0602020502020306" pitchFamily="34" charset="0"/>
              </a:rPr>
              <a:t>Språkförändringar</a:t>
            </a:r>
          </a:p>
          <a:p>
            <a:endParaRPr lang="sv-SE" altLang="sv-SE" sz="2800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altLang="sv-SE" dirty="0" smtClean="0">
                <a:latin typeface="Berlin Sans FB" panose="020E0602020502020306" pitchFamily="34" charset="0"/>
              </a:rPr>
              <a:t>Det finns 6-7000 språk i världen, men många är små.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alt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Papua Nya Guinea 2,5 miljoner invånare och 800 olika språk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Små språk dör ut, då färre använder dem i vardagen och stora språk kan växa till följd av globaliseringen.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Berlin Sans FB" panose="020E0602020502020306" pitchFamily="34" charset="0"/>
              </a:rPr>
              <a:t>Varje gång ett språk dör ut försvinner också ett sätt att uppfatta verkligheten och ett unikt sätt att tänka och </a:t>
            </a:r>
            <a:r>
              <a:rPr lang="sv-SE" dirty="0" smtClean="0">
                <a:latin typeface="Berlin Sans FB" panose="020E0602020502020306" pitchFamily="34" charset="0"/>
              </a:rPr>
              <a:t>leva.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FF0000"/>
                </a:solidFill>
                <a:latin typeface="Berlin Sans FB" panose="020E0602020502020306" pitchFamily="34" charset="0"/>
              </a:rPr>
              <a:t>D</a:t>
            </a:r>
            <a:r>
              <a:rPr lang="sv-SE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en </a:t>
            </a:r>
            <a:r>
              <a:rPr lang="sv-SE" dirty="0">
                <a:solidFill>
                  <a:srgbClr val="FF0000"/>
                </a:solidFill>
                <a:latin typeface="Berlin Sans FB" panose="020E0602020502020306" pitchFamily="34" charset="0"/>
              </a:rPr>
              <a:t>neolitiska revolutionen (6500-3500 f.Kr.), </a:t>
            </a:r>
            <a:r>
              <a:rPr lang="sv-SE" sz="1400" dirty="0">
                <a:solidFill>
                  <a:srgbClr val="FF0000"/>
                </a:solidFill>
                <a:latin typeface="Berlin Sans FB" panose="020E0602020502020306" pitchFamily="34" charset="0"/>
              </a:rPr>
              <a:t>övergången från fångst och samlarekonomi till återbruk och boskapsskötsel,</a:t>
            </a:r>
            <a:r>
              <a:rPr lang="sv-SE" dirty="0">
                <a:latin typeface="Berlin Sans FB" panose="020E0602020502020306" pitchFamily="34" charset="0"/>
              </a:rPr>
              <a:t> </a:t>
            </a:r>
            <a:r>
              <a:rPr lang="sv-SE" dirty="0" smtClean="0">
                <a:latin typeface="Berlin Sans FB" panose="020E0602020502020306" pitchFamily="34" charset="0"/>
              </a:rPr>
              <a:t>med en fast boplats var en viktig faktor</a:t>
            </a:r>
            <a:r>
              <a:rPr lang="sv-SE" dirty="0">
                <a:latin typeface="Berlin Sans FB" panose="020E0602020502020306" pitchFamily="34" charset="0"/>
              </a:rPr>
              <a:t> </a:t>
            </a:r>
            <a:r>
              <a:rPr lang="sv-SE" dirty="0" smtClean="0">
                <a:latin typeface="Berlin Sans FB" panose="020E0602020502020306" pitchFamily="34" charset="0"/>
              </a:rPr>
              <a:t>till att det från indoeuropeiskan utvecklades olika språk på olika platser.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Dialekt eller språk – Landsgränser avgör: I Kina finns många dialekter och människor i olika delar av landet har svårt att förstå varandra. De nordiska språken har många likheter och vi kan oftast förstå varandra.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45720" indent="0">
              <a:buNone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altLang="sv-SE" dirty="0" smtClean="0">
              <a:latin typeface="Berlin Sans FB" panose="020E0602020502020306" pitchFamily="34" charset="0"/>
            </a:endParaRPr>
          </a:p>
          <a:p>
            <a:r>
              <a:rPr lang="sv-SE" altLang="sv-SE" dirty="0" smtClean="0">
                <a:latin typeface="Berlin Sans FB" panose="020E0602020502020306" pitchFamily="34" charset="0"/>
              </a:rPr>
              <a:t> </a:t>
            </a:r>
            <a:endParaRPr lang="sv-SE" altLang="sv-SE" dirty="0" smtClean="0">
              <a:latin typeface="Berlin Sans FB" panose="020E0602020502020306" pitchFamily="34" charset="0"/>
            </a:endParaRPr>
          </a:p>
        </p:txBody>
      </p:sp>
      <p:sp>
        <p:nvSpPr>
          <p:cNvPr id="8" name="AutoShape 6" descr="Skapa din egen bok – enkelt och smidigt! - Type &amp; Tell"/>
          <p:cNvSpPr>
            <a:spLocks noChangeAspect="1" noChangeArrowheads="1"/>
          </p:cNvSpPr>
          <p:nvPr/>
        </p:nvSpPr>
        <p:spPr bwMode="auto">
          <a:xfrm>
            <a:off x="214313" y="-144463"/>
            <a:ext cx="246062" cy="24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789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55576" y="764704"/>
            <a:ext cx="760655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Lingua franca: När grupper med olika modersmål möts kan ett tredje språk behöva användas, för att skapa förståelse. De vanligaste språken är de största, engelska, arabiska, mandarin, swahili och hindi.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Pidginspråk: I språkmöten med </a:t>
            </a:r>
            <a:r>
              <a:rPr lang="sv-SE" dirty="0">
                <a:latin typeface="Berlin Sans FB" panose="020E0602020502020306" pitchFamily="34" charset="0"/>
              </a:rPr>
              <a:t>l</a:t>
            </a:r>
            <a:r>
              <a:rPr lang="sv-SE" dirty="0" smtClean="0">
                <a:latin typeface="Berlin Sans FB" panose="020E0602020502020306" pitchFamily="34" charset="0"/>
              </a:rPr>
              <a:t>ingua franca uppstår ibland nya språk med enkla strukturer, så kallade pidginspråk.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Sker </a:t>
            </a:r>
            <a:r>
              <a:rPr lang="sv-SE" dirty="0">
                <a:latin typeface="Berlin Sans FB" panose="020E0602020502020306" pitchFamily="34" charset="0"/>
              </a:rPr>
              <a:t>t.ex. vid handelsförbindelser, i områden kring gränstrakter eller områden där många språk talas av andra orsaker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Pidgin </a:t>
            </a:r>
            <a:r>
              <a:rPr lang="sv-SE" dirty="0">
                <a:latin typeface="Berlin Sans FB" panose="020E0602020502020306" pitchFamily="34" charset="0"/>
              </a:rPr>
              <a:t>är ett starkt förenklat språk med begränsat ordförråd (ung. 1500 ord) som byggs upp av lånord. Många begrepp måste därför uttryckas med hjälp av omskrivningar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Pidgin </a:t>
            </a:r>
            <a:r>
              <a:rPr lang="sv-SE" dirty="0">
                <a:latin typeface="Berlin Sans FB" panose="020E0602020502020306" pitchFamily="34" charset="0"/>
              </a:rPr>
              <a:t>betraktas ofta med förakt och har fått benämningar som ”broken English” eller ”bastard </a:t>
            </a:r>
            <a:r>
              <a:rPr lang="sv-SE" dirty="0">
                <a:latin typeface="Berlin Sans FB" panose="020E0602020502020306" pitchFamily="34" charset="0"/>
              </a:rPr>
              <a:t>Portugese</a:t>
            </a:r>
            <a:r>
              <a:rPr lang="sv-SE" dirty="0" smtClean="0">
                <a:latin typeface="Berlin Sans FB" panose="020E0602020502020306" pitchFamily="34" charset="0"/>
              </a:rPr>
              <a:t>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Pidginspråk </a:t>
            </a:r>
            <a:r>
              <a:rPr lang="sv-SE" dirty="0">
                <a:latin typeface="Berlin Sans FB" panose="020E0602020502020306" pitchFamily="34" charset="0"/>
              </a:rPr>
              <a:t>är kortlivade. När förutsättningarna för dem ändras försvinner de. Så skedde med det pidginspråk som amerikaner och vietnameser utvecklade under </a:t>
            </a:r>
            <a:r>
              <a:rPr lang="sv-SE" dirty="0" smtClean="0">
                <a:latin typeface="Berlin Sans FB" panose="020E0602020502020306" pitchFamily="34" charset="0"/>
              </a:rPr>
              <a:t>Vietnamkriget.</a:t>
            </a:r>
          </a:p>
          <a:p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97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39552" y="1196752"/>
            <a:ext cx="7848872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sz="2800" dirty="0" smtClean="0">
                <a:latin typeface="Berlin Sans FB" panose="020E0602020502020306" pitchFamily="34" charset="0"/>
              </a:rPr>
              <a:t>Skriftspråkets betydelse</a:t>
            </a:r>
          </a:p>
          <a:p>
            <a:endParaRPr lang="sv-SE" altLang="sv-SE" sz="2800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Skrift </a:t>
            </a:r>
            <a:r>
              <a:rPr lang="sv-SE" dirty="0">
                <a:latin typeface="Berlin Sans FB" panose="020E0602020502020306" pitchFamily="34" charset="0"/>
              </a:rPr>
              <a:t>bevarar språket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Med </a:t>
            </a:r>
            <a:r>
              <a:rPr lang="sv-SE" dirty="0">
                <a:latin typeface="Berlin Sans FB" panose="020E0602020502020306" pitchFamily="34" charset="0"/>
              </a:rPr>
              <a:t>skriftens hjälp kan man normalisera och styra språket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Skrift </a:t>
            </a:r>
            <a:r>
              <a:rPr lang="sv-SE" dirty="0">
                <a:latin typeface="Berlin Sans FB" panose="020E0602020502020306" pitchFamily="34" charset="0"/>
              </a:rPr>
              <a:t>gör det möjligt att kommunicera över tid och rum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Skrift </a:t>
            </a:r>
            <a:r>
              <a:rPr lang="sv-SE" dirty="0">
                <a:latin typeface="Berlin Sans FB" panose="020E0602020502020306" pitchFamily="34" charset="0"/>
              </a:rPr>
              <a:t>innebär att man kan systematisera och sprida kunskaper, erfarenheter och upplevelser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latin typeface="Berlin Sans FB" panose="020E0602020502020306" pitchFamily="34" charset="0"/>
              </a:rPr>
              <a:t>Med </a:t>
            </a:r>
            <a:r>
              <a:rPr lang="sv-SE" dirty="0">
                <a:latin typeface="Berlin Sans FB" panose="020E0602020502020306" pitchFamily="34" charset="0"/>
              </a:rPr>
              <a:t>skriften börjar vår historia</a:t>
            </a:r>
            <a:r>
              <a:rPr lang="sv-SE" dirty="0" smtClean="0">
                <a:latin typeface="Berlin Sans FB" panose="020E0602020502020306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Berlin Sans FB" panose="020E0602020502020306" pitchFamily="34" charset="0"/>
            </a:endParaRP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endParaRPr lang="sv-SE" altLang="sv-SE" sz="2800" dirty="0" smtClean="0">
              <a:latin typeface="Berlin Sans FB" panose="020E0602020502020306" pitchFamily="34" charset="0"/>
            </a:endParaRP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endParaRPr lang="sv-SE" altLang="sv-SE" sz="2400" dirty="0">
              <a:latin typeface="Berlin Sans FB" panose="020E0602020502020306" pitchFamily="34" charset="0"/>
            </a:endParaRPr>
          </a:p>
          <a:p>
            <a:endParaRPr lang="sv-SE" altLang="sv-SE" sz="2400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1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39552" y="980728"/>
            <a:ext cx="820891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Före svenskan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 smtClean="0">
                <a:latin typeface="Berlin Sans FB" panose="020E0602020502020306" pitchFamily="34" charset="0"/>
              </a:rPr>
              <a:t>Urgermanska</a:t>
            </a:r>
            <a:r>
              <a:rPr lang="sv-SE" dirty="0" smtClean="0">
                <a:latin typeface="Berlin Sans FB" panose="020E0602020502020306" pitchFamily="34" charset="0"/>
              </a:rPr>
              <a:t> (200 f KR-200 e Kr): Betoning på första stavelsen.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 smtClean="0">
                <a:latin typeface="Berlin Sans FB" panose="020E0602020502020306" pitchFamily="34" charset="0"/>
              </a:rPr>
              <a:t>Urnordiska </a:t>
            </a:r>
            <a:r>
              <a:rPr lang="sv-SE" dirty="0" smtClean="0">
                <a:latin typeface="Berlin Sans FB" panose="020E0602020502020306" pitchFamily="34" charset="0"/>
              </a:rPr>
              <a:t>(200-800): j- och w-ljud försvann (</a:t>
            </a:r>
            <a:r>
              <a:rPr lang="sv-SE" dirty="0" smtClean="0">
                <a:latin typeface="Berlin Sans FB" panose="020E0602020502020306" pitchFamily="34" charset="0"/>
              </a:rPr>
              <a:t>jung</a:t>
            </a:r>
            <a:r>
              <a:rPr lang="sv-SE" dirty="0" smtClean="0">
                <a:latin typeface="Berlin Sans FB" panose="020E0602020502020306" pitchFamily="34" charset="0"/>
              </a:rPr>
              <a:t>-ung, </a:t>
            </a:r>
            <a:r>
              <a:rPr lang="sv-SE" dirty="0" smtClean="0">
                <a:latin typeface="Berlin Sans FB" panose="020E0602020502020306" pitchFamily="34" charset="0"/>
              </a:rPr>
              <a:t>wulfar-ulvr</a:t>
            </a:r>
            <a:r>
              <a:rPr lang="sv-SE" dirty="0" smtClean="0">
                <a:latin typeface="Berlin Sans FB" panose="020E0602020502020306" pitchFamily="34" charset="0"/>
              </a:rPr>
              <a:t>)</a:t>
            </a:r>
          </a:p>
          <a:p>
            <a:r>
              <a:rPr lang="sv-SE" dirty="0">
                <a:latin typeface="Berlin Sans FB" panose="020E0602020502020306" pitchFamily="34" charset="0"/>
              </a:rPr>
              <a:t> </a:t>
            </a:r>
            <a:r>
              <a:rPr lang="sv-SE" dirty="0" smtClean="0">
                <a:latin typeface="Berlin Sans FB" panose="020E0602020502020306" pitchFamily="34" charset="0"/>
              </a:rPr>
              <a:t>    </a:t>
            </a:r>
            <a:r>
              <a:rPr lang="sv-SE" dirty="0" smtClean="0">
                <a:latin typeface="Berlin Sans FB" panose="020E0602020502020306" pitchFamily="34" charset="0"/>
              </a:rPr>
              <a:t>Urnordiska runraden: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 smtClean="0">
                <a:latin typeface="Berlin Sans FB" panose="020E0602020502020306" pitchFamily="34" charset="0"/>
              </a:rPr>
              <a:t>Runsvenska</a:t>
            </a:r>
            <a:r>
              <a:rPr lang="sv-SE" dirty="0" smtClean="0">
                <a:latin typeface="Berlin Sans FB" panose="020E0602020502020306" pitchFamily="34" charset="0"/>
              </a:rPr>
              <a:t> (800-1225): Ny runrad 24 tecken blir 16. </a:t>
            </a:r>
          </a:p>
          <a:p>
            <a:r>
              <a:rPr lang="sv-SE" dirty="0" smtClean="0">
                <a:latin typeface="Berlin Sans FB" panose="020E0602020502020306" pitchFamily="34" charset="0"/>
              </a:rPr>
              <a:t>- Diftonger börjar försvinna, </a:t>
            </a:r>
            <a:r>
              <a:rPr lang="sv-SE" dirty="0" smtClean="0">
                <a:latin typeface="Berlin Sans FB" panose="020E0602020502020306" pitchFamily="34" charset="0"/>
              </a:rPr>
              <a:t>stein</a:t>
            </a:r>
            <a:r>
              <a:rPr lang="sv-SE" dirty="0" smtClean="0">
                <a:latin typeface="Berlin Sans FB" panose="020E0602020502020306" pitchFamily="34" charset="0"/>
              </a:rPr>
              <a:t>=&gt;sten. </a:t>
            </a:r>
          </a:p>
          <a:p>
            <a:r>
              <a:rPr lang="sv-SE" dirty="0" smtClean="0">
                <a:latin typeface="Berlin Sans FB" panose="020E0602020502020306" pitchFamily="34" charset="0"/>
              </a:rPr>
              <a:t>- </a:t>
            </a:r>
            <a:r>
              <a:rPr lang="sv-SE" dirty="0" smtClean="0">
                <a:latin typeface="Berlin Sans FB" panose="020E0602020502020306" pitchFamily="34" charset="0"/>
              </a:rPr>
              <a:t>Kristendommen</a:t>
            </a:r>
            <a:r>
              <a:rPr lang="sv-SE" dirty="0" smtClean="0">
                <a:latin typeface="Berlin Sans FB" panose="020E0602020502020306" pitchFamily="34" charset="0"/>
              </a:rPr>
              <a:t> kommer med latinet</a:t>
            </a:r>
            <a:r>
              <a:rPr lang="sv-SE" dirty="0">
                <a:latin typeface="Berlin Sans FB" panose="020E0602020502020306" pitchFamily="34" charset="0"/>
              </a:rPr>
              <a:t>.</a:t>
            </a:r>
            <a:r>
              <a:rPr lang="sv-SE" dirty="0" smtClean="0">
                <a:latin typeface="Berlin Sans FB" panose="020E0602020502020306" pitchFamily="34" charset="0"/>
              </a:rPr>
              <a:t> </a:t>
            </a:r>
          </a:p>
          <a:p>
            <a:r>
              <a:rPr lang="sv-SE" dirty="0" smtClean="0">
                <a:latin typeface="Berlin Sans FB" panose="020E0602020502020306" pitchFamily="34" charset="0"/>
              </a:rPr>
              <a:t>- Man övergår från att skriva på trä och sten till pergament och bläck.</a:t>
            </a:r>
          </a:p>
          <a:p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 smtClean="0">
                <a:latin typeface="Berlin Sans FB" panose="020E0602020502020306" pitchFamily="34" charset="0"/>
              </a:rPr>
              <a:t>Fornsvenska</a:t>
            </a:r>
            <a:r>
              <a:rPr lang="sv-SE" dirty="0" smtClean="0">
                <a:latin typeface="Berlin Sans FB" panose="020E0602020502020306" pitchFamily="34" charset="0"/>
              </a:rPr>
              <a:t> (1225-1526): Svenskan och Sverige föds. </a:t>
            </a:r>
          </a:p>
          <a:p>
            <a:r>
              <a:rPr lang="sv-SE" dirty="0" smtClean="0">
                <a:latin typeface="Berlin Sans FB" panose="020E0602020502020306" pitchFamily="34" charset="0"/>
              </a:rPr>
              <a:t>- Landskapslagar,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T</a:t>
            </a:r>
            <a:r>
              <a:rPr lang="sv-SE" dirty="0" smtClean="0">
                <a:latin typeface="Berlin Sans FB" panose="020E0602020502020306" pitchFamily="34" charset="0"/>
              </a:rPr>
              <a:t>ysk-svenska handelsförbundet Hansan, tyska lånord (betala, resa, räkna), prefix (an-, be-/bi-, er-, för-, </a:t>
            </a:r>
            <a:r>
              <a:rPr lang="sv-SE" dirty="0" smtClean="0">
                <a:latin typeface="Berlin Sans FB" panose="020E0602020502020306" pitchFamily="34" charset="0"/>
              </a:rPr>
              <a:t>und</a:t>
            </a:r>
            <a:r>
              <a:rPr lang="sv-SE" dirty="0" smtClean="0">
                <a:latin typeface="Berlin Sans FB" panose="020E0602020502020306" pitchFamily="34" charset="0"/>
              </a:rPr>
              <a:t>-, anfalla, undvika), suffix (-</a:t>
            </a:r>
            <a:r>
              <a:rPr lang="sv-SE" dirty="0" smtClean="0">
                <a:latin typeface="Berlin Sans FB" panose="020E0602020502020306" pitchFamily="34" charset="0"/>
              </a:rPr>
              <a:t>inna</a:t>
            </a:r>
            <a:r>
              <a:rPr lang="sv-SE" dirty="0" smtClean="0">
                <a:latin typeface="Berlin Sans FB" panose="020E0602020502020306" pitchFamily="34" charset="0"/>
              </a:rPr>
              <a:t>, -ska, -het, -bar, -</a:t>
            </a:r>
            <a:r>
              <a:rPr lang="sv-SE" dirty="0" smtClean="0">
                <a:latin typeface="Berlin Sans FB" panose="020E0602020502020306" pitchFamily="34" charset="0"/>
              </a:rPr>
              <a:t>aktig</a:t>
            </a:r>
            <a:r>
              <a:rPr lang="sv-SE" dirty="0" smtClean="0">
                <a:latin typeface="Berlin Sans FB" panose="020E0602020502020306" pitchFamily="34" charset="0"/>
              </a:rPr>
              <a:t>, värdinna, falskhet, delaktig) och adjektivändelser (-</a:t>
            </a:r>
            <a:r>
              <a:rPr lang="sv-SE" dirty="0" smtClean="0">
                <a:latin typeface="Berlin Sans FB" panose="020E0602020502020306" pitchFamily="34" charset="0"/>
              </a:rPr>
              <a:t>ig</a:t>
            </a:r>
            <a:r>
              <a:rPr lang="sv-SE" dirty="0" smtClean="0">
                <a:latin typeface="Berlin Sans FB" panose="020E0602020502020306" pitchFamily="34" charset="0"/>
              </a:rPr>
              <a:t>, -</a:t>
            </a:r>
            <a:r>
              <a:rPr lang="sv-SE" dirty="0" smtClean="0">
                <a:latin typeface="Berlin Sans FB" panose="020E0602020502020306" pitchFamily="34" charset="0"/>
              </a:rPr>
              <a:t>og</a:t>
            </a:r>
            <a:r>
              <a:rPr lang="sv-SE" dirty="0" smtClean="0">
                <a:latin typeface="Berlin Sans FB" panose="020E0602020502020306" pitchFamily="34" charset="0"/>
              </a:rPr>
              <a:t>, nyttig, idog)</a:t>
            </a:r>
          </a:p>
          <a:p>
            <a:endParaRPr lang="sv-SE" dirty="0" smtClean="0">
              <a:latin typeface="Berlin Sans FB" panose="020E0602020502020306" pitchFamily="34" charset="0"/>
            </a:endParaRPr>
          </a:p>
        </p:txBody>
      </p:sp>
      <p:pic>
        <p:nvPicPr>
          <p:cNvPr id="4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3203848" y="2132856"/>
            <a:ext cx="5243289" cy="42341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890841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67544" y="980728"/>
            <a:ext cx="79208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>
                <a:latin typeface="Berlin Sans FB" panose="020E0602020502020306" pitchFamily="34" charset="0"/>
              </a:rPr>
              <a:t>Nysvenskan</a:t>
            </a:r>
            <a:r>
              <a:rPr lang="sv-SE" dirty="0">
                <a:latin typeface="Berlin Sans FB" panose="020E0602020502020306" pitchFamily="34" charset="0"/>
              </a:rPr>
              <a:t> (1526-1906): </a:t>
            </a:r>
            <a:endParaRPr lang="sv-SE" dirty="0" smtClean="0">
              <a:latin typeface="Berlin Sans FB" panose="020E0602020502020306" pitchFamily="34" charset="0"/>
            </a:endParaRPr>
          </a:p>
          <a:p>
            <a:r>
              <a:rPr lang="sv-SE" dirty="0" smtClean="0">
                <a:latin typeface="Berlin Sans FB" panose="020E0602020502020306" pitchFamily="34" charset="0"/>
              </a:rPr>
              <a:t>- Kalmarunionen </a:t>
            </a:r>
            <a:r>
              <a:rPr lang="sv-SE" dirty="0">
                <a:latin typeface="Berlin Sans FB" panose="020E0602020502020306" pitchFamily="34" charset="0"/>
              </a:rPr>
              <a:t>har upplösts, Sverige och </a:t>
            </a:r>
            <a:r>
              <a:rPr lang="sv-SE" dirty="0" smtClean="0">
                <a:latin typeface="Berlin Sans FB" panose="020E0602020502020306" pitchFamily="34" charset="0"/>
              </a:rPr>
              <a:t>Danmark </a:t>
            </a:r>
            <a:r>
              <a:rPr lang="sv-SE" dirty="0">
                <a:latin typeface="Berlin Sans FB" panose="020E0602020502020306" pitchFamily="34" charset="0"/>
              </a:rPr>
              <a:t>blir två stater. </a:t>
            </a: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Boktryckarkonsten</a:t>
            </a:r>
            <a:r>
              <a:rPr lang="sv-SE" dirty="0">
                <a:latin typeface="Berlin Sans FB" panose="020E0602020502020306" pitchFamily="34" charset="0"/>
              </a:rPr>
              <a:t>. </a:t>
            </a: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Gustav </a:t>
            </a:r>
            <a:r>
              <a:rPr lang="sv-SE" dirty="0">
                <a:latin typeface="Berlin Sans FB" panose="020E0602020502020306" pitchFamily="34" charset="0"/>
              </a:rPr>
              <a:t>Vasas bibel (1526 och 1541) Nya testamentet på svenska (tidigare latin), aa=&gt;å. </a:t>
            </a:r>
            <a:endParaRPr lang="sv-SE" dirty="0" smtClean="0">
              <a:latin typeface="Berlin Sans FB" panose="020E0602020502020306" pitchFamily="34" charset="0"/>
            </a:endParaRP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Franska lånord inom militär och kultur på 1600-talet marschera, skjuta, frisyr, garderob, scen, choklad, maräng.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Karl </a:t>
            </a:r>
            <a:r>
              <a:rPr lang="sv-SE" dirty="0">
                <a:latin typeface="Berlin Sans FB" panose="020E0602020502020306" pitchFamily="34" charset="0"/>
              </a:rPr>
              <a:t>XII:s bibel (1703) onödiga h och f togs bort (sadhe, hadhe=&gt;sade, hade och affton=&gt;afton</a:t>
            </a:r>
            <a:r>
              <a:rPr lang="sv-SE" dirty="0" smtClean="0">
                <a:latin typeface="Berlin Sans FB" panose="020E0602020502020306" pitchFamily="34" charset="0"/>
              </a:rPr>
              <a:t>)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Svenska som vetenskapsspråk vid universiteten.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Svenska akademien instiftades 1786 av Gustav III, ska jobba för det svenska språkets renhet, språklära och ordbok.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Industrialism och dagstidningar.</a:t>
            </a:r>
          </a:p>
          <a:p>
            <a:pPr marL="285750" indent="-285750">
              <a:buFontTx/>
              <a:buChar char="-"/>
            </a:pPr>
            <a:r>
              <a:rPr lang="sv-SE" dirty="0" smtClean="0">
                <a:latin typeface="Berlin Sans FB" panose="020E0602020502020306" pitchFamily="34" charset="0"/>
              </a:rPr>
              <a:t>Folkskola 1842.</a:t>
            </a:r>
            <a:endParaRPr lang="sv-SE" dirty="0">
              <a:latin typeface="Berlin Sans FB" panose="020E0602020502020306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u="sng" dirty="0">
                <a:latin typeface="Berlin Sans FB" panose="020E0602020502020306" pitchFamily="34" charset="0"/>
              </a:rPr>
              <a:t>1900-talssvenska: </a:t>
            </a:r>
            <a:r>
              <a:rPr lang="sv-SE" dirty="0">
                <a:latin typeface="Berlin Sans FB" panose="020E0602020502020306" pitchFamily="34" charset="0"/>
              </a:rPr>
              <a:t>Stavningsreform 1906 (dt=&gt;t/</a:t>
            </a:r>
            <a:r>
              <a:rPr lang="sv-SE" dirty="0">
                <a:latin typeface="Berlin Sans FB" panose="020E0602020502020306" pitchFamily="34" charset="0"/>
              </a:rPr>
              <a:t>tt</a:t>
            </a:r>
            <a:r>
              <a:rPr lang="sv-SE" dirty="0">
                <a:latin typeface="Berlin Sans FB" panose="020E0602020502020306" pitchFamily="34" charset="0"/>
              </a:rPr>
              <a:t> och f, fv och hv=&gt;v), pluralformer av verb försvinner, dialektutjämning och engelska lånord. </a:t>
            </a:r>
          </a:p>
          <a:p>
            <a:endParaRPr lang="sv-SE" sz="4000" dirty="0">
              <a:latin typeface="Berlin Sans FB" panose="020E0602020502020306" pitchFamily="34" charset="0"/>
            </a:endParaRPr>
          </a:p>
          <a:p>
            <a:pPr lvl="2"/>
            <a:endParaRPr lang="sv-SE" sz="2400" dirty="0">
              <a:latin typeface="Berlin Sans FB" panose="020E0602020502020306" pitchFamily="34" charset="0"/>
            </a:endParaRPr>
          </a:p>
          <a:p>
            <a:pPr lvl="2"/>
            <a:endParaRPr lang="sv-SE" sz="240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21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D59BB14999B942B007B691F457A21E" ma:contentTypeVersion="9" ma:contentTypeDescription="Skapa ett nytt dokument." ma:contentTypeScope="" ma:versionID="1e6b8cc9c89ca999d0df2efe3385468b">
  <xsd:schema xmlns:xsd="http://www.w3.org/2001/XMLSchema" xmlns:xs="http://www.w3.org/2001/XMLSchema" xmlns:p="http://schemas.microsoft.com/office/2006/metadata/properties" xmlns:ns3="f8265b70-059d-41e7-979e-4fcd16c78501" targetNamespace="http://schemas.microsoft.com/office/2006/metadata/properties" ma:root="true" ma:fieldsID="189f721e7f3d3f2ace20db08213182e0" ns3:_="">
    <xsd:import namespace="f8265b70-059d-41e7-979e-4fcd16c7850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265b70-059d-41e7-979e-4fcd16c785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288C553-84D4-4B85-97D0-FBA57E6265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265b70-059d-41e7-979e-4fcd16c785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F3B6E77-14A8-4FFA-B308-D0553CB905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354D8B-FDC8-4314-9EC2-1E03BD2CF9CE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8265b70-059d-41e7-979e-4fcd16c78501"/>
    <ds:schemaRef ds:uri="http://purl.org/dc/elements/1.1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392</TotalTime>
  <Words>652</Words>
  <Application>Microsoft Office PowerPoint</Application>
  <PresentationFormat>Bildspel på skärmen (4:3)</PresentationFormat>
  <Paragraphs>98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Georgia</vt:lpstr>
      <vt:lpstr>Trebuchet MS</vt:lpstr>
      <vt:lpstr>Wingdings 2</vt:lpstr>
      <vt:lpstr>Urbant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48</cp:revision>
  <dcterms:created xsi:type="dcterms:W3CDTF">2016-10-23T08:18:34Z</dcterms:created>
  <dcterms:modified xsi:type="dcterms:W3CDTF">2020-09-30T08:24:15Z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0x01010047D59BB14999B942B007B691F457A21E</vt:lpwstr>
  </property>
</Properties>
</file>