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488F033-9885-4A04-A067-9AB6D1AB9DCB}" type="slidenum">
              <a:rPr lang="sv-SE" smtClean="0"/>
              <a:t>‹#›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18C439A-592D-4716-99A0-393EA6590B74}" type="datetimeFigureOut">
              <a:rPr lang="sv-SE" smtClean="0"/>
              <a:t>2015-11-24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Videokonferens 4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Läsa upp dikt</a:t>
            </a:r>
          </a:p>
          <a:p>
            <a:r>
              <a:rPr lang="sv-SE" dirty="0" smtClean="0"/>
              <a:t>Hålla föredrag</a:t>
            </a:r>
          </a:p>
          <a:p>
            <a:r>
              <a:rPr lang="sv-SE" dirty="0" smtClean="0"/>
              <a:t>Skrivande: Sammanfattande/reflekterande/argumenterande – förberedande för nationella provet 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114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Skrivuppgift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cap="small" dirty="0" smtClean="0"/>
              <a:t>Följa en instruktion</a:t>
            </a:r>
          </a:p>
          <a:p>
            <a:r>
              <a:rPr lang="sv-SE" b="1" cap="small" dirty="0" smtClean="0"/>
              <a:t>sammanfatta och argumentera.</a:t>
            </a:r>
          </a:p>
          <a:p>
            <a:r>
              <a:rPr lang="sv-SE" b="1" cap="small" dirty="0" smtClean="0"/>
              <a:t>Använda källor </a:t>
            </a:r>
            <a:r>
              <a:rPr lang="sv-SE" b="1" cap="small" smtClean="0"/>
              <a:t>och referera </a:t>
            </a:r>
            <a:endParaRPr lang="sv-SE" b="1" cap="small" dirty="0"/>
          </a:p>
          <a:p>
            <a:endParaRPr lang="sv-SE" b="1" cap="small" dirty="0" smtClean="0"/>
          </a:p>
          <a:p>
            <a:r>
              <a:rPr lang="sv-SE" b="1" cap="small" dirty="0" smtClean="0"/>
              <a:t> ämnet</a:t>
            </a:r>
            <a:r>
              <a:rPr lang="sv-SE" b="1" cap="small" dirty="0"/>
              <a:t>: Djurens rätt! </a:t>
            </a:r>
            <a:endParaRPr lang="sv-SE" b="1" cap="small" dirty="0" smtClean="0"/>
          </a:p>
          <a:p>
            <a:endParaRPr lang="sv-SE" dirty="0"/>
          </a:p>
          <a:p>
            <a:pPr marL="114300" indent="0">
              <a:buNone/>
            </a:pPr>
            <a:r>
              <a:rPr lang="sv-SE" b="1" u="sng" cap="small" dirty="0" smtClean="0"/>
              <a:t>Förslag på rubriker </a:t>
            </a:r>
            <a:r>
              <a:rPr lang="sv-SE" b="1" u="sng" cap="small" dirty="0"/>
              <a:t>utifrån vad du vill fokusera på:</a:t>
            </a:r>
            <a:endParaRPr lang="sv-SE" dirty="0"/>
          </a:p>
          <a:p>
            <a:r>
              <a:rPr lang="sv-SE" b="1" cap="small" dirty="0"/>
              <a:t>Människans behov är viktigare än djuren?</a:t>
            </a:r>
            <a:endParaRPr lang="sv-SE" dirty="0"/>
          </a:p>
          <a:p>
            <a:r>
              <a:rPr lang="sv-SE" b="1" cap="small" dirty="0"/>
              <a:t>Allt liv måste respekteras- även djurens!</a:t>
            </a:r>
            <a:endParaRPr lang="sv-SE" dirty="0"/>
          </a:p>
          <a:p>
            <a:r>
              <a:rPr lang="sv-SE" b="1" cap="small" dirty="0"/>
              <a:t>Sluta med djurförsök!</a:t>
            </a:r>
            <a:endParaRPr lang="sv-SE" dirty="0"/>
          </a:p>
          <a:p>
            <a:r>
              <a:rPr lang="sv-SE" b="1" cap="small" dirty="0"/>
              <a:t>Djurrättsaktivister hjälper inte djuren! 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994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Skrivande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Läs artiklarna.</a:t>
            </a:r>
          </a:p>
          <a:p>
            <a:r>
              <a:rPr lang="sv-SE" dirty="0" smtClean="0"/>
              <a:t>Läs instruktionen till uppgiften. </a:t>
            </a:r>
          </a:p>
          <a:p>
            <a:r>
              <a:rPr lang="sv-SE" dirty="0" smtClean="0"/>
              <a:t>Välj infallsvinkel på ämnet.</a:t>
            </a:r>
          </a:p>
          <a:p>
            <a:r>
              <a:rPr lang="sv-SE" dirty="0" smtClean="0"/>
              <a:t>Gör en kladd över dina tankar. Punkta upp.</a:t>
            </a:r>
          </a:p>
          <a:p>
            <a:r>
              <a:rPr lang="sv-SE" dirty="0" smtClean="0"/>
              <a:t>Sök andra åsikter, i andra källor…</a:t>
            </a:r>
          </a:p>
          <a:p>
            <a:r>
              <a:rPr lang="sv-SE" dirty="0" smtClean="0"/>
              <a:t>Strukturera/planera din text. </a:t>
            </a:r>
          </a:p>
          <a:p>
            <a:r>
              <a:rPr lang="sv-SE" dirty="0" smtClean="0"/>
              <a:t>Jobba extra på att utveckla ditt resonemang.</a:t>
            </a:r>
          </a:p>
          <a:p>
            <a:r>
              <a:rPr lang="sv-SE" dirty="0" smtClean="0"/>
              <a:t>Skriv! </a:t>
            </a:r>
          </a:p>
          <a:p>
            <a:r>
              <a:rPr lang="sv-SE" dirty="0" smtClean="0"/>
              <a:t>Renskriv!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086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Disposition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Inledning + bakgrund</a:t>
            </a:r>
          </a:p>
          <a:p>
            <a:r>
              <a:rPr lang="sv-SE" dirty="0" smtClean="0"/>
              <a:t>Uttryck dina åsikter kring djurens rätt och diskutera utförligt om detta. </a:t>
            </a:r>
          </a:p>
          <a:p>
            <a:r>
              <a:rPr lang="sv-SE" dirty="0" smtClean="0"/>
              <a:t>Presentera något från artiklarna som du tycker är relevant för ditt resonemang (referatteknik). </a:t>
            </a:r>
          </a:p>
          <a:p>
            <a:r>
              <a:rPr lang="sv-SE" dirty="0" smtClean="0"/>
              <a:t>Avslutning.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588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Utveckla resonemanget – hur?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 fontScale="77500" lnSpcReduction="20000"/>
          </a:bodyPr>
          <a:lstStyle/>
          <a:p>
            <a:r>
              <a:rPr lang="sv-S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Utifrån andra källor: </a:t>
            </a:r>
          </a:p>
          <a:p>
            <a:pPr lvl="2">
              <a:buClr>
                <a:srgbClr val="7F8FA9"/>
              </a:buClr>
              <a:buFont typeface="Webdings" pitchFamily="18" charset="2"/>
              <a:buChar char=""/>
            </a:pPr>
            <a:r>
              <a:rPr lang="sv-SE" dirty="0" smtClean="0">
                <a:solidFill>
                  <a:prstClr val="black"/>
                </a:solidFill>
              </a:rPr>
              <a:t>Referatteknik</a:t>
            </a:r>
          </a:p>
          <a:p>
            <a:pPr lvl="2">
              <a:buClr>
                <a:srgbClr val="7F8FA9"/>
              </a:buClr>
              <a:buFont typeface="Webdings" pitchFamily="18" charset="2"/>
              <a:buChar char=""/>
            </a:pPr>
            <a:r>
              <a:rPr lang="sv-SE" dirty="0" smtClean="0">
                <a:solidFill>
                  <a:prstClr val="black"/>
                </a:solidFill>
              </a:rPr>
              <a:t>Citatteknik </a:t>
            </a:r>
            <a:endParaRPr lang="sv-SE" dirty="0">
              <a:solidFill>
                <a:prstClr val="black"/>
              </a:solidFill>
            </a:endParaRPr>
          </a:p>
          <a:p>
            <a:endParaRPr lang="sv-S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Utifrån stödargumentsexempel</a:t>
            </a:r>
            <a:r>
              <a:rPr lang="sv-SE" dirty="0" smtClean="0"/>
              <a:t>: </a:t>
            </a:r>
          </a:p>
          <a:p>
            <a:pPr lvl="2">
              <a:buFont typeface="Webdings" pitchFamily="18" charset="2"/>
              <a:buChar char=""/>
            </a:pPr>
            <a:r>
              <a:rPr lang="sv-SE" dirty="0" smtClean="0"/>
              <a:t>Konkreta bevis/berättelser</a:t>
            </a:r>
          </a:p>
          <a:p>
            <a:pPr lvl="2">
              <a:buFont typeface="Webdings" pitchFamily="18" charset="2"/>
              <a:buChar char=""/>
            </a:pPr>
            <a:r>
              <a:rPr lang="sv-SE" dirty="0" smtClean="0"/>
              <a:t>Nyttoargument </a:t>
            </a:r>
          </a:p>
          <a:p>
            <a:pPr lvl="2">
              <a:buFont typeface="Webdings" pitchFamily="18" charset="2"/>
              <a:buChar char=""/>
            </a:pPr>
            <a:r>
              <a:rPr lang="sv-SE" dirty="0" smtClean="0"/>
              <a:t>Jämförelser</a:t>
            </a:r>
          </a:p>
          <a:p>
            <a:pPr lvl="2">
              <a:buFont typeface="Webdings" pitchFamily="18" charset="2"/>
              <a:buChar char=""/>
            </a:pPr>
            <a:r>
              <a:rPr lang="sv-SE" dirty="0" smtClean="0"/>
              <a:t>Övertalningsdefinition </a:t>
            </a:r>
          </a:p>
          <a:p>
            <a:pPr lvl="2">
              <a:buFont typeface="Webdings" pitchFamily="18" charset="2"/>
              <a:buChar char=""/>
            </a:pPr>
            <a:r>
              <a:rPr lang="sv-SE" dirty="0" smtClean="0"/>
              <a:t>Faktauppgifter </a:t>
            </a:r>
          </a:p>
          <a:p>
            <a:pPr lvl="2">
              <a:buFont typeface="Webdings" pitchFamily="18" charset="2"/>
              <a:buChar char=""/>
            </a:pPr>
            <a:r>
              <a:rPr lang="sv-SE" dirty="0" smtClean="0"/>
              <a:t>Auktoriteter </a:t>
            </a:r>
          </a:p>
          <a:p>
            <a:endParaRPr lang="sv-SE" dirty="0" smtClean="0"/>
          </a:p>
          <a:p>
            <a:r>
              <a:rPr lang="sv-S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Utifrån frågor: </a:t>
            </a:r>
          </a:p>
          <a:p>
            <a:pPr lvl="2">
              <a:buFont typeface="Webdings" pitchFamily="18" charset="2"/>
              <a:buChar char=""/>
            </a:pPr>
            <a:r>
              <a:rPr lang="sv-SE" dirty="0"/>
              <a:t>V</a:t>
            </a:r>
            <a:r>
              <a:rPr lang="sv-SE" dirty="0" smtClean="0"/>
              <a:t>arför tycker jag så? </a:t>
            </a:r>
          </a:p>
          <a:p>
            <a:pPr lvl="2">
              <a:buFont typeface="Webdings" pitchFamily="18" charset="2"/>
              <a:buChar char=""/>
            </a:pPr>
            <a:r>
              <a:rPr lang="sv-SE" dirty="0" smtClean="0"/>
              <a:t>Hur kom jag fram till det? </a:t>
            </a:r>
          </a:p>
          <a:p>
            <a:pPr lvl="2">
              <a:buFont typeface="Webdings" pitchFamily="18" charset="2"/>
              <a:buChar char=""/>
            </a:pPr>
            <a:r>
              <a:rPr lang="sv-SE" dirty="0" smtClean="0"/>
              <a:t>Vilka andra exempel finns på detta? </a:t>
            </a:r>
          </a:p>
          <a:p>
            <a:pPr lvl="2">
              <a:buFont typeface="Webdings" pitchFamily="18" charset="2"/>
              <a:buChar char=""/>
            </a:pPr>
            <a:r>
              <a:rPr lang="sv-SE" dirty="0" smtClean="0"/>
              <a:t>Hur blir detta på ett allmänt/generellt plan och hur kan det bli på en mer konkret nivå? </a:t>
            </a:r>
          </a:p>
          <a:p>
            <a:pPr lvl="2">
              <a:buFont typeface="Webdings" pitchFamily="18" charset="2"/>
              <a:buChar char=""/>
            </a:pPr>
            <a:r>
              <a:rPr lang="sv-SE" dirty="0" smtClean="0"/>
              <a:t>Om detta fortsätter vad kan det leda till? </a:t>
            </a:r>
          </a:p>
          <a:p>
            <a:pPr lvl="2">
              <a:buFont typeface="Webdings" pitchFamily="18" charset="2"/>
              <a:buChar char=""/>
            </a:pPr>
            <a:r>
              <a:rPr lang="sv-SE" dirty="0" smtClean="0"/>
              <a:t>Vad skulle motsatsen av detta leda till och vad tycker jag om det?</a:t>
            </a:r>
          </a:p>
          <a:p>
            <a:pPr marL="114300" indent="0">
              <a:buNone/>
            </a:pPr>
            <a:endParaRPr lang="sv-SE" dirty="0"/>
          </a:p>
          <a:p>
            <a:r>
              <a:rPr lang="sv-S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Utifrån ord: </a:t>
            </a:r>
            <a:r>
              <a:rPr lang="sv-SE" dirty="0"/>
              <a:t>Textbindning s. 206-207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1206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ränsande">
  <a:themeElements>
    <a:clrScheme name="Elementä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ränsand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231</TotalTime>
  <Words>239</Words>
  <Application>Microsoft Office PowerPoint</Application>
  <PresentationFormat>Bildspel på skärmen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Angränsande</vt:lpstr>
      <vt:lpstr>Videokonferens 4 </vt:lpstr>
      <vt:lpstr>Skrivuppgift</vt:lpstr>
      <vt:lpstr>Skrivande </vt:lpstr>
      <vt:lpstr>Disposition </vt:lpstr>
      <vt:lpstr>Utveckla resonemanget – hur? </vt:lpstr>
    </vt:vector>
  </TitlesOfParts>
  <Company>Lycksele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Videokonferens 4</dc:title>
  <dc:creator>Åsa Löfgren</dc:creator>
  <cp:lastModifiedBy>Jenny Jansson </cp:lastModifiedBy>
  <cp:revision>10</cp:revision>
  <dcterms:created xsi:type="dcterms:W3CDTF">2012-10-19T08:27:22Z</dcterms:created>
  <dcterms:modified xsi:type="dcterms:W3CDTF">2015-11-24T11:15:45Z</dcterms:modified>
</cp:coreProperties>
</file>