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65" r:id="rId18"/>
    <p:sldId id="266" r:id="rId19"/>
    <p:sldId id="275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ktangel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ktangel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ktangel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ktangel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ktangel med rundade hörn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ktangel med rundade hörn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9E1C531-5337-4693-B527-52089E9CA8B3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6" name="Platshållare fö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E1C531-5337-4693-B527-52089E9CA8B3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  <p:sp>
        <p:nvSpPr>
          <p:cNvPr id="28" name="Platshållare för sidfo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9E1C531-5337-4693-B527-52089E9CA8B3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ktangel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ktangel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ktangel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ktangel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ktangel med rundade hörn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ktangel med rundade hörn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ktangel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ktangel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ktangel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ktangel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ktangel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ktangel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E1C531-5337-4693-B527-52089E9CA8B3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Tema 2- Antiken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Svenska 2</a:t>
            </a:r>
          </a:p>
          <a:p>
            <a:r>
              <a:rPr lang="sv-SE" dirty="0" smtClean="0"/>
              <a:t>Jenny </a:t>
            </a:r>
            <a:r>
              <a:rPr lang="sv-SE" dirty="0" err="1" smtClean="0"/>
              <a:t>Wikedal</a:t>
            </a:r>
            <a:r>
              <a:rPr lang="sv-SE" dirty="0" smtClean="0"/>
              <a:t>, </a:t>
            </a:r>
            <a:r>
              <a:rPr lang="sv-SE" dirty="0" err="1" smtClean="0"/>
              <a:t>Tannbergsskolan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39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55776" y="404664"/>
            <a:ext cx="403244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Epos</a:t>
            </a:r>
            <a:r>
              <a:rPr lang="sv-SE" sz="3200" kern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700 f. kr</a:t>
            </a:r>
          </a:p>
        </p:txBody>
      </p:sp>
      <p:sp>
        <p:nvSpPr>
          <p:cNvPr id="3" name="Rektangel 2"/>
          <p:cNvSpPr/>
          <p:nvPr/>
        </p:nvSpPr>
        <p:spPr>
          <a:xfrm>
            <a:off x="1259632" y="1538377"/>
            <a:ext cx="669674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sv-SE" altLang="sv-SE" sz="2400" b="1" dirty="0" smtClean="0">
                <a:latin typeface="Berlin Sans FB" panose="020E0602020502020306" pitchFamily="34" charset="0"/>
              </a:rPr>
              <a:t>Homeros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i="1" dirty="0" smtClean="0">
                <a:latin typeface="Berlin Sans FB" panose="020E0602020502020306" pitchFamily="34" charset="0"/>
              </a:rPr>
              <a:t>Iliaden</a:t>
            </a: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>
                <a:latin typeface="Berlin Sans FB" panose="020E0602020502020306" pitchFamily="34" charset="0"/>
              </a:rPr>
              <a:t>Trojanska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kriget – 10 år greker och </a:t>
            </a:r>
          </a:p>
          <a:p>
            <a:pPr lvl="2">
              <a:lnSpc>
                <a:spcPct val="80000"/>
              </a:lnSpc>
            </a:pPr>
            <a:r>
              <a:rPr lang="sv-SE" altLang="sv-SE" sz="2400" dirty="0">
                <a:latin typeface="Berlin Sans FB" panose="020E0602020502020306" pitchFamily="34" charset="0"/>
              </a:rPr>
              <a:t>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 trojaner</a:t>
            </a:r>
            <a:endParaRPr lang="sv-SE" altLang="sv-SE" sz="2400" dirty="0">
              <a:latin typeface="Berlin Sans FB" panose="020E0602020502020306" pitchFamily="34" charset="0"/>
            </a:endParaRP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 smtClean="0">
                <a:latin typeface="Berlin Sans FB" panose="020E0602020502020306" pitchFamily="34" charset="0"/>
              </a:rPr>
              <a:t>Halvguden Akilles </a:t>
            </a:r>
            <a:r>
              <a:rPr lang="sv-SE" altLang="sv-SE" sz="2400" dirty="0">
                <a:latin typeface="Berlin Sans FB" panose="020E0602020502020306" pitchFamily="34" charset="0"/>
              </a:rPr>
              <a:t>vrede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och öde</a:t>
            </a:r>
            <a:endParaRPr lang="sv-SE" altLang="sv-SE" sz="2400" dirty="0">
              <a:latin typeface="Berlin Sans FB" panose="020E0602020502020306" pitchFamily="34" charset="0"/>
            </a:endParaRP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>
                <a:latin typeface="Berlin Sans FB" panose="020E0602020502020306" pitchFamily="34" charset="0"/>
              </a:rPr>
              <a:t>Den unge mannens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dygder, hjälte </a:t>
            </a:r>
            <a:endParaRPr lang="sv-SE" altLang="sv-SE" sz="2400" dirty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i="1" dirty="0" smtClean="0">
                <a:latin typeface="Berlin Sans FB" panose="020E0602020502020306" pitchFamily="34" charset="0"/>
              </a:rPr>
              <a:t>Odysséen</a:t>
            </a: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 smtClean="0">
                <a:latin typeface="Berlin Sans FB" panose="020E0602020502020306" pitchFamily="34" charset="0"/>
              </a:rPr>
              <a:t>Reseäventyr, Odysseus hemfärd </a:t>
            </a:r>
            <a:r>
              <a:rPr lang="sv-SE" altLang="sv-SE" sz="2400" dirty="0">
                <a:latin typeface="Berlin Sans FB" panose="020E0602020502020306" pitchFamily="34" charset="0"/>
              </a:rPr>
              <a:t>– dåtidens sjöliv</a:t>
            </a: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>
                <a:latin typeface="Berlin Sans FB" panose="020E0602020502020306" pitchFamily="34" charset="0"/>
              </a:rPr>
              <a:t>Odysseus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straffas </a:t>
            </a:r>
            <a:r>
              <a:rPr lang="sv-SE" altLang="sv-SE" sz="2400" dirty="0">
                <a:latin typeface="Berlin Sans FB" panose="020E0602020502020306" pitchFamily="34" charset="0"/>
              </a:rPr>
              <a:t>för hybris</a:t>
            </a: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>
                <a:latin typeface="Berlin Sans FB" panose="020E0602020502020306" pitchFamily="34" charset="0"/>
              </a:rPr>
              <a:t>Odysseus utveckling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Gudarnas värld, Släktkrönika, Historiska händelser</a:t>
            </a:r>
          </a:p>
          <a:p>
            <a:pPr>
              <a:lnSpc>
                <a:spcPct val="80000"/>
              </a:lnSpc>
            </a:pP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Grundläggande schema: frånvaro – återkomst – hämnd - försoning</a:t>
            </a:r>
          </a:p>
        </p:txBody>
      </p:sp>
      <p:pic>
        <p:nvPicPr>
          <p:cNvPr id="4" name="Picture 8" descr="Home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4874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0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27584" y="2260987"/>
            <a:ext cx="206997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v-SE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Tema och </a:t>
            </a:r>
            <a:r>
              <a:rPr lang="sv-SE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ideal</a:t>
            </a:r>
          </a:p>
          <a:p>
            <a:pPr>
              <a:lnSpc>
                <a:spcPct val="90000"/>
              </a:lnSpc>
              <a:defRPr/>
            </a:pPr>
            <a:endParaRPr lang="sv-SE" sz="2400" u="sng" dirty="0">
              <a:effectLst>
                <a:outerShdw blurRad="38100" dist="38100" dir="2700000" algn="tl">
                  <a:srgbClr val="C0C0C0"/>
                </a:outerShdw>
              </a:effectLst>
              <a:latin typeface="Berlin Sans FB" panose="020E0602020502020306" pitchFamily="34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Ödestro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Hämnd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Stolthet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Heder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Ära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Mod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Trohet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Hybris → Nemesis</a:t>
            </a:r>
          </a:p>
        </p:txBody>
      </p:sp>
      <p:sp>
        <p:nvSpPr>
          <p:cNvPr id="3" name="Rektangel 2"/>
          <p:cNvSpPr/>
          <p:nvPr/>
        </p:nvSpPr>
        <p:spPr>
          <a:xfrm>
            <a:off x="5004048" y="2348880"/>
            <a:ext cx="2915816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v-SE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Form</a:t>
            </a:r>
          </a:p>
          <a:p>
            <a:pPr>
              <a:lnSpc>
                <a:spcPct val="90000"/>
              </a:lnSpc>
              <a:defRPr/>
            </a:pPr>
            <a:endParaRPr lang="sv-SE" sz="2400" u="sng" dirty="0">
              <a:effectLst>
                <a:outerShdw blurRad="38100" dist="38100" dir="2700000" algn="tl">
                  <a:srgbClr val="C0C0C0"/>
                </a:outerShdw>
              </a:effectLst>
              <a:latin typeface="Berlin Sans FB" panose="020E0602020502020306" pitchFamily="34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In medias res</a:t>
            </a: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Hexameter</a:t>
            </a: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Stående epitet</a:t>
            </a: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Homeriska liknelser</a:t>
            </a: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Formelverser </a:t>
            </a:r>
          </a:p>
          <a:p>
            <a:pPr>
              <a:lnSpc>
                <a:spcPct val="90000"/>
              </a:lnSpc>
              <a:defRPr/>
            </a:pPr>
            <a:endParaRPr lang="sv-SE" dirty="0">
              <a:latin typeface="Garamond" pitchFamily="18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411760" y="1080236"/>
            <a:ext cx="3802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sv-SE" sz="3200" i="1" dirty="0" smtClean="0">
                <a:latin typeface="Berlin Sans FB" panose="020E0602020502020306" pitchFamily="34" charset="0"/>
              </a:rPr>
              <a:t>Iliaden</a:t>
            </a:r>
            <a:r>
              <a:rPr lang="sv-SE" altLang="sv-SE" sz="3200" dirty="0" smtClean="0">
                <a:latin typeface="Berlin Sans FB" panose="020E0602020502020306" pitchFamily="34" charset="0"/>
              </a:rPr>
              <a:t> och </a:t>
            </a:r>
            <a:r>
              <a:rPr lang="sv-SE" altLang="sv-SE" sz="3200" i="1" dirty="0" smtClean="0">
                <a:latin typeface="Berlin Sans FB" panose="020E0602020502020306" pitchFamily="34" charset="0"/>
              </a:rPr>
              <a:t>Odysséen</a:t>
            </a:r>
            <a:r>
              <a:rPr lang="sv-SE" altLang="sv-SE" sz="3200" dirty="0" smtClean="0">
                <a:latin typeface="Berlin Sans FB" panose="020E0602020502020306" pitchFamily="34" charset="0"/>
              </a:rPr>
              <a:t> </a:t>
            </a:r>
            <a:endParaRPr lang="sv-SE" sz="3200" dirty="0">
              <a:latin typeface="Berlin Sans FB" panose="020E0602020502020306" pitchFamily="34" charset="0"/>
            </a:endParaRPr>
          </a:p>
        </p:txBody>
      </p:sp>
      <p:pic>
        <p:nvPicPr>
          <p:cNvPr id="5" name="Picture 9" descr="MC90031145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084763"/>
            <a:ext cx="18192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50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9760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Lyrik </a:t>
            </a:r>
            <a:r>
              <a:rPr lang="sv-SE" sz="3200" kern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600 f. kr</a:t>
            </a:r>
          </a:p>
        </p:txBody>
      </p:sp>
      <p:sp>
        <p:nvSpPr>
          <p:cNvPr id="3" name="Rektangel 2"/>
          <p:cNvSpPr/>
          <p:nvPr/>
        </p:nvSpPr>
        <p:spPr>
          <a:xfrm>
            <a:off x="683568" y="1654309"/>
            <a:ext cx="5184576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Lyrik = sång till lyra.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Körlyrik och visa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Sapfo 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– kvinnlig lyriker, flickskola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Ön Lesbos,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kvinnor i social elit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3 hela dikter + fragment av 500 </a:t>
            </a: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st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Centrallyrik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Jag-form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Känsloladdat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Lesbos, påstådd homosexualitet=&gt; lesbisk = homosexuell kvinna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sv-SE" alt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sv-SE" alt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4" name="Picture 5" descr="1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54309"/>
            <a:ext cx="1905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384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7425" y="69269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Kvinnans ställning</a:t>
            </a:r>
          </a:p>
        </p:txBody>
      </p:sp>
      <p:sp>
        <p:nvSpPr>
          <p:cNvPr id="3" name="Rektangel 2"/>
          <p:cNvSpPr/>
          <p:nvPr/>
        </p:nvSpPr>
        <p:spPr>
          <a:xfrm>
            <a:off x="642392" y="2276872"/>
            <a:ext cx="7859216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”Vi har älskarinnor för våra nöjen och hustrur för att föda oss äkta barn”</a:t>
            </a:r>
          </a:p>
          <a:p>
            <a:pPr marL="342900" marR="0" lvl="0" indent="-342900" algn="r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-</a:t>
            </a:r>
            <a:r>
              <a:rPr kumimoji="0" lang="sv-SE" altLang="sv-S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Demostenes</a:t>
            </a:r>
            <a:r>
              <a:rPr lang="sv-SE" altLang="sv-SE" sz="2400" i="1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, </a:t>
            </a: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grekisk statsman</a:t>
            </a:r>
            <a:endParaRPr kumimoji="0" lang="sv-SE" altLang="sv-SE" sz="24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Beroende av far/make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Föda arvingar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Mannen är grunden till barnet – kvinnan fungerar som ”ugn”. 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Hushållsarbete – ingen undervisning 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Bortgifta vid unga år, ca 14 års ålder</a:t>
            </a:r>
            <a:endParaRPr kumimoji="0" lang="sv-SE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5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81536" y="741789"/>
            <a:ext cx="3672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Dramatik</a:t>
            </a:r>
            <a:r>
              <a:rPr kumimoji="0" lang="sv-S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 500 f. kr</a:t>
            </a:r>
            <a:endParaRPr kumimoji="0" lang="sv-SE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59098" y="1553767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Dramatik ≈ spännande händelseförlopp</a:t>
            </a:r>
          </a:p>
          <a:p>
            <a:pPr>
              <a:lnSpc>
                <a:spcPct val="80000"/>
              </a:lnSpc>
            </a:pP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Spelades på fest till guden Dionysos ära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Körlyriken – Monologer/dialoger framförda av kören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err="1" smtClean="0">
                <a:latin typeface="Berlin Sans FB" panose="020E0602020502020306" pitchFamily="34" charset="0"/>
              </a:rPr>
              <a:t>Thespis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ansågs vara den förste skådespelaren 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500 kända – 32 bevarade dramer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Tävlingar - Tre tragedier</a:t>
            </a:r>
          </a:p>
          <a:p>
            <a:pPr lvl="3"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Ett lustspel</a:t>
            </a:r>
          </a:p>
          <a:p>
            <a:pPr lvl="3"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En komedi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* På scenen -	Bara män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	Masker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	Peruker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	Mantlar </a:t>
            </a:r>
          </a:p>
        </p:txBody>
      </p:sp>
      <p:pic>
        <p:nvPicPr>
          <p:cNvPr id="4" name="Picture 6" descr="Te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" r="58786" b="76657"/>
          <a:stretch>
            <a:fillRect/>
          </a:stretch>
        </p:blipFill>
        <p:spPr bwMode="auto">
          <a:xfrm>
            <a:off x="5770798" y="3344799"/>
            <a:ext cx="3373202" cy="309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Bildresul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773" y="908720"/>
            <a:ext cx="16411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4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843808" y="886983"/>
            <a:ext cx="3363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Dramaförfattarna</a:t>
            </a:r>
            <a:endParaRPr kumimoji="0" lang="sv-SE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95536" y="184239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sv-SE" altLang="sv-SE" sz="2400" u="sng" dirty="0" smtClean="0">
                <a:latin typeface="Berlin Sans FB" panose="020E0602020502020306" pitchFamily="34" charset="0"/>
              </a:rPr>
              <a:t>Tragedi</a:t>
            </a:r>
          </a:p>
          <a:p>
            <a:pPr>
              <a:lnSpc>
                <a:spcPct val="80000"/>
              </a:lnSpc>
            </a:pPr>
            <a:endParaRPr lang="sv-SE" altLang="sv-SE" sz="2400" u="sng" dirty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Aischylos (7)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Orestien</a:t>
            </a:r>
            <a:r>
              <a:rPr lang="sv-SE" altLang="sv-SE" sz="2000" dirty="0" smtClean="0">
                <a:latin typeface="Berlin Sans FB" panose="020E0602020502020306" pitchFamily="34" charset="0"/>
              </a:rPr>
              <a:t> 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Perserna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De sju mot Thebe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Den fjättrade Prometheus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Sofokles (7)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Kung Oidipus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Elekra</a:t>
            </a:r>
            <a:endParaRPr lang="sv-SE" altLang="sv-SE" sz="2000" dirty="0" smtClean="0">
              <a:latin typeface="Berlin Sans FB" panose="020E0602020502020306" pitchFamily="34" charset="0"/>
            </a:endParaRP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Antigone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Aias</a:t>
            </a:r>
            <a:endParaRPr lang="sv-SE" altLang="sv-SE" sz="2000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Euripides (18)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Medea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Kyklopen</a:t>
            </a:r>
            <a:endParaRPr lang="sv-SE" altLang="sv-SE" sz="2000" dirty="0" smtClean="0">
              <a:latin typeface="Berlin Sans FB" panose="020E0602020502020306" pitchFamily="34" charset="0"/>
            </a:endParaRP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Hippolytos</a:t>
            </a:r>
            <a:r>
              <a:rPr lang="sv-SE" altLang="sv-SE" sz="2000" dirty="0" smtClean="0">
                <a:latin typeface="Berlin Sans FB" panose="020E0602020502020306" pitchFamily="34" charset="0"/>
              </a:rPr>
              <a:t> 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Andromake </a:t>
            </a:r>
          </a:p>
        </p:txBody>
      </p:sp>
      <p:sp>
        <p:nvSpPr>
          <p:cNvPr id="4" name="Rektangel 3"/>
          <p:cNvSpPr/>
          <p:nvPr/>
        </p:nvSpPr>
        <p:spPr>
          <a:xfrm>
            <a:off x="5364088" y="1842394"/>
            <a:ext cx="2880320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sv-SE" altLang="sv-SE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Komedi</a:t>
            </a:r>
            <a:endParaRPr lang="sv-SE" altLang="sv-SE" sz="2400" u="sng" kern="0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Aristofanes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(11)</a:t>
            </a:r>
          </a:p>
          <a:p>
            <a:pPr marL="1600200" lvl="3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sv-SE" alt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Lysitrate </a:t>
            </a:r>
          </a:p>
          <a:p>
            <a:pPr marL="1600200" lvl="3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sv-SE" alt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Molnen</a:t>
            </a:r>
          </a:p>
        </p:txBody>
      </p:sp>
    </p:spTree>
    <p:extLst>
      <p:ext uri="{BB962C8B-B14F-4D97-AF65-F5344CB8AC3E}">
        <p14:creationId xmlns:p14="http://schemas.microsoft.com/office/powerpoint/2010/main" val="311028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2636912"/>
            <a:ext cx="4572000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Släkthistorier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Politiska frågor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Myter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Blodshämnd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Stark ödestro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758319" y="1196752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Innehåll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9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63394" y="1844824"/>
            <a:ext cx="7272808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Myter – guda-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och hjältesagor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Kaos =&gt; kosmos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Olympen – gudarnas boning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Zeus – gudarnas konung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Hera – gudarnas drottning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Afrodite – skönhetens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och kärlekens gudinna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Pallas </a:t>
            </a: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Athena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– vishetens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och krigets gudinna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Poseidon - havsguden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Apollon – Zeus son, ljusets och måttfullhetens gud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Dionysos – vinets, berusningens och fruktbarhetens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gud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770885" y="1005177"/>
            <a:ext cx="1657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Mytologi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17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39342" y="2348880"/>
            <a:ext cx="7632848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Myt – 10-årigt krig om Troja (</a:t>
            </a: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Illion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)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Stoff till antik diktning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Gudarnas intriger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Gudinnornas skönhetstävling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Paris får Sköna Helena som muta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Agamemnon och </a:t>
            </a: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Menelaos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styr mot Troja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Akilles och Odysseus strider för Grekland, inta Troja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Hektor och Paris försöker skydda Troja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718564" y="1052736"/>
            <a:ext cx="3674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Det Trojanska kriget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97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98884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2400" dirty="0" smtClean="0">
                <a:latin typeface="Berlin Sans FB" panose="020E0602020502020306" pitchFamily="34" charset="0"/>
              </a:rPr>
              <a:t>Organiserade och systematiserade sina nöjen</a:t>
            </a:r>
          </a:p>
          <a:p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Skönhetsideal – </a:t>
            </a:r>
            <a:r>
              <a:rPr lang="sv-SE" altLang="sv-SE" sz="2400" dirty="0" err="1" smtClean="0">
                <a:latin typeface="Berlin Sans FB" panose="020E0602020502020306" pitchFamily="34" charset="0"/>
              </a:rPr>
              <a:t>gymnasion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(träna, </a:t>
            </a:r>
            <a:r>
              <a:rPr lang="sv-SE" altLang="sv-SE" sz="2400" smtClean="0">
                <a:latin typeface="Berlin Sans FB" panose="020E0602020502020306" pitchFamily="34" charset="0"/>
              </a:rPr>
              <a:t>naken (www.ne.se))</a:t>
            </a:r>
            <a:endParaRPr lang="sv-SE" altLang="sv-SE" sz="2400" dirty="0">
              <a:latin typeface="Berlin Sans FB" panose="020E0602020502020306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Tävlade i allt från drama till OS</a:t>
            </a: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Höll tal och debatterade – retorik </a:t>
            </a: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Ville bestämma över sina egna tankar – ”uppfann” demokratin</a:t>
            </a: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Skapade filosofi, matematik, logik, historieforskning</a:t>
            </a: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Litteratur - Epik</a:t>
            </a:r>
          </a:p>
          <a:p>
            <a:pPr lvl="4"/>
            <a:r>
              <a:rPr lang="sv-SE" altLang="sv-SE" sz="2400" dirty="0" smtClean="0">
                <a:latin typeface="Berlin Sans FB" panose="020E0602020502020306" pitchFamily="34" charset="0"/>
              </a:rPr>
              <a:t>Lyrik</a:t>
            </a:r>
          </a:p>
          <a:p>
            <a:pPr lvl="4"/>
            <a:r>
              <a:rPr lang="sv-SE" altLang="sv-SE" sz="2400" dirty="0" smtClean="0">
                <a:latin typeface="Berlin Sans FB" panose="020E0602020502020306" pitchFamily="34" charset="0"/>
              </a:rPr>
              <a:t>Dramatik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164129" y="1196752"/>
            <a:ext cx="4815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Sammanfattning - Antiken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827584" y="1340768"/>
            <a:ext cx="74168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latin typeface="Berlin Sans FB" panose="020E0602020502020306" pitchFamily="34" charset="0"/>
              </a:rPr>
              <a:t>Syfte med avsnittet</a:t>
            </a:r>
          </a:p>
          <a:p>
            <a:pPr algn="ctr"/>
            <a:endParaRPr lang="sv-SE" sz="3200" dirty="0" smtClean="0">
              <a:latin typeface="Berlin Sans FB" panose="020E0602020502020306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Att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ge kunskap om olika författarskap från olika tider och kulturer samt ge kunskap om relationen mellan skönlitteratur och samhällsutveckling 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Modulen ska även ge kunskap om skönlitterära verkningsmedel samt centrala litteraturvetenskapliga begrepp och deras användning. </a:t>
            </a:r>
          </a:p>
          <a:p>
            <a:endParaRPr lang="sv-SE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195388"/>
            <a:ext cx="818991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3452149" y="1715616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err="1" smtClean="0">
                <a:latin typeface="Berlin Sans FB" panose="020E0602020502020306" pitchFamily="34" charset="0"/>
              </a:rPr>
              <a:t>Litteraturhisoria</a:t>
            </a:r>
            <a:endParaRPr lang="sv-SE" sz="2400" dirty="0">
              <a:latin typeface="Berlin Sans FB" panose="020E0602020502020306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187624" y="4437111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Berlin Sans FB" panose="020E0602020502020306" pitchFamily="34" charset="0"/>
              </a:rPr>
              <a:t>Kultur</a:t>
            </a:r>
          </a:p>
          <a:p>
            <a:r>
              <a:rPr lang="sv-SE" sz="2400" dirty="0" smtClean="0">
                <a:latin typeface="Berlin Sans FB" panose="020E0602020502020306" pitchFamily="34" charset="0"/>
              </a:rPr>
              <a:t>i fokus</a:t>
            </a:r>
            <a:endParaRPr lang="sv-SE" sz="2400" dirty="0">
              <a:latin typeface="Berlin Sans FB" panose="020E0602020502020306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923928" y="4437112"/>
            <a:ext cx="1476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smtClean="0">
                <a:latin typeface="Berlin Sans FB" panose="020E0602020502020306" pitchFamily="34" charset="0"/>
              </a:rPr>
              <a:t>Samhället</a:t>
            </a:r>
          </a:p>
          <a:p>
            <a:pPr algn="ctr"/>
            <a:r>
              <a:rPr lang="sv-SE" sz="2400" dirty="0" smtClean="0">
                <a:latin typeface="Berlin Sans FB" panose="020E0602020502020306" pitchFamily="34" charset="0"/>
              </a:rPr>
              <a:t>i fokus</a:t>
            </a:r>
            <a:endParaRPr lang="sv-SE" sz="2400" dirty="0">
              <a:latin typeface="Berlin Sans FB" panose="020E0602020502020306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660232" y="4437110"/>
            <a:ext cx="15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smtClean="0">
                <a:latin typeface="Berlin Sans FB" panose="020E0602020502020306" pitchFamily="34" charset="0"/>
              </a:rPr>
              <a:t>Människan</a:t>
            </a:r>
          </a:p>
          <a:p>
            <a:pPr algn="ctr"/>
            <a:r>
              <a:rPr lang="sv-SE" sz="2400" dirty="0">
                <a:latin typeface="Berlin Sans FB" panose="020E0602020502020306" pitchFamily="34" charset="0"/>
              </a:rPr>
              <a:t>i</a:t>
            </a:r>
            <a:r>
              <a:rPr lang="sv-SE" sz="2400" dirty="0" smtClean="0">
                <a:latin typeface="Berlin Sans FB" panose="020E0602020502020306" pitchFamily="34" charset="0"/>
              </a:rPr>
              <a:t> fokus</a:t>
            </a:r>
            <a:endParaRPr lang="sv-SE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895">
            <a:off x="462841" y="2107514"/>
            <a:ext cx="83518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339752" y="134076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latin typeface="Berlin Sans FB" panose="020E0602020502020306" pitchFamily="34" charset="0"/>
              </a:rPr>
              <a:t>Forntidskulturerna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7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547663" y="760347"/>
            <a:ext cx="6442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Forntidskulturerna</a:t>
            </a:r>
            <a:r>
              <a:rPr lang="sv-SE" sz="3200" dirty="0" smtClean="0">
                <a:latin typeface="Berlin Sans FB" panose="020E0602020502020306" pitchFamily="34" charset="0"/>
              </a:rPr>
              <a:t> – skriftens födelse</a:t>
            </a:r>
            <a:endParaRPr lang="sv-SE" sz="3200" dirty="0">
              <a:latin typeface="Berlin Sans FB" panose="020E0602020502020306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39552" y="1696062"/>
            <a:ext cx="583264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sv-SE" altLang="sv-SE" sz="2400" b="1" dirty="0" smtClean="0">
                <a:latin typeface="Berlin Sans FB" panose="020E0602020502020306" pitchFamily="34" charset="0"/>
              </a:rPr>
              <a:t>Kilskrift: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Eufrat- Tigris området. Mesopotamien (Irak)  Lertavlor. 8000 </a:t>
            </a:r>
            <a:r>
              <a:rPr lang="sv-SE" altLang="sv-SE" sz="2400" dirty="0" err="1" smtClean="0">
                <a:latin typeface="Berlin Sans FB" panose="020E0602020502020306" pitchFamily="34" charset="0"/>
              </a:rPr>
              <a:t>f.kr.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siffor -  3200  f.kr – bilder bredvid siffertecknen. </a:t>
            </a:r>
          </a:p>
          <a:p>
            <a:pPr>
              <a:lnSpc>
                <a:spcPct val="80000"/>
              </a:lnSpc>
            </a:pPr>
            <a:endParaRPr lang="sv-SE" altLang="sv-SE" sz="2400" b="1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b="1" dirty="0" smtClean="0">
                <a:latin typeface="Berlin Sans FB" panose="020E0602020502020306" pitchFamily="34" charset="0"/>
              </a:rPr>
              <a:t>Hieroglyfer: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Egypten. Magiska, pergament (kalvskinn), papyrus (vass) 3100 </a:t>
            </a:r>
            <a:r>
              <a:rPr lang="sv-SE" altLang="sv-SE" sz="2400" dirty="0" err="1" smtClean="0">
                <a:latin typeface="Berlin Sans FB" panose="020E0602020502020306" pitchFamily="34" charset="0"/>
              </a:rPr>
              <a:t>f.kr.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700-800 tecken, bilder. </a:t>
            </a:r>
          </a:p>
          <a:p>
            <a:pPr>
              <a:lnSpc>
                <a:spcPct val="80000"/>
              </a:lnSpc>
            </a:pPr>
            <a:endParaRPr lang="sv-SE" altLang="sv-SE" sz="2400" b="1" dirty="0" smtClean="0">
              <a:latin typeface="Berlin Sans FB" panose="020E0602020502020306" pitchFamily="34" charset="0"/>
            </a:endParaRPr>
          </a:p>
        </p:txBody>
      </p:sp>
      <p:pic>
        <p:nvPicPr>
          <p:cNvPr id="2050" name="Picture 2" descr="Bildresultat för hierogly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20" y="1345122"/>
            <a:ext cx="3005480" cy="322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9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75881" y="3140968"/>
            <a:ext cx="4536504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sv-SE" altLang="sv-SE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* </a:t>
            </a:r>
            <a:r>
              <a:rPr lang="sv-SE" altLang="sv-SE" sz="2400" b="1" dirty="0" smtClean="0">
                <a:latin typeface="Berlin Sans FB" panose="020E0602020502020306" pitchFamily="34" charset="0"/>
              </a:rPr>
              <a:t>1000 </a:t>
            </a:r>
            <a:r>
              <a:rPr lang="sv-SE" altLang="sv-SE" sz="2400" b="1" dirty="0" err="1" smtClean="0">
                <a:latin typeface="Berlin Sans FB" panose="020E0602020502020306" pitchFamily="34" charset="0"/>
              </a:rPr>
              <a:t>f.kr.</a:t>
            </a:r>
            <a:r>
              <a:rPr lang="sv-SE" altLang="sv-SE" sz="2400" b="1" dirty="0" smtClean="0">
                <a:latin typeface="Berlin Sans FB" panose="020E0602020502020306" pitchFamily="34" charset="0"/>
              </a:rPr>
              <a:t> Fenicierna utvecklar en skrift med konsonanttecken.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Grekerna kompletterar senare med vokalljud.   </a:t>
            </a:r>
          </a:p>
          <a:p>
            <a:pPr>
              <a:lnSpc>
                <a:spcPct val="80000"/>
              </a:lnSpc>
            </a:pPr>
            <a:endParaRPr lang="sv-SE" altLang="sv-SE" sz="2400" b="1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* Bokföring, listor för köp, lerpolletter, gravinskriptioner, listor över köp eller köpekontrakt, myter, böner och hymner. Sånger för olika tillfällen på dagen</a:t>
            </a:r>
            <a:r>
              <a:rPr lang="sv-SE" altLang="sv-SE" dirty="0" smtClean="0"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3" name="Rektangel 2"/>
          <p:cNvSpPr/>
          <p:nvPr/>
        </p:nvSpPr>
        <p:spPr>
          <a:xfrm>
            <a:off x="833233" y="1052736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</a:pPr>
            <a:r>
              <a:rPr lang="sv-SE" altLang="sv-SE" sz="2400" b="1" dirty="0">
                <a:solidFill>
                  <a:prstClr val="black"/>
                </a:solidFill>
                <a:latin typeface="Berlin Sans FB" panose="020E0602020502020306" pitchFamily="34" charset="0"/>
              </a:rPr>
              <a:t>Sanskrit: </a:t>
            </a:r>
            <a:r>
              <a:rPr lang="sv-SE" altLang="sv-SE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ca 2000 f.kr i Indien.</a:t>
            </a:r>
          </a:p>
          <a:p>
            <a:pPr lvl="0">
              <a:lnSpc>
                <a:spcPct val="80000"/>
              </a:lnSpc>
            </a:pPr>
            <a:endParaRPr lang="sv-SE" altLang="sv-SE" sz="2400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lvl="0">
              <a:lnSpc>
                <a:spcPct val="80000"/>
              </a:lnSpc>
            </a:pPr>
            <a:r>
              <a:rPr lang="sv-SE" altLang="sv-SE" sz="2400" b="1" dirty="0">
                <a:solidFill>
                  <a:prstClr val="black"/>
                </a:solidFill>
                <a:latin typeface="Berlin Sans FB" panose="020E0602020502020306" pitchFamily="34" charset="0"/>
              </a:rPr>
              <a:t>Kinesiska tecken: </a:t>
            </a:r>
            <a:r>
              <a:rPr lang="sv-SE" altLang="sv-SE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Kina. 1200 </a:t>
            </a:r>
            <a:r>
              <a:rPr lang="sv-SE" altLang="sv-SE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f.kr.</a:t>
            </a:r>
            <a:r>
              <a:rPr lang="sv-SE" altLang="sv-SE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idag finns 10000-tals men bara några 1000 används för dagligt bruk.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49080"/>
            <a:ext cx="3384376" cy="342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Bildresultat för kinesiska tecken kärl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74490"/>
            <a:ext cx="1698958" cy="169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7008739" y="616530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Kärlek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041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2276872"/>
            <a:ext cx="7416824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Hur  ser samhället ut? Historia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Vilka ideal levde människor efter?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Vad skriver man om? Varför skriver man?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Hur tänkte och kände människor förr?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Tro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Vad av antiken lever kvar idag?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Antik – latinska </a:t>
            </a:r>
            <a:r>
              <a:rPr lang="sv-SE" altLang="sv-SE" sz="2400" kern="0" dirty="0" err="1" smtClean="0">
                <a:solidFill>
                  <a:srgbClr val="000000"/>
                </a:solidFill>
                <a:latin typeface="Berlin Sans FB" panose="020E0602020502020306" pitchFamily="34" charset="0"/>
              </a:rPr>
              <a:t>antiquus</a:t>
            </a: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 = forntida,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v-SE" altLang="sv-SE" sz="2400" kern="0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    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gammal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v-SE" altLang="sv-SE" sz="2400" kern="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125848" y="1412776"/>
            <a:ext cx="4676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Utgångspunkter - Antiken</a:t>
            </a:r>
            <a:endParaRPr lang="sv-SE" sz="3200" dirty="0">
              <a:latin typeface="Berlin Sans FB" panose="020E0602020502020306" pitchFamily="34" charset="0"/>
            </a:endParaRPr>
          </a:p>
        </p:txBody>
      </p:sp>
      <p:pic>
        <p:nvPicPr>
          <p:cNvPr id="5122" name="Picture 2" descr="Bildresultat för Antik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42" y="4365104"/>
            <a:ext cx="2666434" cy="21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0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2258"/>
            <a:ext cx="7078791" cy="508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988402" y="1276756"/>
            <a:ext cx="3477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Medelhavsområdet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58772" y="1916832"/>
            <a:ext cx="7848872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Handelscentrum – runt medelhavet, feniciskt alfabete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Fria statsstater – små länder kring grekiska städer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3 samhällsklasser</a:t>
            </a:r>
          </a:p>
          <a:p>
            <a:pPr lvl="2">
              <a:lnSpc>
                <a:spcPct val="9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- Kungar, furstar, storgodsägare</a:t>
            </a:r>
          </a:p>
          <a:p>
            <a:pPr lvl="2">
              <a:lnSpc>
                <a:spcPct val="9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- Fria män; hovfolk, soldater, hantverkare,   lantarbetare</a:t>
            </a:r>
          </a:p>
          <a:p>
            <a:pPr lvl="2">
              <a:lnSpc>
                <a:spcPct val="9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- Slavar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En form av demokrati - folkstyre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Vetenskap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Ekonomi och skattepolitik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Förnuftet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Hyllade idrottshjältar – olympiska spel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Rapsoder – kringvandrande sångare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419872" y="1141124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Samhället</a:t>
            </a:r>
            <a:endParaRPr lang="sv-SE" sz="3200" dirty="0">
              <a:latin typeface="Berlin Sans FB" panose="020E0602020502020306" pitchFamily="34" charset="0"/>
            </a:endParaRPr>
          </a:p>
        </p:txBody>
      </p:sp>
      <p:pic>
        <p:nvPicPr>
          <p:cNvPr id="6146" name="Picture 2" descr="Bildresultat för by teckn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3212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10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t">
  <a:themeElements>
    <a:clrScheme name="Urbant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t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t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287</TotalTime>
  <Words>718</Words>
  <Application>Microsoft Office PowerPoint</Application>
  <PresentationFormat>Bildspel på skärmen (4:3)</PresentationFormat>
  <Paragraphs>178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Arial</vt:lpstr>
      <vt:lpstr>Berlin Sans FB</vt:lpstr>
      <vt:lpstr>Garamond</vt:lpstr>
      <vt:lpstr>Georgia</vt:lpstr>
      <vt:lpstr>Trebuchet MS</vt:lpstr>
      <vt:lpstr>Wingdings 2</vt:lpstr>
      <vt:lpstr>Urbant</vt:lpstr>
      <vt:lpstr>Tema 2- Antiken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Lycksele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Jenny Jansson</dc:creator>
  <cp:lastModifiedBy>Jenny Wikedal</cp:lastModifiedBy>
  <cp:revision>20</cp:revision>
  <dcterms:created xsi:type="dcterms:W3CDTF">2016-09-12T09:29:18Z</dcterms:created>
  <dcterms:modified xsi:type="dcterms:W3CDTF">2018-09-27T08:24:14Z</dcterms:modified>
</cp:coreProperties>
</file>