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DF3EE-504B-4B48-A88A-EFAC528E19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720A480-19AF-49AF-A607-E3E7C4A2A60C}">
      <dgm:prSet phldrT="[Text]"/>
      <dgm:spPr/>
      <dgm:t>
        <a:bodyPr/>
        <a:lstStyle/>
        <a:p>
          <a:r>
            <a:rPr lang="sv-SE" dirty="0" smtClean="0"/>
            <a:t>Anders sågs på platsen</a:t>
          </a:r>
          <a:endParaRPr lang="sv-SE" dirty="0"/>
        </a:p>
      </dgm:t>
    </dgm:pt>
    <dgm:pt modelId="{F7B4DDDF-B25A-49D2-BB7B-F1E9DE147983}" type="parTrans" cxnId="{F224075F-DB88-4AD6-B7E7-F3B600F98452}">
      <dgm:prSet/>
      <dgm:spPr/>
      <dgm:t>
        <a:bodyPr/>
        <a:lstStyle/>
        <a:p>
          <a:endParaRPr lang="sv-SE"/>
        </a:p>
      </dgm:t>
    </dgm:pt>
    <dgm:pt modelId="{2A64403B-135D-40E7-8CA3-CC60D691B7D7}" type="sibTrans" cxnId="{F224075F-DB88-4AD6-B7E7-F3B600F98452}">
      <dgm:prSet/>
      <dgm:spPr/>
      <dgm:t>
        <a:bodyPr/>
        <a:lstStyle/>
        <a:p>
          <a:endParaRPr lang="sv-SE"/>
        </a:p>
      </dgm:t>
    </dgm:pt>
    <dgm:pt modelId="{B7E9C0F3-A8A3-4E9C-81F9-C78D3D8F90AF}">
      <dgm:prSet phldrT="[Text]"/>
      <dgm:spPr/>
      <dgm:t>
        <a:bodyPr/>
        <a:lstStyle/>
        <a:p>
          <a:r>
            <a:rPr lang="sv-SE" dirty="0" smtClean="0"/>
            <a:t>Anders DNA finns på kniven</a:t>
          </a:r>
          <a:endParaRPr lang="sv-SE" dirty="0"/>
        </a:p>
      </dgm:t>
    </dgm:pt>
    <dgm:pt modelId="{F98896CD-4F82-44C3-90AE-D67B1EB1BC52}" type="parTrans" cxnId="{1508184C-0548-427E-8FA9-1A09527619AC}">
      <dgm:prSet/>
      <dgm:spPr/>
      <dgm:t>
        <a:bodyPr/>
        <a:lstStyle/>
        <a:p>
          <a:endParaRPr lang="sv-SE"/>
        </a:p>
      </dgm:t>
    </dgm:pt>
    <dgm:pt modelId="{578AF840-F72C-49A1-9158-5B0AC3CAE16B}" type="sibTrans" cxnId="{1508184C-0548-427E-8FA9-1A09527619AC}">
      <dgm:prSet/>
      <dgm:spPr/>
      <dgm:t>
        <a:bodyPr/>
        <a:lstStyle/>
        <a:p>
          <a:endParaRPr lang="sv-SE"/>
        </a:p>
      </dgm:t>
    </dgm:pt>
    <dgm:pt modelId="{D80A0789-461A-4DB2-A7F8-B5C04EE88D3F}">
      <dgm:prSet phldrT="[Text]"/>
      <dgm:spPr/>
      <dgm:t>
        <a:bodyPr/>
        <a:lstStyle/>
        <a:p>
          <a:r>
            <a:rPr lang="sv-SE" dirty="0" smtClean="0"/>
            <a:t>Anders sa att han skulle hämnas</a:t>
          </a:r>
          <a:endParaRPr lang="sv-SE" dirty="0"/>
        </a:p>
      </dgm:t>
    </dgm:pt>
    <dgm:pt modelId="{22A29758-A5C2-404A-9A3F-AD5EF2226BB4}" type="parTrans" cxnId="{674D291F-AD30-4FDA-921A-D6710ACAC964}">
      <dgm:prSet/>
      <dgm:spPr/>
      <dgm:t>
        <a:bodyPr/>
        <a:lstStyle/>
        <a:p>
          <a:endParaRPr lang="sv-SE"/>
        </a:p>
      </dgm:t>
    </dgm:pt>
    <dgm:pt modelId="{3CA2C508-F595-42D9-AEE6-8A847A47272D}" type="sibTrans" cxnId="{674D291F-AD30-4FDA-921A-D6710ACAC964}">
      <dgm:prSet/>
      <dgm:spPr/>
      <dgm:t>
        <a:bodyPr/>
        <a:lstStyle/>
        <a:p>
          <a:endParaRPr lang="sv-SE"/>
        </a:p>
      </dgm:t>
    </dgm:pt>
    <dgm:pt modelId="{C860CDAB-37B5-4D71-8717-6B2837FAF046}">
      <dgm:prSet phldrT="[Text]"/>
      <dgm:spPr/>
      <dgm:t>
        <a:bodyPr/>
        <a:lstStyle/>
        <a:p>
          <a:r>
            <a:rPr lang="sv-SE" dirty="0" smtClean="0"/>
            <a:t>Anders skickade ett hotfullt sms till offret</a:t>
          </a:r>
          <a:endParaRPr lang="sv-SE" dirty="0"/>
        </a:p>
      </dgm:t>
    </dgm:pt>
    <dgm:pt modelId="{BE81D474-0EDC-43E7-B250-51148A162B94}" type="parTrans" cxnId="{37B66655-3C76-46A7-9E26-0C154D403650}">
      <dgm:prSet/>
      <dgm:spPr/>
      <dgm:t>
        <a:bodyPr/>
        <a:lstStyle/>
        <a:p>
          <a:endParaRPr lang="sv-SE"/>
        </a:p>
      </dgm:t>
    </dgm:pt>
    <dgm:pt modelId="{60D58364-C187-4D9C-8B15-342AEB0DFBBE}" type="sibTrans" cxnId="{37B66655-3C76-46A7-9E26-0C154D403650}">
      <dgm:prSet/>
      <dgm:spPr/>
      <dgm:t>
        <a:bodyPr/>
        <a:lstStyle/>
        <a:p>
          <a:endParaRPr lang="sv-SE"/>
        </a:p>
      </dgm:t>
    </dgm:pt>
    <dgm:pt modelId="{EF83B250-CB1A-4FFD-8B9E-447ADD785839}">
      <dgm:prSet phldrT="[Text]"/>
      <dgm:spPr/>
      <dgm:t>
        <a:bodyPr/>
        <a:lstStyle/>
        <a:p>
          <a:r>
            <a:rPr lang="sv-SE" dirty="0" smtClean="0"/>
            <a:t>”Anders är skyldig</a:t>
          </a:r>
          <a:endParaRPr lang="sv-SE" dirty="0"/>
        </a:p>
      </dgm:t>
    </dgm:pt>
    <dgm:pt modelId="{2E69A0E6-ECF1-48AF-A363-E6700E78A522}" type="parTrans" cxnId="{6C6F0BC1-30BB-49CD-A7F2-2F3A501A4AAB}">
      <dgm:prSet/>
      <dgm:spPr/>
      <dgm:t>
        <a:bodyPr/>
        <a:lstStyle/>
        <a:p>
          <a:endParaRPr lang="sv-SE"/>
        </a:p>
      </dgm:t>
    </dgm:pt>
    <dgm:pt modelId="{A50DA22D-4B9B-4C24-9658-2093AB3DCE84}" type="sibTrans" cxnId="{6C6F0BC1-30BB-49CD-A7F2-2F3A501A4AAB}">
      <dgm:prSet/>
      <dgm:spPr/>
      <dgm:t>
        <a:bodyPr/>
        <a:lstStyle/>
        <a:p>
          <a:endParaRPr lang="sv-SE"/>
        </a:p>
      </dgm:t>
    </dgm:pt>
    <dgm:pt modelId="{E0F37FE7-20B8-4F4A-BFCD-1F56CE62FBFB}" type="pres">
      <dgm:prSet presAssocID="{282DF3EE-504B-4B48-A88A-EFAC528E19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73FEECCA-004D-4D12-A134-11994BD431B8}" type="pres">
      <dgm:prSet presAssocID="{F720A480-19AF-49AF-A607-E3E7C4A2A60C}" presName="dummy" presStyleCnt="0"/>
      <dgm:spPr/>
    </dgm:pt>
    <dgm:pt modelId="{B1B541F6-129B-4F59-BFED-721E476B9919}" type="pres">
      <dgm:prSet presAssocID="{F720A480-19AF-49AF-A607-E3E7C4A2A60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462CBBD-99E7-4B03-B01A-B1579459EDDE}" type="pres">
      <dgm:prSet presAssocID="{2A64403B-135D-40E7-8CA3-CC60D691B7D7}" presName="sibTrans" presStyleLbl="node1" presStyleIdx="0" presStyleCnt="5"/>
      <dgm:spPr/>
      <dgm:t>
        <a:bodyPr/>
        <a:lstStyle/>
        <a:p>
          <a:endParaRPr lang="sv-SE"/>
        </a:p>
      </dgm:t>
    </dgm:pt>
    <dgm:pt modelId="{6A433308-C71D-4C39-B886-BDAE7DA7A3CD}" type="pres">
      <dgm:prSet presAssocID="{B7E9C0F3-A8A3-4E9C-81F9-C78D3D8F90AF}" presName="dummy" presStyleCnt="0"/>
      <dgm:spPr/>
    </dgm:pt>
    <dgm:pt modelId="{0F644115-3C88-4786-99D3-770ED5850764}" type="pres">
      <dgm:prSet presAssocID="{B7E9C0F3-A8A3-4E9C-81F9-C78D3D8F90A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FC68378-CD22-41DF-8AFF-9685CBC40B8E}" type="pres">
      <dgm:prSet presAssocID="{578AF840-F72C-49A1-9158-5B0AC3CAE16B}" presName="sibTrans" presStyleLbl="node1" presStyleIdx="1" presStyleCnt="5"/>
      <dgm:spPr/>
      <dgm:t>
        <a:bodyPr/>
        <a:lstStyle/>
        <a:p>
          <a:endParaRPr lang="sv-SE"/>
        </a:p>
      </dgm:t>
    </dgm:pt>
    <dgm:pt modelId="{8C95D14F-3349-4F9D-A9E3-F73821755ED2}" type="pres">
      <dgm:prSet presAssocID="{D80A0789-461A-4DB2-A7F8-B5C04EE88D3F}" presName="dummy" presStyleCnt="0"/>
      <dgm:spPr/>
    </dgm:pt>
    <dgm:pt modelId="{ADAC6F3C-5A63-4D63-BF6F-4ABF78367AC6}" type="pres">
      <dgm:prSet presAssocID="{D80A0789-461A-4DB2-A7F8-B5C04EE88D3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AB79613-DCCA-441C-A3DB-F59F54D96100}" type="pres">
      <dgm:prSet presAssocID="{3CA2C508-F595-42D9-AEE6-8A847A47272D}" presName="sibTrans" presStyleLbl="node1" presStyleIdx="2" presStyleCnt="5"/>
      <dgm:spPr/>
      <dgm:t>
        <a:bodyPr/>
        <a:lstStyle/>
        <a:p>
          <a:endParaRPr lang="sv-SE"/>
        </a:p>
      </dgm:t>
    </dgm:pt>
    <dgm:pt modelId="{197A70A7-8F24-48F4-A8BE-660B62259DB5}" type="pres">
      <dgm:prSet presAssocID="{C860CDAB-37B5-4D71-8717-6B2837FAF046}" presName="dummy" presStyleCnt="0"/>
      <dgm:spPr/>
    </dgm:pt>
    <dgm:pt modelId="{25854A46-DB1D-4578-B7B5-DD81E5C41FE2}" type="pres">
      <dgm:prSet presAssocID="{C860CDAB-37B5-4D71-8717-6B2837FAF04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3E07127-DDB2-4373-80AC-50141748FACE}" type="pres">
      <dgm:prSet presAssocID="{60D58364-C187-4D9C-8B15-342AEB0DFBBE}" presName="sibTrans" presStyleLbl="node1" presStyleIdx="3" presStyleCnt="5"/>
      <dgm:spPr/>
      <dgm:t>
        <a:bodyPr/>
        <a:lstStyle/>
        <a:p>
          <a:endParaRPr lang="sv-SE"/>
        </a:p>
      </dgm:t>
    </dgm:pt>
    <dgm:pt modelId="{AFA0138F-8342-4711-B8F7-524142B322CF}" type="pres">
      <dgm:prSet presAssocID="{EF83B250-CB1A-4FFD-8B9E-447ADD785839}" presName="dummy" presStyleCnt="0"/>
      <dgm:spPr/>
    </dgm:pt>
    <dgm:pt modelId="{FE9A3047-6595-4752-B46E-70F23E5C195B}" type="pres">
      <dgm:prSet presAssocID="{EF83B250-CB1A-4FFD-8B9E-447ADD78583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FA7DDF4-A0B5-4085-873E-097E9C410422}" type="pres">
      <dgm:prSet presAssocID="{A50DA22D-4B9B-4C24-9658-2093AB3DCE84}" presName="sibTrans" presStyleLbl="node1" presStyleIdx="4" presStyleCnt="5"/>
      <dgm:spPr/>
      <dgm:t>
        <a:bodyPr/>
        <a:lstStyle/>
        <a:p>
          <a:endParaRPr lang="sv-SE"/>
        </a:p>
      </dgm:t>
    </dgm:pt>
  </dgm:ptLst>
  <dgm:cxnLst>
    <dgm:cxn modelId="{4C703A3E-5C55-4351-8899-B9B53744DC3A}" type="presOf" srcId="{3CA2C508-F595-42D9-AEE6-8A847A47272D}" destId="{BAB79613-DCCA-441C-A3DB-F59F54D96100}" srcOrd="0" destOrd="0" presId="urn:microsoft.com/office/officeart/2005/8/layout/cycle1"/>
    <dgm:cxn modelId="{06854EEB-3954-465A-93E9-E1E23DA895C2}" type="presOf" srcId="{EF83B250-CB1A-4FFD-8B9E-447ADD785839}" destId="{FE9A3047-6595-4752-B46E-70F23E5C195B}" srcOrd="0" destOrd="0" presId="urn:microsoft.com/office/officeart/2005/8/layout/cycle1"/>
    <dgm:cxn modelId="{F224075F-DB88-4AD6-B7E7-F3B600F98452}" srcId="{282DF3EE-504B-4B48-A88A-EFAC528E19E0}" destId="{F720A480-19AF-49AF-A607-E3E7C4A2A60C}" srcOrd="0" destOrd="0" parTransId="{F7B4DDDF-B25A-49D2-BB7B-F1E9DE147983}" sibTransId="{2A64403B-135D-40E7-8CA3-CC60D691B7D7}"/>
    <dgm:cxn modelId="{17BA7FDB-BA86-4CD6-8E1D-656627405559}" type="presOf" srcId="{282DF3EE-504B-4B48-A88A-EFAC528E19E0}" destId="{E0F37FE7-20B8-4F4A-BFCD-1F56CE62FBFB}" srcOrd="0" destOrd="0" presId="urn:microsoft.com/office/officeart/2005/8/layout/cycle1"/>
    <dgm:cxn modelId="{6C6F0BC1-30BB-49CD-A7F2-2F3A501A4AAB}" srcId="{282DF3EE-504B-4B48-A88A-EFAC528E19E0}" destId="{EF83B250-CB1A-4FFD-8B9E-447ADD785839}" srcOrd="4" destOrd="0" parTransId="{2E69A0E6-ECF1-48AF-A363-E6700E78A522}" sibTransId="{A50DA22D-4B9B-4C24-9658-2093AB3DCE84}"/>
    <dgm:cxn modelId="{024B06DB-3C4C-4B64-B5A7-FFEF2479C778}" type="presOf" srcId="{D80A0789-461A-4DB2-A7F8-B5C04EE88D3F}" destId="{ADAC6F3C-5A63-4D63-BF6F-4ABF78367AC6}" srcOrd="0" destOrd="0" presId="urn:microsoft.com/office/officeart/2005/8/layout/cycle1"/>
    <dgm:cxn modelId="{278B3E1B-52AD-4A1A-8711-3A8E147B9635}" type="presOf" srcId="{F720A480-19AF-49AF-A607-E3E7C4A2A60C}" destId="{B1B541F6-129B-4F59-BFED-721E476B9919}" srcOrd="0" destOrd="0" presId="urn:microsoft.com/office/officeart/2005/8/layout/cycle1"/>
    <dgm:cxn modelId="{1508184C-0548-427E-8FA9-1A09527619AC}" srcId="{282DF3EE-504B-4B48-A88A-EFAC528E19E0}" destId="{B7E9C0F3-A8A3-4E9C-81F9-C78D3D8F90AF}" srcOrd="1" destOrd="0" parTransId="{F98896CD-4F82-44C3-90AE-D67B1EB1BC52}" sibTransId="{578AF840-F72C-49A1-9158-5B0AC3CAE16B}"/>
    <dgm:cxn modelId="{AD54B5BE-10D5-48D3-9989-003E761FD5E9}" type="presOf" srcId="{578AF840-F72C-49A1-9158-5B0AC3CAE16B}" destId="{BFC68378-CD22-41DF-8AFF-9685CBC40B8E}" srcOrd="0" destOrd="0" presId="urn:microsoft.com/office/officeart/2005/8/layout/cycle1"/>
    <dgm:cxn modelId="{D809718D-F77B-4CA6-8316-80CAD9276EA2}" type="presOf" srcId="{A50DA22D-4B9B-4C24-9658-2093AB3DCE84}" destId="{3FA7DDF4-A0B5-4085-873E-097E9C410422}" srcOrd="0" destOrd="0" presId="urn:microsoft.com/office/officeart/2005/8/layout/cycle1"/>
    <dgm:cxn modelId="{A21261C9-3E9D-42CE-BDAE-6D4C65304893}" type="presOf" srcId="{2A64403B-135D-40E7-8CA3-CC60D691B7D7}" destId="{7462CBBD-99E7-4B03-B01A-B1579459EDDE}" srcOrd="0" destOrd="0" presId="urn:microsoft.com/office/officeart/2005/8/layout/cycle1"/>
    <dgm:cxn modelId="{674D291F-AD30-4FDA-921A-D6710ACAC964}" srcId="{282DF3EE-504B-4B48-A88A-EFAC528E19E0}" destId="{D80A0789-461A-4DB2-A7F8-B5C04EE88D3F}" srcOrd="2" destOrd="0" parTransId="{22A29758-A5C2-404A-9A3F-AD5EF2226BB4}" sibTransId="{3CA2C508-F595-42D9-AEE6-8A847A47272D}"/>
    <dgm:cxn modelId="{7E57DDC0-1C1C-477C-9A6A-9C47DBF0170B}" type="presOf" srcId="{B7E9C0F3-A8A3-4E9C-81F9-C78D3D8F90AF}" destId="{0F644115-3C88-4786-99D3-770ED5850764}" srcOrd="0" destOrd="0" presId="urn:microsoft.com/office/officeart/2005/8/layout/cycle1"/>
    <dgm:cxn modelId="{555528F2-8FD5-408D-8EEA-7E1B90722CB8}" type="presOf" srcId="{60D58364-C187-4D9C-8B15-342AEB0DFBBE}" destId="{C3E07127-DDB2-4373-80AC-50141748FACE}" srcOrd="0" destOrd="0" presId="urn:microsoft.com/office/officeart/2005/8/layout/cycle1"/>
    <dgm:cxn modelId="{65BB820E-9F7F-4424-9EF3-F54FFAA51BCB}" type="presOf" srcId="{C860CDAB-37B5-4D71-8717-6B2837FAF046}" destId="{25854A46-DB1D-4578-B7B5-DD81E5C41FE2}" srcOrd="0" destOrd="0" presId="urn:microsoft.com/office/officeart/2005/8/layout/cycle1"/>
    <dgm:cxn modelId="{37B66655-3C76-46A7-9E26-0C154D403650}" srcId="{282DF3EE-504B-4B48-A88A-EFAC528E19E0}" destId="{C860CDAB-37B5-4D71-8717-6B2837FAF046}" srcOrd="3" destOrd="0" parTransId="{BE81D474-0EDC-43E7-B250-51148A162B94}" sibTransId="{60D58364-C187-4D9C-8B15-342AEB0DFBBE}"/>
    <dgm:cxn modelId="{42C1FCFC-EE11-4A4B-9967-F8CCB2CC421E}" type="presParOf" srcId="{E0F37FE7-20B8-4F4A-BFCD-1F56CE62FBFB}" destId="{73FEECCA-004D-4D12-A134-11994BD431B8}" srcOrd="0" destOrd="0" presId="urn:microsoft.com/office/officeart/2005/8/layout/cycle1"/>
    <dgm:cxn modelId="{9103451C-488B-4B2A-8FB8-5FB03FDA3816}" type="presParOf" srcId="{E0F37FE7-20B8-4F4A-BFCD-1F56CE62FBFB}" destId="{B1B541F6-129B-4F59-BFED-721E476B9919}" srcOrd="1" destOrd="0" presId="urn:microsoft.com/office/officeart/2005/8/layout/cycle1"/>
    <dgm:cxn modelId="{7F3A90AF-873A-484F-AF27-B6C15C8812CE}" type="presParOf" srcId="{E0F37FE7-20B8-4F4A-BFCD-1F56CE62FBFB}" destId="{7462CBBD-99E7-4B03-B01A-B1579459EDDE}" srcOrd="2" destOrd="0" presId="urn:microsoft.com/office/officeart/2005/8/layout/cycle1"/>
    <dgm:cxn modelId="{CD49C8D7-1A66-4A95-801A-B1BB94B60C57}" type="presParOf" srcId="{E0F37FE7-20B8-4F4A-BFCD-1F56CE62FBFB}" destId="{6A433308-C71D-4C39-B886-BDAE7DA7A3CD}" srcOrd="3" destOrd="0" presId="urn:microsoft.com/office/officeart/2005/8/layout/cycle1"/>
    <dgm:cxn modelId="{1013FBD1-EF97-4A7E-8527-ADD6EF05A220}" type="presParOf" srcId="{E0F37FE7-20B8-4F4A-BFCD-1F56CE62FBFB}" destId="{0F644115-3C88-4786-99D3-770ED5850764}" srcOrd="4" destOrd="0" presId="urn:microsoft.com/office/officeart/2005/8/layout/cycle1"/>
    <dgm:cxn modelId="{8F80B119-9C71-4B18-AAC9-ED2BF2572A3D}" type="presParOf" srcId="{E0F37FE7-20B8-4F4A-BFCD-1F56CE62FBFB}" destId="{BFC68378-CD22-41DF-8AFF-9685CBC40B8E}" srcOrd="5" destOrd="0" presId="urn:microsoft.com/office/officeart/2005/8/layout/cycle1"/>
    <dgm:cxn modelId="{E87DE8E8-7B1B-45B0-84EB-3713E8EF87B6}" type="presParOf" srcId="{E0F37FE7-20B8-4F4A-BFCD-1F56CE62FBFB}" destId="{8C95D14F-3349-4F9D-A9E3-F73821755ED2}" srcOrd="6" destOrd="0" presId="urn:microsoft.com/office/officeart/2005/8/layout/cycle1"/>
    <dgm:cxn modelId="{695A6CEF-BF04-4551-8714-F210C444FF23}" type="presParOf" srcId="{E0F37FE7-20B8-4F4A-BFCD-1F56CE62FBFB}" destId="{ADAC6F3C-5A63-4D63-BF6F-4ABF78367AC6}" srcOrd="7" destOrd="0" presId="urn:microsoft.com/office/officeart/2005/8/layout/cycle1"/>
    <dgm:cxn modelId="{57E0429C-3707-4F06-8FE2-57162E72A3FE}" type="presParOf" srcId="{E0F37FE7-20B8-4F4A-BFCD-1F56CE62FBFB}" destId="{BAB79613-DCCA-441C-A3DB-F59F54D96100}" srcOrd="8" destOrd="0" presId="urn:microsoft.com/office/officeart/2005/8/layout/cycle1"/>
    <dgm:cxn modelId="{464F4BBB-9D59-40F7-9835-C2378C916ADE}" type="presParOf" srcId="{E0F37FE7-20B8-4F4A-BFCD-1F56CE62FBFB}" destId="{197A70A7-8F24-48F4-A8BE-660B62259DB5}" srcOrd="9" destOrd="0" presId="urn:microsoft.com/office/officeart/2005/8/layout/cycle1"/>
    <dgm:cxn modelId="{EEB135DD-09A7-480D-BB16-CDD1D0E8E5E4}" type="presParOf" srcId="{E0F37FE7-20B8-4F4A-BFCD-1F56CE62FBFB}" destId="{25854A46-DB1D-4578-B7B5-DD81E5C41FE2}" srcOrd="10" destOrd="0" presId="urn:microsoft.com/office/officeart/2005/8/layout/cycle1"/>
    <dgm:cxn modelId="{83541E0A-566B-45EF-B4C2-F610AC56F9F3}" type="presParOf" srcId="{E0F37FE7-20B8-4F4A-BFCD-1F56CE62FBFB}" destId="{C3E07127-DDB2-4373-80AC-50141748FACE}" srcOrd="11" destOrd="0" presId="urn:microsoft.com/office/officeart/2005/8/layout/cycle1"/>
    <dgm:cxn modelId="{FAE38E4F-8329-4B6E-B4D6-21DF3107F433}" type="presParOf" srcId="{E0F37FE7-20B8-4F4A-BFCD-1F56CE62FBFB}" destId="{AFA0138F-8342-4711-B8F7-524142B322CF}" srcOrd="12" destOrd="0" presId="urn:microsoft.com/office/officeart/2005/8/layout/cycle1"/>
    <dgm:cxn modelId="{9B0C6D33-F4B4-4231-B35C-C28A1B16EF5D}" type="presParOf" srcId="{E0F37FE7-20B8-4F4A-BFCD-1F56CE62FBFB}" destId="{FE9A3047-6595-4752-B46E-70F23E5C195B}" srcOrd="13" destOrd="0" presId="urn:microsoft.com/office/officeart/2005/8/layout/cycle1"/>
    <dgm:cxn modelId="{B1ACDDF9-ACB3-42E6-8779-9DBD34F2AB14}" type="presParOf" srcId="{E0F37FE7-20B8-4F4A-BFCD-1F56CE62FBFB}" destId="{3FA7DDF4-A0B5-4085-873E-097E9C41042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41F6-129B-4F59-BFED-721E476B9919}">
      <dsp:nvSpPr>
        <dsp:cNvPr id="0" name=""/>
        <dsp:cNvSpPr/>
      </dsp:nvSpPr>
      <dsp:spPr>
        <a:xfrm>
          <a:off x="2201605" y="17689"/>
          <a:ext cx="587886" cy="58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sågs på platsen</a:t>
          </a:r>
          <a:endParaRPr lang="sv-SE" sz="800" kern="1200" dirty="0"/>
        </a:p>
      </dsp:txBody>
      <dsp:txXfrm>
        <a:off x="2201605" y="17689"/>
        <a:ext cx="587886" cy="587886"/>
      </dsp:txXfrm>
    </dsp:sp>
    <dsp:sp modelId="{7462CBBD-99E7-4B03-B01A-B1579459EDDE}">
      <dsp:nvSpPr>
        <dsp:cNvPr id="0" name=""/>
        <dsp:cNvSpPr/>
      </dsp:nvSpPr>
      <dsp:spPr>
        <a:xfrm>
          <a:off x="817276" y="512"/>
          <a:ext cx="2205927" cy="2205927"/>
        </a:xfrm>
        <a:prstGeom prst="circularArrow">
          <a:avLst>
            <a:gd name="adj1" fmla="val 5197"/>
            <a:gd name="adj2" fmla="val 335669"/>
            <a:gd name="adj3" fmla="val 21294236"/>
            <a:gd name="adj4" fmla="val 1976536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44115-3C88-4786-99D3-770ED5850764}">
      <dsp:nvSpPr>
        <dsp:cNvPr id="0" name=""/>
        <dsp:cNvSpPr/>
      </dsp:nvSpPr>
      <dsp:spPr>
        <a:xfrm>
          <a:off x="2557165" y="1111990"/>
          <a:ext cx="587886" cy="58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DNA finns på kniven</a:t>
          </a:r>
          <a:endParaRPr lang="sv-SE" sz="800" kern="1200" dirty="0"/>
        </a:p>
      </dsp:txBody>
      <dsp:txXfrm>
        <a:off x="2557165" y="1111990"/>
        <a:ext cx="587886" cy="587886"/>
      </dsp:txXfrm>
    </dsp:sp>
    <dsp:sp modelId="{BFC68378-CD22-41DF-8AFF-9685CBC40B8E}">
      <dsp:nvSpPr>
        <dsp:cNvPr id="0" name=""/>
        <dsp:cNvSpPr/>
      </dsp:nvSpPr>
      <dsp:spPr>
        <a:xfrm>
          <a:off x="817276" y="512"/>
          <a:ext cx="2205927" cy="2205927"/>
        </a:xfrm>
        <a:prstGeom prst="circularArrow">
          <a:avLst>
            <a:gd name="adj1" fmla="val 5197"/>
            <a:gd name="adj2" fmla="val 335669"/>
            <a:gd name="adj3" fmla="val 4015729"/>
            <a:gd name="adj4" fmla="val 225248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C6F3C-5A63-4D63-BF6F-4ABF78367AC6}">
      <dsp:nvSpPr>
        <dsp:cNvPr id="0" name=""/>
        <dsp:cNvSpPr/>
      </dsp:nvSpPr>
      <dsp:spPr>
        <a:xfrm>
          <a:off x="1626297" y="1788305"/>
          <a:ext cx="587886" cy="58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sa att han skulle hämnas</a:t>
          </a:r>
          <a:endParaRPr lang="sv-SE" sz="800" kern="1200" dirty="0"/>
        </a:p>
      </dsp:txBody>
      <dsp:txXfrm>
        <a:off x="1626297" y="1788305"/>
        <a:ext cx="587886" cy="587886"/>
      </dsp:txXfrm>
    </dsp:sp>
    <dsp:sp modelId="{BAB79613-DCCA-441C-A3DB-F59F54D96100}">
      <dsp:nvSpPr>
        <dsp:cNvPr id="0" name=""/>
        <dsp:cNvSpPr/>
      </dsp:nvSpPr>
      <dsp:spPr>
        <a:xfrm>
          <a:off x="817276" y="512"/>
          <a:ext cx="2205927" cy="2205927"/>
        </a:xfrm>
        <a:prstGeom prst="circularArrow">
          <a:avLst>
            <a:gd name="adj1" fmla="val 5197"/>
            <a:gd name="adj2" fmla="val 335669"/>
            <a:gd name="adj3" fmla="val 8211845"/>
            <a:gd name="adj4" fmla="val 644860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4A46-DB1D-4578-B7B5-DD81E5C41FE2}">
      <dsp:nvSpPr>
        <dsp:cNvPr id="0" name=""/>
        <dsp:cNvSpPr/>
      </dsp:nvSpPr>
      <dsp:spPr>
        <a:xfrm>
          <a:off x="695429" y="1111990"/>
          <a:ext cx="587886" cy="58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skickade ett hotfullt sms till offret</a:t>
          </a:r>
          <a:endParaRPr lang="sv-SE" sz="800" kern="1200" dirty="0"/>
        </a:p>
      </dsp:txBody>
      <dsp:txXfrm>
        <a:off x="695429" y="1111990"/>
        <a:ext cx="587886" cy="587886"/>
      </dsp:txXfrm>
    </dsp:sp>
    <dsp:sp modelId="{C3E07127-DDB2-4373-80AC-50141748FACE}">
      <dsp:nvSpPr>
        <dsp:cNvPr id="0" name=""/>
        <dsp:cNvSpPr/>
      </dsp:nvSpPr>
      <dsp:spPr>
        <a:xfrm>
          <a:off x="817276" y="512"/>
          <a:ext cx="2205927" cy="2205927"/>
        </a:xfrm>
        <a:prstGeom prst="circularArrow">
          <a:avLst>
            <a:gd name="adj1" fmla="val 5197"/>
            <a:gd name="adj2" fmla="val 335669"/>
            <a:gd name="adj3" fmla="val 12298964"/>
            <a:gd name="adj4" fmla="val 1077009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A3047-6595-4752-B46E-70F23E5C195B}">
      <dsp:nvSpPr>
        <dsp:cNvPr id="0" name=""/>
        <dsp:cNvSpPr/>
      </dsp:nvSpPr>
      <dsp:spPr>
        <a:xfrm>
          <a:off x="1050989" y="17689"/>
          <a:ext cx="587886" cy="58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”Anders är skyldig</a:t>
          </a:r>
          <a:endParaRPr lang="sv-SE" sz="800" kern="1200" dirty="0"/>
        </a:p>
      </dsp:txBody>
      <dsp:txXfrm>
        <a:off x="1050989" y="17689"/>
        <a:ext cx="587886" cy="587886"/>
      </dsp:txXfrm>
    </dsp:sp>
    <dsp:sp modelId="{3FA7DDF4-A0B5-4085-873E-097E9C410422}">
      <dsp:nvSpPr>
        <dsp:cNvPr id="0" name=""/>
        <dsp:cNvSpPr/>
      </dsp:nvSpPr>
      <dsp:spPr>
        <a:xfrm>
          <a:off x="817276" y="512"/>
          <a:ext cx="2205927" cy="2205927"/>
        </a:xfrm>
        <a:prstGeom prst="circularArrow">
          <a:avLst>
            <a:gd name="adj1" fmla="val 5197"/>
            <a:gd name="adj2" fmla="val 335669"/>
            <a:gd name="adj3" fmla="val 16866714"/>
            <a:gd name="adj4" fmla="val 1519761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73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3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95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2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6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5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2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60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VETENSKAP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Kapitel 8 och 9, Filosofera!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3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Kapitel 8 VAD ÄR VETENSKAP?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Den moderna vetenskapen grundades under 1500 och 1600-talen ”Den Nya Tiden”. </a:t>
            </a:r>
          </a:p>
          <a:p>
            <a:r>
              <a:rPr lang="sv-SE" dirty="0" smtClean="0"/>
              <a:t>Man kan förstå världen genom att använda sina sinnen och sin tankeförmåga.</a:t>
            </a:r>
          </a:p>
          <a:p>
            <a:r>
              <a:rPr lang="sv-SE" dirty="0" smtClean="0"/>
              <a:t>En forskare är specialist på ett smalt område</a:t>
            </a:r>
          </a:p>
          <a:p>
            <a:r>
              <a:rPr lang="sv-SE" dirty="0" smtClean="0"/>
              <a:t>Filosofin förklarar vetenskap ur ett bredare perspektiv.</a:t>
            </a:r>
          </a:p>
          <a:p>
            <a:r>
              <a:rPr lang="sv-SE" dirty="0" smtClean="0"/>
              <a:t>Vetenskap = en uppsättning kunskaper</a:t>
            </a:r>
          </a:p>
          <a:p>
            <a:r>
              <a:rPr lang="sv-SE" dirty="0" smtClean="0"/>
              <a:t>Vetenskap= en metod för att få nya insikter</a:t>
            </a:r>
            <a:endParaRPr lang="sv-SE" dirty="0"/>
          </a:p>
        </p:txBody>
      </p:sp>
      <p:pic>
        <p:nvPicPr>
          <p:cNvPr id="4" name="Bildobjekt 3" descr="Astronomen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7" y="330578"/>
            <a:ext cx="1754777" cy="2006295"/>
          </a:xfrm>
          <a:prstGeom prst="rect">
            <a:avLst/>
          </a:prstGeom>
        </p:spPr>
      </p:pic>
      <p:pic>
        <p:nvPicPr>
          <p:cNvPr id="5" name="Bildobjekt 4" descr="Clipart - Science Gir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80" y="4412615"/>
            <a:ext cx="1500602" cy="15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8273" y="1293697"/>
            <a:ext cx="9613861" cy="481278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Vetenskapen</a:t>
            </a:r>
            <a:r>
              <a:rPr lang="sv-SE" b="1" dirty="0" smtClean="0"/>
              <a:t> </a:t>
            </a:r>
            <a:r>
              <a:rPr lang="sv-SE" b="1" i="1" dirty="0" smtClean="0"/>
              <a:t>beskriver.</a:t>
            </a:r>
          </a:p>
          <a:p>
            <a:r>
              <a:rPr lang="sv-SE" dirty="0" smtClean="0"/>
              <a:t>Fenomen beskrivs så objektivt som möjligt.</a:t>
            </a:r>
          </a:p>
          <a:p>
            <a:endParaRPr lang="sv-SE" dirty="0" smtClean="0"/>
          </a:p>
          <a:p>
            <a:r>
              <a:rPr lang="sv-SE" dirty="0" smtClean="0"/>
              <a:t>Vetenskapen </a:t>
            </a:r>
            <a:r>
              <a:rPr lang="sv-SE" b="1" i="1" dirty="0" smtClean="0"/>
              <a:t>förklarar.</a:t>
            </a:r>
          </a:p>
          <a:p>
            <a:r>
              <a:rPr lang="sv-SE" dirty="0" smtClean="0"/>
              <a:t>Svarar på varför?</a:t>
            </a:r>
          </a:p>
          <a:p>
            <a:endParaRPr lang="sv-SE" dirty="0"/>
          </a:p>
          <a:p>
            <a:r>
              <a:rPr lang="sv-SE" dirty="0" smtClean="0"/>
              <a:t>Förklaringar kan göras på flera nivåer, från observerad händelse, via naturlag till teori t ex.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Covering-</a:t>
            </a:r>
            <a:r>
              <a:rPr lang="sv-SE" dirty="0" err="1" smtClean="0"/>
              <a:t>law</a:t>
            </a:r>
            <a:r>
              <a:rPr lang="sv-SE" dirty="0" smtClean="0"/>
              <a:t>-förklaring = förklaring som hänvisar till allmän princip (naturlag, teori)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 descr="Månen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0" y="2098895"/>
            <a:ext cx="3470659" cy="1249437"/>
          </a:xfrm>
          <a:prstGeom prst="rect">
            <a:avLst/>
          </a:prstGeom>
        </p:spPr>
      </p:pic>
      <p:pic>
        <p:nvPicPr>
          <p:cNvPr id="5" name="Bildobjekt 4" descr="NATURALEZA E ITINERARIOS: LOS ECLIP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09" y="121331"/>
            <a:ext cx="2228644" cy="171283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522586" y="4229332"/>
            <a:ext cx="914400" cy="81730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pil 6"/>
          <p:cNvSpPr/>
          <p:nvPr/>
        </p:nvSpPr>
        <p:spPr>
          <a:xfrm>
            <a:off x="3851956" y="4239947"/>
            <a:ext cx="978408" cy="48463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178839" y="4120991"/>
            <a:ext cx="1072006" cy="102772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pil 8"/>
          <p:cNvSpPr/>
          <p:nvPr/>
        </p:nvSpPr>
        <p:spPr>
          <a:xfrm>
            <a:off x="6737284" y="4239947"/>
            <a:ext cx="978408" cy="484632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7992698" y="4017260"/>
            <a:ext cx="1151888" cy="115824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4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/>
            </a:r>
            <a:br>
              <a:rPr lang="sv-SE" smtClean="0"/>
            </a:br>
            <a:endParaRPr lang="sv-SE" dirty="0"/>
          </a:p>
        </p:txBody>
      </p:sp>
      <p:pic>
        <p:nvPicPr>
          <p:cNvPr id="5" name="Bildobjekt 4" descr="Galen &lt;strong&gt;vetenskapsman&lt;/strong&gt;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1" y="436757"/>
            <a:ext cx="1996422" cy="1868318"/>
          </a:xfrm>
          <a:prstGeom prst="rect">
            <a:avLst/>
          </a:prstGeom>
        </p:spPr>
      </p:pic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Experiment!</a:t>
            </a:r>
          </a:p>
          <a:p>
            <a:r>
              <a:rPr lang="sv-SE" dirty="0" smtClean="0"/>
              <a:t>Inom naturvetenskapen är detta en vanlig metod.</a:t>
            </a:r>
          </a:p>
          <a:p>
            <a:r>
              <a:rPr lang="sv-SE" dirty="0" smtClean="0"/>
              <a:t>Fungerar inte inom alla områden</a:t>
            </a:r>
          </a:p>
          <a:p>
            <a:r>
              <a:rPr lang="sv-SE" dirty="0" smtClean="0"/>
              <a:t>Jämställdhet</a:t>
            </a:r>
          </a:p>
          <a:p>
            <a:r>
              <a:rPr lang="sv-SE" dirty="0" smtClean="0"/>
              <a:t>Ekonomi</a:t>
            </a:r>
          </a:p>
          <a:p>
            <a:r>
              <a:rPr lang="sv-SE" dirty="0" smtClean="0"/>
              <a:t>Universum</a:t>
            </a:r>
          </a:p>
          <a:p>
            <a:endParaRPr lang="sv-SE" dirty="0"/>
          </a:p>
          <a:p>
            <a:r>
              <a:rPr lang="sv-SE" dirty="0"/>
              <a:t>E</a:t>
            </a:r>
            <a:r>
              <a:rPr lang="sv-SE" dirty="0" smtClean="0"/>
              <a:t>tiskt problem: djur??</a:t>
            </a:r>
            <a:endParaRPr lang="sv-SE" dirty="0"/>
          </a:p>
        </p:txBody>
      </p:sp>
      <p:pic>
        <p:nvPicPr>
          <p:cNvPr id="9" name="Platshållare för innehåll 3" descr="Chemistry &lt;strong&gt;experiment&lt;/strong&gt; vector clipart image - Free stoc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1" y="601736"/>
            <a:ext cx="1926317" cy="1719238"/>
          </a:xfrm>
          <a:prstGeom prst="rect">
            <a:avLst/>
          </a:prstGeom>
        </p:spPr>
      </p:pic>
      <p:pic>
        <p:nvPicPr>
          <p:cNvPr id="3" name="Bildobjekt 2" descr="Free vector graphic: Horizontal, Justice, Right, Law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97" y="2336873"/>
            <a:ext cx="1450433" cy="1552303"/>
          </a:xfrm>
          <a:prstGeom prst="rect">
            <a:avLst/>
          </a:prstGeom>
        </p:spPr>
      </p:pic>
      <p:pic>
        <p:nvPicPr>
          <p:cNvPr id="6" name="Bildobjekt 5" descr="Money Dollar Us-Dollar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30" y="3363705"/>
            <a:ext cx="1318498" cy="1318498"/>
          </a:xfrm>
          <a:prstGeom prst="rect">
            <a:avLst/>
          </a:prstGeom>
        </p:spPr>
      </p:pic>
      <p:pic>
        <p:nvPicPr>
          <p:cNvPr id="7" name="Bildobjekt 6" descr="Das &lt;strong&gt;Universum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42" y="4615382"/>
            <a:ext cx="2201345" cy="1320807"/>
          </a:xfrm>
          <a:prstGeom prst="rect">
            <a:avLst/>
          </a:prstGeom>
        </p:spPr>
      </p:pic>
      <p:pic>
        <p:nvPicPr>
          <p:cNvPr id="4" name="Bildobjekt 3" descr="Laboratory mouse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6" y="5175646"/>
            <a:ext cx="2024744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Vetenskapliga förklaringar möjliggör förutsägelser!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smtClean="0"/>
              <a:t>  Beskrivning</a:t>
            </a:r>
          </a:p>
          <a:p>
            <a:pPr marL="0" indent="0">
              <a:buNone/>
            </a:pPr>
            <a:r>
              <a:rPr lang="sv-SE" dirty="0" smtClean="0"/>
              <a:t>+ Förklaring</a:t>
            </a:r>
          </a:p>
          <a:p>
            <a:pPr marL="0" indent="0">
              <a:buNone/>
            </a:pPr>
            <a:r>
              <a:rPr lang="sv-SE" dirty="0" smtClean="0"/>
              <a:t>= möjlighet att förutsäga, förhindra eller framkalla något.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i="1" dirty="0" smtClean="0"/>
              <a:t>T ex: Det blir allt varmare på jorden vilket skapar problem för växter, djurliv och samhällen</a:t>
            </a:r>
          </a:p>
          <a:p>
            <a:pPr marL="0" indent="0">
              <a:buNone/>
            </a:pPr>
            <a:r>
              <a:rPr lang="sv-SE" i="1" dirty="0" smtClean="0"/>
              <a:t>+ Det beror på att människan släpper ut mängder av växthusgaser</a:t>
            </a:r>
          </a:p>
          <a:p>
            <a:pPr marL="0" indent="0">
              <a:buNone/>
            </a:pPr>
            <a:r>
              <a:rPr lang="sv-SE" i="1" dirty="0" smtClean="0"/>
              <a:t>= … … …</a:t>
            </a:r>
          </a:p>
          <a:p>
            <a:pPr marL="0" indent="0">
              <a:buNone/>
            </a:pPr>
            <a:endParaRPr lang="sv-SE" i="1" dirty="0" smtClean="0"/>
          </a:p>
          <a:p>
            <a:pPr marL="0" indent="0">
              <a:buNone/>
            </a:pPr>
            <a:r>
              <a:rPr lang="sv-SE" i="1" dirty="0"/>
              <a:t>https://www.gapminder.org/tools/#$state$time$value=2014;&amp;marker$axis_y$which=co2_emissions_tonnes_per_person&amp;domainMin:null&amp;domainMax:null&amp;zoomedMin:null&amp;zoomedMax:null&amp;scaleType=genericLog;;;&amp;chart-type=bubbles</a:t>
            </a:r>
            <a:endParaRPr lang="sv-SE" i="1" dirty="0" smtClean="0"/>
          </a:p>
        </p:txBody>
      </p:sp>
    </p:spTree>
    <p:extLst>
      <p:ext uri="{BB962C8B-B14F-4D97-AF65-F5344CB8AC3E}">
        <p14:creationId xmlns:p14="http://schemas.microsoft.com/office/powerpoint/2010/main" val="11973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induktiva metoden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i="1" dirty="0" smtClean="0"/>
          </a:p>
          <a:p>
            <a:pPr marL="0" indent="0">
              <a:buNone/>
            </a:pPr>
            <a:r>
              <a:rPr lang="sv-SE" i="1" dirty="0" smtClean="0"/>
              <a:t>= Från ett antal enskilda iakttagelser dra en allmän slutsats</a:t>
            </a:r>
          </a:p>
          <a:p>
            <a:pPr marL="0" indent="0">
              <a:buNone/>
            </a:pPr>
            <a:r>
              <a:rPr lang="sv-SE" dirty="0" smtClean="0"/>
              <a:t>Francis Bacon (1561 – 1626)</a:t>
            </a:r>
          </a:p>
          <a:p>
            <a:pPr marL="0" indent="0">
              <a:buNone/>
            </a:pPr>
            <a:r>
              <a:rPr lang="sv-SE" dirty="0" smtClean="0"/>
              <a:t>Noggranna iakttagelser, premisser, skulle vara grunden för induktiva slutsatser.</a:t>
            </a:r>
          </a:p>
          <a:p>
            <a:pPr marL="0" indent="0">
              <a:buNone/>
            </a:pPr>
            <a:r>
              <a:rPr lang="sv-SE" dirty="0" smtClean="0"/>
              <a:t>Fördomar kan göra vårt omdöme opålitligt.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Man kan inte vara säker på slutsatsen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Svårt att välja ut relevanta iakttagelser</a:t>
            </a:r>
          </a:p>
          <a:p>
            <a:pPr marL="0" indent="0">
              <a:buNone/>
            </a:pPr>
            <a:endParaRPr lang="sv-S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File:&lt;strong&gt;Francis Bacon&lt;/strong&gt;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18" y="167756"/>
            <a:ext cx="2171204" cy="2568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2434502"/>
              </p:ext>
            </p:extLst>
          </p:nvPr>
        </p:nvGraphicFramePr>
        <p:xfrm>
          <a:off x="5904410" y="4232366"/>
          <a:ext cx="3840481" cy="237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4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deduktiva metoden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Hypotetisk-deduktiva modellen = en hypotes ställs upp för att sedan testas.</a:t>
            </a:r>
          </a:p>
          <a:p>
            <a:r>
              <a:rPr lang="sv-SE" dirty="0" smtClean="0"/>
              <a:t>Hypotes: Kokoppor skyddar mot smittkoppor ( Edward </a:t>
            </a:r>
            <a:r>
              <a:rPr lang="sv-SE" dirty="0" err="1" smtClean="0"/>
              <a:t>Jenner</a:t>
            </a:r>
            <a:r>
              <a:rPr lang="sv-SE" dirty="0" smtClean="0"/>
              <a:t>, 1749 – 1823)</a:t>
            </a:r>
          </a:p>
          <a:p>
            <a:r>
              <a:rPr lang="sv-SE" dirty="0" smtClean="0"/>
              <a:t>Test: Utsätter man någon för kokoppor kan hen inte smittas av smittkoppor</a:t>
            </a:r>
          </a:p>
          <a:p>
            <a:r>
              <a:rPr lang="sv-SE" dirty="0" smtClean="0"/>
              <a:t>Sagt och gjort…</a:t>
            </a:r>
          </a:p>
          <a:p>
            <a:r>
              <a:rPr lang="sv-SE" dirty="0" smtClean="0"/>
              <a:t>Resultat: Den utsatte fick inte smittkoppor</a:t>
            </a:r>
          </a:p>
          <a:p>
            <a:r>
              <a:rPr lang="sv-SE" dirty="0" smtClean="0"/>
              <a:t>Slutsats: hypotesen har fått stöd</a:t>
            </a:r>
            <a:endParaRPr lang="sv-SE" dirty="0"/>
          </a:p>
        </p:txBody>
      </p:sp>
      <p:pic>
        <p:nvPicPr>
          <p:cNvPr id="1026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0218" y="4450971"/>
            <a:ext cx="2917005" cy="2072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Falsifiering och verifiering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0321" y="2024743"/>
            <a:ext cx="9613861" cy="3911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/>
              <a:t>Falsifiering= visa att något är falskt</a:t>
            </a:r>
          </a:p>
          <a:p>
            <a:pPr>
              <a:buNone/>
            </a:pPr>
            <a:r>
              <a:rPr lang="sv-SE" dirty="0" smtClean="0"/>
              <a:t>Verifiering= visa att något är sant</a:t>
            </a:r>
          </a:p>
          <a:p>
            <a:pPr>
              <a:buNone/>
            </a:pPr>
            <a:r>
              <a:rPr lang="sv-SE" dirty="0" smtClean="0"/>
              <a:t>Man kan falsifiera en hypotes med total säkerhet </a:t>
            </a:r>
          </a:p>
          <a:p>
            <a:pPr algn="ctr">
              <a:buNone/>
            </a:pPr>
            <a:r>
              <a:rPr lang="sv-SE" dirty="0" smtClean="0"/>
              <a:t> P1+P2= S </a:t>
            </a:r>
          </a:p>
          <a:p>
            <a:pPr>
              <a:buNone/>
            </a:pPr>
            <a:r>
              <a:rPr lang="sv-SE" dirty="0" smtClean="0"/>
              <a:t>men man kan inte verifiera en hypotes med total säkerhet.</a:t>
            </a:r>
          </a:p>
          <a:p>
            <a:pPr algn="ctr">
              <a:buNone/>
            </a:pPr>
            <a:r>
              <a:rPr lang="sv-SE" dirty="0" smtClean="0"/>
              <a:t>P1+P2= sannolikt S </a:t>
            </a:r>
          </a:p>
          <a:p>
            <a:pPr>
              <a:buNone/>
            </a:pPr>
            <a:r>
              <a:rPr lang="sv-SE" b="1" dirty="0" smtClean="0"/>
              <a:t>Karl Popper</a:t>
            </a:r>
            <a:r>
              <a:rPr lang="sv-SE" dirty="0" smtClean="0"/>
              <a:t>: för att vara vetenskaplig måste en hypotes vara </a:t>
            </a:r>
            <a:r>
              <a:rPr lang="sv-SE" dirty="0" err="1" smtClean="0"/>
              <a:t>fasifierbar</a:t>
            </a:r>
            <a:r>
              <a:rPr lang="sv-SE" dirty="0" smtClean="0"/>
              <a:t>! (Freuds psykoanalytiska teori och Marx historieteori är därför inte vetenskapliga)</a:t>
            </a:r>
          </a:p>
          <a:p>
            <a:endParaRPr lang="sv-SE" dirty="0"/>
          </a:p>
        </p:txBody>
      </p:sp>
      <p:pic>
        <p:nvPicPr>
          <p:cNvPr id="2050" name="Picture 2" descr="C:\Users\Karin\AppData\Local\Microsoft\Windows\Temporary Internet Files\Content.IE5\6RPWJQDN\swan_PNG3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558" y="1489130"/>
            <a:ext cx="2067498" cy="1384698"/>
          </a:xfrm>
          <a:prstGeom prst="rect">
            <a:avLst/>
          </a:prstGeom>
          <a:noFill/>
        </p:spPr>
      </p:pic>
      <p:pic>
        <p:nvPicPr>
          <p:cNvPr id="2051" name="Picture 3" descr="C:\Users\Karin\AppData\Local\Microsoft\Windows\Temporary Internet Files\Content.IE5\0Y9V6UHR\1200px-Cygnus_atratus_aka_black_swan_in_boras_swede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6077" y="3207284"/>
            <a:ext cx="1842523" cy="147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Karl Popper (1902 – 1994) och Thomas Kuhn (1922-1996)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Popper menade att all vetenskaplig teori var tillfällig och kan ändras allt eftersom man upptäcker nya sanningar. Man blir aldrig färdig med det.</a:t>
            </a:r>
          </a:p>
          <a:p>
            <a:r>
              <a:rPr lang="sv-SE" dirty="0" smtClean="0"/>
              <a:t>Politiker borde handla mer som vetenskapsmän och kunna ändra sig om deras idéer inte fungerar.</a:t>
            </a:r>
          </a:p>
          <a:p>
            <a:r>
              <a:rPr lang="sv-SE" dirty="0" smtClean="0"/>
              <a:t>Vetenskap är en rationell verksamhet.</a:t>
            </a:r>
          </a:p>
          <a:p>
            <a:endParaRPr lang="sv-SE" dirty="0" smtClean="0"/>
          </a:p>
          <a:p>
            <a:r>
              <a:rPr lang="sv-SE" dirty="0" smtClean="0"/>
              <a:t>Kuhn menade att vetenskapen inte alltid är enbart rationell utan styrs av sociala faktorer.</a:t>
            </a:r>
          </a:p>
          <a:p>
            <a:r>
              <a:rPr lang="sv-SE" dirty="0" smtClean="0"/>
              <a:t>Vetenskapen styrs av rådande synsätt men kan utvecklas så att ett rådande synsätt ersätts av ett annat.</a:t>
            </a:r>
          </a:p>
          <a:p>
            <a:endParaRPr lang="sv-SE" dirty="0"/>
          </a:p>
        </p:txBody>
      </p:sp>
      <p:pic>
        <p:nvPicPr>
          <p:cNvPr id="3074" name="Picture 2" descr="C:\Users\Karin\AppData\Local\Microsoft\Windows\Temporary Internet Files\Content.IE5\0Y9V6UHR\personal-94196_960_7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0538" y="5402944"/>
            <a:ext cx="1689462" cy="1126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291</TotalTime>
  <Words>501</Words>
  <Application>Microsoft Office PowerPoint</Application>
  <PresentationFormat>Bredbild</PresentationFormat>
  <Paragraphs>76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VETENSKAP</vt:lpstr>
      <vt:lpstr>Kapitel 8 VAD ÄR VETENSKAP?</vt:lpstr>
      <vt:lpstr>PowerPoint-presentation</vt:lpstr>
      <vt:lpstr>     </vt:lpstr>
      <vt:lpstr>Vetenskapliga förklaringar möjliggör förutsägelser!</vt:lpstr>
      <vt:lpstr>Den induktiva metoden</vt:lpstr>
      <vt:lpstr>Den deduktiva metoden</vt:lpstr>
      <vt:lpstr>Falsifiering och verifiering</vt:lpstr>
      <vt:lpstr>Karl Popper (1902 – 1994) och Thomas Kuhn (1922-1996)</vt:lpstr>
    </vt:vector>
  </TitlesOfParts>
  <Company>Lycksele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VETENSKAP</dc:title>
  <dc:creator>Karin Bjurberg Lindström</dc:creator>
  <cp:lastModifiedBy>Karin Bjurberg Lindström</cp:lastModifiedBy>
  <cp:revision>38</cp:revision>
  <dcterms:created xsi:type="dcterms:W3CDTF">2018-10-17T08:35:31Z</dcterms:created>
  <dcterms:modified xsi:type="dcterms:W3CDTF">2018-10-18T07:38:55Z</dcterms:modified>
</cp:coreProperties>
</file>